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4" r:id="rId3"/>
    <p:sldId id="404" r:id="rId4"/>
    <p:sldId id="411" r:id="rId5"/>
    <p:sldId id="412" r:id="rId6"/>
    <p:sldId id="405" r:id="rId7"/>
    <p:sldId id="275" r:id="rId8"/>
    <p:sldId id="272" r:id="rId9"/>
    <p:sldId id="402" r:id="rId10"/>
    <p:sldId id="403" r:id="rId11"/>
    <p:sldId id="273" r:id="rId12"/>
    <p:sldId id="413" r:id="rId13"/>
    <p:sldId id="415" r:id="rId14"/>
    <p:sldId id="414" r:id="rId15"/>
    <p:sldId id="277" r:id="rId16"/>
    <p:sldId id="409" r:id="rId17"/>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6A6"/>
    <a:srgbClr val="852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4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A824E-1B20-9049-9D99-28FC07FB8145}" type="datetimeFigureOut">
              <a:rPr lang="lv-LV" smtClean="0"/>
              <a:t>22.08.2023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EC2B-DB80-3940-A598-4DAA8F2EEFBB}" type="slidenum">
              <a:rPr lang="lv-LV" smtClean="0"/>
              <a:t>‹#›</a:t>
            </a:fld>
            <a:endParaRPr lang="lv-LV"/>
          </a:p>
        </p:txBody>
      </p:sp>
    </p:spTree>
    <p:extLst>
      <p:ext uri="{BB962C8B-B14F-4D97-AF65-F5344CB8AC3E}">
        <p14:creationId xmlns:p14="http://schemas.microsoft.com/office/powerpoint/2010/main" val="289190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70243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75355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70243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94691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13822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07380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BBBD0A03-7A96-48F0-88E2-5167137E9ABC}" type="slidenum">
              <a:rPr lang="en-US" smtClean="0"/>
              <a:t>16</a:t>
            </a:fld>
            <a:endParaRPr lang="en-US"/>
          </a:p>
        </p:txBody>
      </p:sp>
    </p:spTree>
    <p:extLst>
      <p:ext uri="{BB962C8B-B14F-4D97-AF65-F5344CB8AC3E}">
        <p14:creationId xmlns:p14="http://schemas.microsoft.com/office/powerpoint/2010/main" val="196762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1F1-7179-4B7E-9EEB-290DE1FE7D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v-LV"/>
          </a:p>
        </p:txBody>
      </p:sp>
      <p:sp>
        <p:nvSpPr>
          <p:cNvPr id="3" name="Subtitle 2">
            <a:extLst>
              <a:ext uri="{FF2B5EF4-FFF2-40B4-BE49-F238E27FC236}">
                <a16:creationId xmlns:a16="http://schemas.microsoft.com/office/drawing/2014/main" id="{10CB20C8-EE90-FA8B-0CDF-7CDD690A5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3F5714FD-BE3F-79C9-A547-7FDE2451C187}"/>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814BA664-2277-2856-5690-9DCE2BD342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5827E22-5DD7-E4DF-B1C5-8DB25561E3A4}"/>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12165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F542-CBEB-8FDD-CF5F-425C13B69337}"/>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869EFA58-7EEC-5865-5AC6-F58566641E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34979161-B843-8A07-3967-C7023765F91C}"/>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6CDDA2E4-4D9D-F887-29B9-19AF7DCF53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6537D4C-A10C-ECAF-F676-F86BE68F803B}"/>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215689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FFEC7-2A20-0411-1BB2-7768683240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90E3BEAB-90C0-38AD-0851-E468EB1D7F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4E10200B-89F1-5D81-F8A2-F59F6053793B}"/>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BABE778D-2DE0-3F86-3626-64A70030C0D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B3DAECF-FC3F-9CB1-ACC0-1E1B877DA2E2}"/>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203296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rsraksts un satu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6389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2256324" y="2709134"/>
            <a:ext cx="7679353" cy="718145"/>
          </a:xfrm>
          <a:prstGeom prst="rect">
            <a:avLst/>
          </a:prstGeom>
        </p:spPr>
        <p:txBody>
          <a:bodyPr wrap="square" lIns="0" tIns="0" rIns="0" bIns="0">
            <a:spAutoFit/>
          </a:bodyPr>
          <a:lstStyle>
            <a:lvl1pPr>
              <a:defRPr sz="5185" b="0" i="0" baseline="0">
                <a:solidFill>
                  <a:srgbClr val="ACC0C6"/>
                </a:solidFill>
                <a:latin typeface="Arial (null)"/>
                <a:cs typeface="Arial (null)"/>
              </a:defRPr>
            </a:lvl1pPr>
          </a:lstStyle>
          <a:p>
            <a:r>
              <a:rPr lang="lt-LT" kern="0" spc="-91" dirty="0">
                <a:latin typeface="PF Handbook Pro" panose="02000506090000020004" pitchFamily="2" charset="0"/>
              </a:rPr>
              <a:t>Click to add text</a:t>
            </a:r>
            <a:endParaRPr dirty="0"/>
          </a:p>
        </p:txBody>
      </p:sp>
    </p:spTree>
    <p:extLst>
      <p:ext uri="{BB962C8B-B14F-4D97-AF65-F5344CB8AC3E}">
        <p14:creationId xmlns:p14="http://schemas.microsoft.com/office/powerpoint/2010/main" val="17290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1D0E-D01B-184E-D6FD-11FBB4103D5A}"/>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7834C859-CE09-C2D1-931E-0D9DE1259D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5EF1ECE5-D4B9-A079-EAD3-446193ED69FA}"/>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A1A57911-C5A2-B87C-9D03-153FB60D61E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6917246-C048-9D27-35A2-229EEE85C8A8}"/>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35780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43C4-4D72-9148-29A7-16F05CB88D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v-LV"/>
          </a:p>
        </p:txBody>
      </p:sp>
      <p:sp>
        <p:nvSpPr>
          <p:cNvPr id="3" name="Text Placeholder 2">
            <a:extLst>
              <a:ext uri="{FF2B5EF4-FFF2-40B4-BE49-F238E27FC236}">
                <a16:creationId xmlns:a16="http://schemas.microsoft.com/office/drawing/2014/main" id="{B55EF65C-9D35-9C5B-47CE-3D764E35C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FC15D5-1C64-DD07-4209-E2EBEF57539C}"/>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2FB05E9D-9BA4-B87E-828F-6B77EA5C86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D8004DE-F4F2-69CA-6452-ED9CA9293FA5}"/>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345070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7B0A-DAE2-FD9F-FAF6-20DE9F717936}"/>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57A9DC77-42EE-8A4F-0490-975134F659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a16="http://schemas.microsoft.com/office/drawing/2014/main" id="{0CF37AFB-5842-46A1-F897-F96B7AAEFC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Date Placeholder 4">
            <a:extLst>
              <a:ext uri="{FF2B5EF4-FFF2-40B4-BE49-F238E27FC236}">
                <a16:creationId xmlns:a16="http://schemas.microsoft.com/office/drawing/2014/main" id="{8479BAF0-9E4C-91DF-86B6-4B569E9E784F}"/>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6" name="Footer Placeholder 5">
            <a:extLst>
              <a:ext uri="{FF2B5EF4-FFF2-40B4-BE49-F238E27FC236}">
                <a16:creationId xmlns:a16="http://schemas.microsoft.com/office/drawing/2014/main" id="{569279C8-D754-04E0-006D-8D6DC6E5C7E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8C1F6A8-E2A5-B4FC-E94A-60E3C7E29BA5}"/>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146896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3430-4576-E939-0615-BB5931A4AB81}"/>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a16="http://schemas.microsoft.com/office/drawing/2014/main" id="{84298A67-39E5-BCD7-AD57-7680ECA58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60D5F9-8711-987E-9D7A-ADD6FBC7B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a16="http://schemas.microsoft.com/office/drawing/2014/main" id="{DE2192D3-14D9-3D94-3CE9-0F9AD9ED7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ADAFD5-DD08-2890-9293-0245E9E8D7E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a16="http://schemas.microsoft.com/office/drawing/2014/main" id="{05A4CD93-8264-8073-BC69-7F8D713B9171}"/>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8" name="Footer Placeholder 7">
            <a:extLst>
              <a:ext uri="{FF2B5EF4-FFF2-40B4-BE49-F238E27FC236}">
                <a16:creationId xmlns:a16="http://schemas.microsoft.com/office/drawing/2014/main" id="{85581BB5-C137-CD08-662C-B780A663BE5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7254B33-76CC-F5ED-E6F4-1E5B935DEB91}"/>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254128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0A1B-5E30-42BF-6394-273C0482C9BD}"/>
              </a:ext>
            </a:extLst>
          </p:cNvPr>
          <p:cNvSpPr>
            <a:spLocks noGrp="1"/>
          </p:cNvSpPr>
          <p:nvPr>
            <p:ph type="title"/>
          </p:nvPr>
        </p:nvSpPr>
        <p:spPr/>
        <p:txBody>
          <a:bodyPr/>
          <a:lstStyle/>
          <a:p>
            <a:r>
              <a:rPr lang="en-GB"/>
              <a:t>Click to edit Master title style</a:t>
            </a:r>
            <a:endParaRPr lang="lv-LV"/>
          </a:p>
        </p:txBody>
      </p:sp>
      <p:sp>
        <p:nvSpPr>
          <p:cNvPr id="3" name="Date Placeholder 2">
            <a:extLst>
              <a:ext uri="{FF2B5EF4-FFF2-40B4-BE49-F238E27FC236}">
                <a16:creationId xmlns:a16="http://schemas.microsoft.com/office/drawing/2014/main" id="{317E97FA-5BC4-E354-A84D-F2156759C211}"/>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4" name="Footer Placeholder 3">
            <a:extLst>
              <a:ext uri="{FF2B5EF4-FFF2-40B4-BE49-F238E27FC236}">
                <a16:creationId xmlns:a16="http://schemas.microsoft.com/office/drawing/2014/main" id="{185C8FED-9F51-EBC3-24CB-D5B11FD5D15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93A2031-9F88-EE95-D228-2A62AAC07464}"/>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14892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61F28-7B6E-DFDD-CF82-687A164FD7AC}"/>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3" name="Footer Placeholder 2">
            <a:extLst>
              <a:ext uri="{FF2B5EF4-FFF2-40B4-BE49-F238E27FC236}">
                <a16:creationId xmlns:a16="http://schemas.microsoft.com/office/drawing/2014/main" id="{A8B56E1E-F04F-F76B-43B7-D00EA2B1D5F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189EEF1-CB83-5ACD-28AA-CB5535420B13}"/>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195462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35B1-F834-07FC-745D-AE1113E85C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a16="http://schemas.microsoft.com/office/drawing/2014/main" id="{0054BB55-2BEA-B1AD-366A-CD7A17133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a16="http://schemas.microsoft.com/office/drawing/2014/main" id="{EBB675D2-CA1F-2A3A-3C63-BBE99CF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96AA69-0B4A-5639-D166-43C8F553CA50}"/>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6" name="Footer Placeholder 5">
            <a:extLst>
              <a:ext uri="{FF2B5EF4-FFF2-40B4-BE49-F238E27FC236}">
                <a16:creationId xmlns:a16="http://schemas.microsoft.com/office/drawing/2014/main" id="{37DF06FF-91B3-CA28-FB81-11EC62B8E13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E746C1B-7893-510F-4579-8A518F273414}"/>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2426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B7A6-25C1-180F-A9AB-30CC2D6F7E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a16="http://schemas.microsoft.com/office/drawing/2014/main" id="{2DFA5B93-36E1-42FA-11ED-AF543F901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FB33C0BF-7C04-24A4-FA6A-FE8EE8B6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68E351-1643-6F64-5777-203D54B51F54}"/>
              </a:ext>
            </a:extLst>
          </p:cNvPr>
          <p:cNvSpPr>
            <a:spLocks noGrp="1"/>
          </p:cNvSpPr>
          <p:nvPr>
            <p:ph type="dt" sz="half" idx="10"/>
          </p:nvPr>
        </p:nvSpPr>
        <p:spPr/>
        <p:txBody>
          <a:bodyPr/>
          <a:lstStyle/>
          <a:p>
            <a:fld id="{5B2D508C-8DD7-AC4F-8FB4-D17A7C4095C5}" type="datetimeFigureOut">
              <a:rPr lang="lv-LV" smtClean="0"/>
              <a:t>22.08.2023</a:t>
            </a:fld>
            <a:endParaRPr lang="lv-LV"/>
          </a:p>
        </p:txBody>
      </p:sp>
      <p:sp>
        <p:nvSpPr>
          <p:cNvPr id="6" name="Footer Placeholder 5">
            <a:extLst>
              <a:ext uri="{FF2B5EF4-FFF2-40B4-BE49-F238E27FC236}">
                <a16:creationId xmlns:a16="http://schemas.microsoft.com/office/drawing/2014/main" id="{04A62056-FD4B-8DAD-9995-FF02E55031A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5587070-B4C1-95C1-7F0B-13987B4B1FCC}"/>
              </a:ext>
            </a:extLst>
          </p:cNvPr>
          <p:cNvSpPr>
            <a:spLocks noGrp="1"/>
          </p:cNvSpPr>
          <p:nvPr>
            <p:ph type="sldNum" sz="quarter" idx="12"/>
          </p:nvPr>
        </p:nvSpPr>
        <p:spPr/>
        <p:txBody>
          <a:bodyPr/>
          <a:lstStyle/>
          <a:p>
            <a:fld id="{23048F1B-E092-1B49-B34C-83C7D0542630}" type="slidenum">
              <a:rPr lang="lv-LV" smtClean="0"/>
              <a:t>‹#›</a:t>
            </a:fld>
            <a:endParaRPr lang="lv-LV"/>
          </a:p>
        </p:txBody>
      </p:sp>
    </p:spTree>
    <p:extLst>
      <p:ext uri="{BB962C8B-B14F-4D97-AF65-F5344CB8AC3E}">
        <p14:creationId xmlns:p14="http://schemas.microsoft.com/office/powerpoint/2010/main" val="104060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2F6A3-25A4-AB36-1B97-169ACF4BC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v-LV"/>
          </a:p>
        </p:txBody>
      </p:sp>
      <p:sp>
        <p:nvSpPr>
          <p:cNvPr id="3" name="Text Placeholder 2">
            <a:extLst>
              <a:ext uri="{FF2B5EF4-FFF2-40B4-BE49-F238E27FC236}">
                <a16:creationId xmlns:a16="http://schemas.microsoft.com/office/drawing/2014/main" id="{9F1D5E6B-9DC0-4D8D-B9FF-C5A1E22F0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8FF0201E-63B6-7BA3-C013-A20E9959F2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508C-8DD7-AC4F-8FB4-D17A7C4095C5}" type="datetimeFigureOut">
              <a:rPr lang="lv-LV" smtClean="0"/>
              <a:t>22.08.2023</a:t>
            </a:fld>
            <a:endParaRPr lang="lv-LV"/>
          </a:p>
        </p:txBody>
      </p:sp>
      <p:sp>
        <p:nvSpPr>
          <p:cNvPr id="5" name="Footer Placeholder 4">
            <a:extLst>
              <a:ext uri="{FF2B5EF4-FFF2-40B4-BE49-F238E27FC236}">
                <a16:creationId xmlns:a16="http://schemas.microsoft.com/office/drawing/2014/main" id="{9C4B2E6F-41C5-6EE7-EFAA-B9F66A162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0A8B1889-E3A1-020B-9EF6-D7BB52297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48F1B-E092-1B49-B34C-83C7D0542630}" type="slidenum">
              <a:rPr lang="lv-LV" smtClean="0"/>
              <a:t>‹#›</a:t>
            </a:fld>
            <a:endParaRPr lang="lv-LV"/>
          </a:p>
        </p:txBody>
      </p:sp>
    </p:spTree>
    <p:extLst>
      <p:ext uri="{BB962C8B-B14F-4D97-AF65-F5344CB8AC3E}">
        <p14:creationId xmlns:p14="http://schemas.microsoft.com/office/powerpoint/2010/main" val="277432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4.emf"/><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127B-A0CC-D8D4-BFE6-F5A5E9101579}"/>
              </a:ext>
            </a:extLst>
          </p:cNvPr>
          <p:cNvSpPr>
            <a:spLocks noGrp="1"/>
          </p:cNvSpPr>
          <p:nvPr>
            <p:ph type="ctrTitle"/>
          </p:nvPr>
        </p:nvSpPr>
        <p:spPr/>
        <p:txBody>
          <a:bodyPr/>
          <a:lstStyle/>
          <a:p>
            <a:endParaRPr lang="lv-LV"/>
          </a:p>
        </p:txBody>
      </p:sp>
      <p:sp>
        <p:nvSpPr>
          <p:cNvPr id="3" name="Subtitle 2">
            <a:extLst>
              <a:ext uri="{FF2B5EF4-FFF2-40B4-BE49-F238E27FC236}">
                <a16:creationId xmlns:a16="http://schemas.microsoft.com/office/drawing/2014/main" id="{EBD98F94-D0F8-7C16-EC15-A1A2A8E7F7A4}"/>
              </a:ext>
            </a:extLst>
          </p:cNvPr>
          <p:cNvSpPr>
            <a:spLocks noGrp="1"/>
          </p:cNvSpPr>
          <p:nvPr>
            <p:ph type="subTitle" idx="1"/>
          </p:nvPr>
        </p:nvSpPr>
        <p:spPr/>
        <p:txBody>
          <a:bodyPr/>
          <a:lstStyle/>
          <a:p>
            <a:endParaRPr lang="lv-LV"/>
          </a:p>
        </p:txBody>
      </p:sp>
      <p:pic>
        <p:nvPicPr>
          <p:cNvPr id="4" name="Picture 3">
            <a:extLst>
              <a:ext uri="{FF2B5EF4-FFF2-40B4-BE49-F238E27FC236}">
                <a16:creationId xmlns:a16="http://schemas.microsoft.com/office/drawing/2014/main" id="{EC95F26D-AE6D-0E67-0885-3317234C7E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312" b="41184"/>
          <a:stretch/>
        </p:blipFill>
        <p:spPr>
          <a:xfrm>
            <a:off x="1" y="-26462"/>
            <a:ext cx="12192000" cy="3536425"/>
          </a:xfrm>
          <a:prstGeom prst="rect">
            <a:avLst/>
          </a:prstGeom>
        </p:spPr>
      </p:pic>
      <p:sp>
        <p:nvSpPr>
          <p:cNvPr id="5" name="Rounded Rectangle">
            <a:extLst>
              <a:ext uri="{FF2B5EF4-FFF2-40B4-BE49-F238E27FC236}">
                <a16:creationId xmlns:a16="http://schemas.microsoft.com/office/drawing/2014/main" id="{AC9364D3-7E83-A4DF-B4C1-091763F882E1}"/>
              </a:ext>
            </a:extLst>
          </p:cNvPr>
          <p:cNvSpPr/>
          <p:nvPr/>
        </p:nvSpPr>
        <p:spPr>
          <a:xfrm>
            <a:off x="0" y="3015735"/>
            <a:ext cx="12192000" cy="3842265"/>
          </a:xfrm>
          <a:prstGeom prst="roundRect">
            <a:avLst>
              <a:gd name="adj" fmla="val 0"/>
            </a:avLst>
          </a:prstGeom>
          <a:solidFill>
            <a:srgbClr val="852727"/>
          </a:solidFill>
          <a:ln w="12700">
            <a:miter lim="400000"/>
          </a:ln>
        </p:spPr>
        <p:txBody>
          <a:bodyPr lIns="45718" tIns="45718" rIns="45718" bIns="45718" anchor="ctr"/>
          <a:lstStyle/>
          <a:p>
            <a:pPr algn="ctr">
              <a:defRPr sz="1700">
                <a:solidFill>
                  <a:srgbClr val="FFFFFF"/>
                </a:solidFill>
              </a:defRPr>
            </a:pPr>
            <a:endParaRPr/>
          </a:p>
        </p:txBody>
      </p:sp>
      <p:sp>
        <p:nvSpPr>
          <p:cNvPr id="6" name="Apakšvirsraksts 2">
            <a:extLst>
              <a:ext uri="{FF2B5EF4-FFF2-40B4-BE49-F238E27FC236}">
                <a16:creationId xmlns:a16="http://schemas.microsoft.com/office/drawing/2014/main" id="{4E66874A-AD22-F6FC-7CB5-E10F5857D5CF}"/>
              </a:ext>
            </a:extLst>
          </p:cNvPr>
          <p:cNvSpPr txBox="1">
            <a:spLocks/>
          </p:cNvSpPr>
          <p:nvPr/>
        </p:nvSpPr>
        <p:spPr>
          <a:xfrm>
            <a:off x="937803" y="3015734"/>
            <a:ext cx="10003099" cy="1640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just" hangingPunct="1">
              <a:lnSpc>
                <a:spcPts val="4500"/>
              </a:lnSpc>
              <a:spcBef>
                <a:spcPts val="0"/>
              </a:spcBef>
            </a:pPr>
            <a:r>
              <a:rPr lang="lv-LV" sz="2900" b="1" spc="110" dirty="0"/>
              <a:t>DEMOGRĀFISKIE UN MIGRĀCIJAS IZAICINĀJUMI LATVIJAS REĢIONOS</a:t>
            </a:r>
          </a:p>
        </p:txBody>
      </p:sp>
      <p:pic>
        <p:nvPicPr>
          <p:cNvPr id="7" name="Picture 6">
            <a:extLst>
              <a:ext uri="{FF2B5EF4-FFF2-40B4-BE49-F238E27FC236}">
                <a16:creationId xmlns:a16="http://schemas.microsoft.com/office/drawing/2014/main" id="{70E7ACBD-82BB-961C-4FF2-765683B33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906" y="5549465"/>
            <a:ext cx="2129605" cy="659491"/>
          </a:xfrm>
          <a:prstGeom prst="rect">
            <a:avLst/>
          </a:prstGeom>
        </p:spPr>
      </p:pic>
      <p:pic>
        <p:nvPicPr>
          <p:cNvPr id="8" name="Picture 7">
            <a:extLst>
              <a:ext uri="{FF2B5EF4-FFF2-40B4-BE49-F238E27FC236}">
                <a16:creationId xmlns:a16="http://schemas.microsoft.com/office/drawing/2014/main" id="{4DDB93D7-8C22-A306-C5D8-E9E478721F34}"/>
              </a:ext>
            </a:extLst>
          </p:cNvPr>
          <p:cNvPicPr>
            <a:picLocks noChangeAspect="1"/>
          </p:cNvPicPr>
          <p:nvPr/>
        </p:nvPicPr>
        <p:blipFill rotWithShape="1">
          <a:blip r:embed="rId4">
            <a:extLst>
              <a:ext uri="{28A0092B-C50C-407E-A947-70E740481C1C}">
                <a14:useLocalDpi xmlns:a14="http://schemas.microsoft.com/office/drawing/2010/main" val="0"/>
              </a:ext>
            </a:extLst>
          </a:blip>
          <a:srcRect l="19596" t="37198" r="17996" b="37199"/>
          <a:stretch/>
        </p:blipFill>
        <p:spPr>
          <a:xfrm>
            <a:off x="914466" y="5488956"/>
            <a:ext cx="1755000" cy="720000"/>
          </a:xfrm>
          <a:prstGeom prst="rect">
            <a:avLst/>
          </a:prstGeom>
        </p:spPr>
      </p:pic>
      <p:sp>
        <p:nvSpPr>
          <p:cNvPr id="9" name="Apakšvirsraksts 2">
            <a:extLst>
              <a:ext uri="{FF2B5EF4-FFF2-40B4-BE49-F238E27FC236}">
                <a16:creationId xmlns:a16="http://schemas.microsoft.com/office/drawing/2014/main" id="{033CE042-5F05-24F2-5BE7-7B9AB14F83FC}"/>
              </a:ext>
            </a:extLst>
          </p:cNvPr>
          <p:cNvSpPr txBox="1">
            <a:spLocks/>
          </p:cNvSpPr>
          <p:nvPr/>
        </p:nvSpPr>
        <p:spPr>
          <a:xfrm>
            <a:off x="914467" y="4656494"/>
            <a:ext cx="10026436" cy="4910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FFFFF"/>
                </a:solidFill>
                <a:latin typeface="Arial"/>
                <a:ea typeface="Arial"/>
                <a:cs typeface="Arial"/>
                <a:sym typeface="Arial"/>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400" dirty="0"/>
              <a:t>Zaiga </a:t>
            </a:r>
            <a:r>
              <a:rPr lang="lv-LV" sz="2400" dirty="0" err="1"/>
              <a:t>Krišjāne</a:t>
            </a:r>
            <a:r>
              <a:rPr lang="lv-LV" sz="2400" dirty="0"/>
              <a:t>  </a:t>
            </a:r>
            <a:r>
              <a:rPr lang="lv-LV" sz="2000" dirty="0"/>
              <a:t>○</a:t>
            </a:r>
            <a:r>
              <a:rPr lang="lv-LV" sz="2400" dirty="0"/>
              <a:t>  Māris Bērziņš  </a:t>
            </a:r>
            <a:r>
              <a:rPr lang="lv-LV" sz="2000" dirty="0"/>
              <a:t>○</a:t>
            </a:r>
            <a:r>
              <a:rPr lang="lv-LV" sz="2400" dirty="0"/>
              <a:t>  Elīna Apsīte-</a:t>
            </a:r>
            <a:r>
              <a:rPr lang="lv-LV" sz="2400" dirty="0" err="1"/>
              <a:t>Beriņa</a:t>
            </a:r>
            <a:r>
              <a:rPr lang="lv-LV" sz="2400" dirty="0"/>
              <a:t>  </a:t>
            </a:r>
            <a:r>
              <a:rPr lang="lv-LV" sz="2000" dirty="0"/>
              <a:t>○</a:t>
            </a:r>
            <a:r>
              <a:rPr lang="lv-LV" sz="2400" dirty="0"/>
              <a:t>  Jānis Krūmiņš</a:t>
            </a:r>
          </a:p>
        </p:txBody>
      </p:sp>
    </p:spTree>
    <p:extLst>
      <p:ext uri="{BB962C8B-B14F-4D97-AF65-F5344CB8AC3E}">
        <p14:creationId xmlns:p14="http://schemas.microsoft.com/office/powerpoint/2010/main" val="71032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11BF-2FA1-62E6-F30B-044AB9C0F560}"/>
              </a:ext>
            </a:extLst>
          </p:cNvPr>
          <p:cNvSpPr txBox="1">
            <a:spLocks/>
          </p:cNvSpPr>
          <p:nvPr/>
        </p:nvSpPr>
        <p:spPr bwMode="auto">
          <a:xfrm>
            <a:off x="0" y="169895"/>
            <a:ext cx="12192000" cy="1014088"/>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b="1" dirty="0">
                <a:solidFill>
                  <a:srgbClr val="852727"/>
                </a:solidFill>
                <a:latin typeface="Arial" panose="020B0604020202020204" pitchFamily="34" charset="0"/>
                <a:cs typeface="Arial" panose="020B0604020202020204" pitchFamily="34" charset="0"/>
              </a:rPr>
              <a:t>IEDZĪVOTĀJU VIDĒJĀ VECUMA IZMAIŅAS</a:t>
            </a:r>
          </a:p>
          <a:p>
            <a:pPr algn="ctr">
              <a:spcBef>
                <a:spcPct val="0"/>
              </a:spcBef>
              <a:buFontTx/>
              <a:buNone/>
              <a:defRPr/>
            </a:pPr>
            <a:r>
              <a:rPr lang="lv-LV" altLang="lv-LV" sz="2400" dirty="0">
                <a:solidFill>
                  <a:srgbClr val="852727"/>
                </a:solidFill>
                <a:latin typeface="Arial" panose="020B0604020202020204" pitchFamily="34" charset="0"/>
                <a:cs typeface="Arial" panose="020B0604020202020204" pitchFamily="34" charset="0"/>
              </a:rPr>
              <a:t>20 gadu periodā, 2000.-2021.g.</a:t>
            </a:r>
          </a:p>
        </p:txBody>
      </p:sp>
      <p:pic>
        <p:nvPicPr>
          <p:cNvPr id="3" name="Picture 2">
            <a:extLst>
              <a:ext uri="{FF2B5EF4-FFF2-40B4-BE49-F238E27FC236}">
                <a16:creationId xmlns:a16="http://schemas.microsoft.com/office/drawing/2014/main" id="{70328B3B-C5C7-924B-DF15-7105D25CA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242" y="1721399"/>
            <a:ext cx="5940000" cy="3734037"/>
          </a:xfrm>
          <a:prstGeom prst="rect">
            <a:avLst/>
          </a:prstGeom>
        </p:spPr>
      </p:pic>
      <p:sp>
        <p:nvSpPr>
          <p:cNvPr id="4" name="Rectangle 3">
            <a:extLst>
              <a:ext uri="{FF2B5EF4-FFF2-40B4-BE49-F238E27FC236}">
                <a16:creationId xmlns:a16="http://schemas.microsoft.com/office/drawing/2014/main" id="{74A1C70C-4CE8-D284-69F1-B2150E93E56D}"/>
              </a:ext>
            </a:extLst>
          </p:cNvPr>
          <p:cNvSpPr/>
          <p:nvPr/>
        </p:nvSpPr>
        <p:spPr>
          <a:xfrm>
            <a:off x="421919" y="1923715"/>
            <a:ext cx="838778" cy="369332"/>
          </a:xfrm>
          <a:prstGeom prst="rect">
            <a:avLst/>
          </a:prstGeom>
        </p:spPr>
        <p:txBody>
          <a:bodyPr wrap="square">
            <a:spAutoFit/>
          </a:bodyPr>
          <a:lstStyle/>
          <a:p>
            <a:pPr algn="ctr"/>
            <a:r>
              <a:rPr lang="en-GB" b="1" kern="0" dirty="0">
                <a:latin typeface="Arial" panose="020B0604020202020204" pitchFamily="34" charset="0"/>
                <a:cs typeface="Arial" panose="020B0604020202020204" pitchFamily="34" charset="0"/>
              </a:rPr>
              <a:t>2000</a:t>
            </a:r>
            <a:endParaRPr lang="en-GB" kern="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12B860-45B9-2BC9-4E25-E14100B0F7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721399"/>
            <a:ext cx="5940000" cy="3725481"/>
          </a:xfrm>
          <a:prstGeom prst="rect">
            <a:avLst/>
          </a:prstGeom>
        </p:spPr>
      </p:pic>
      <p:sp>
        <p:nvSpPr>
          <p:cNvPr id="6" name="Rectangle 5">
            <a:extLst>
              <a:ext uri="{FF2B5EF4-FFF2-40B4-BE49-F238E27FC236}">
                <a16:creationId xmlns:a16="http://schemas.microsoft.com/office/drawing/2014/main" id="{F9011BA8-9D15-44B6-A875-B6CB35CEA8CC}"/>
              </a:ext>
            </a:extLst>
          </p:cNvPr>
          <p:cNvSpPr/>
          <p:nvPr/>
        </p:nvSpPr>
        <p:spPr>
          <a:xfrm>
            <a:off x="6361919" y="1923715"/>
            <a:ext cx="838778" cy="369332"/>
          </a:xfrm>
          <a:prstGeom prst="rect">
            <a:avLst/>
          </a:prstGeom>
        </p:spPr>
        <p:txBody>
          <a:bodyPr wrap="square">
            <a:spAutoFit/>
          </a:bodyPr>
          <a:lstStyle/>
          <a:p>
            <a:pPr algn="ctr"/>
            <a:r>
              <a:rPr lang="en-GB" b="1" kern="0" dirty="0">
                <a:latin typeface="Arial" panose="020B0604020202020204" pitchFamily="34" charset="0"/>
                <a:cs typeface="Arial" panose="020B0604020202020204" pitchFamily="34" charset="0"/>
              </a:rPr>
              <a:t>2021</a:t>
            </a:r>
            <a:endParaRPr lang="en-GB" kern="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8202647-2E00-F5D5-DDA0-8A6B9C1C89D1}"/>
              </a:ext>
            </a:extLst>
          </p:cNvPr>
          <p:cNvSpPr/>
          <p:nvPr/>
        </p:nvSpPr>
        <p:spPr>
          <a:xfrm>
            <a:off x="0" y="1266183"/>
            <a:ext cx="12192000" cy="430887"/>
          </a:xfrm>
          <a:prstGeom prst="rect">
            <a:avLst/>
          </a:prstGeom>
        </p:spPr>
        <p:txBody>
          <a:bodyPr wrap="square">
            <a:spAutoFit/>
          </a:bodyPr>
          <a:lstStyle/>
          <a:p>
            <a:pPr algn="ctr">
              <a:spcBef>
                <a:spcPts val="300"/>
              </a:spcBef>
              <a:spcAft>
                <a:spcPts val="300"/>
              </a:spcAft>
            </a:pPr>
            <a:r>
              <a:rPr lang="en-GB" sz="2200" b="1" kern="0" dirty="0" err="1">
                <a:latin typeface="Arial" panose="020B0604020202020204" pitchFamily="34" charset="0"/>
                <a:cs typeface="Arial" panose="020B0604020202020204" pitchFamily="34" charset="0"/>
              </a:rPr>
              <a:t>Latvijā</a:t>
            </a:r>
            <a:r>
              <a:rPr lang="en-GB" sz="2200" b="1" kern="0" dirty="0">
                <a:latin typeface="Arial" panose="020B0604020202020204" pitchFamily="34" charset="0"/>
                <a:cs typeface="Arial" panose="020B0604020202020204" pitchFamily="34" charset="0"/>
              </a:rPr>
              <a:t>: 38,2 </a:t>
            </a:r>
            <a:r>
              <a:rPr lang="en-GB" sz="2200" kern="0" dirty="0">
                <a:latin typeface="Arial" panose="020B0604020202020204" pitchFamily="34" charset="0"/>
                <a:cs typeface="Arial" panose="020B0604020202020204" pitchFamily="34" charset="0"/>
              </a:rPr>
              <a:t>(2000); </a:t>
            </a:r>
            <a:r>
              <a:rPr lang="en-GB" sz="2200" b="1" kern="0" dirty="0">
                <a:latin typeface="Arial" panose="020B0604020202020204" pitchFamily="34" charset="0"/>
                <a:cs typeface="Arial" panose="020B0604020202020204" pitchFamily="34" charset="0"/>
              </a:rPr>
              <a:t>42,5 </a:t>
            </a:r>
            <a:r>
              <a:rPr lang="en-GB" sz="2200" kern="0" dirty="0">
                <a:latin typeface="Arial" panose="020B0604020202020204" pitchFamily="34" charset="0"/>
                <a:cs typeface="Arial" panose="020B0604020202020204" pitchFamily="34" charset="0"/>
              </a:rPr>
              <a:t>(2021)</a:t>
            </a:r>
          </a:p>
        </p:txBody>
      </p:sp>
      <p:sp>
        <p:nvSpPr>
          <p:cNvPr id="8" name="Title 1">
            <a:extLst>
              <a:ext uri="{FF2B5EF4-FFF2-40B4-BE49-F238E27FC236}">
                <a16:creationId xmlns:a16="http://schemas.microsoft.com/office/drawing/2014/main" id="{C2941C93-1653-2FA0-80F9-5A63FBBFBBC2}"/>
              </a:ext>
            </a:extLst>
          </p:cNvPr>
          <p:cNvSpPr txBox="1">
            <a:spLocks/>
          </p:cNvSpPr>
          <p:nvPr/>
        </p:nvSpPr>
        <p:spPr bwMode="auto">
          <a:xfrm>
            <a:off x="0" y="5611281"/>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pic>
        <p:nvPicPr>
          <p:cNvPr id="9" name="Picture 8">
            <a:extLst>
              <a:ext uri="{FF2B5EF4-FFF2-40B4-BE49-F238E27FC236}">
                <a16:creationId xmlns:a16="http://schemas.microsoft.com/office/drawing/2014/main" id="{AB6AA0F6-42D1-8558-3047-1C86F535DA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10" name="Subtitle 2">
            <a:extLst>
              <a:ext uri="{FF2B5EF4-FFF2-40B4-BE49-F238E27FC236}">
                <a16:creationId xmlns:a16="http://schemas.microsoft.com/office/drawing/2014/main" id="{0DAC002F-01C5-44B0-B429-1E26904383C5}"/>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
        <p:nvSpPr>
          <p:cNvPr id="11" name="Rectangle 10">
            <a:extLst>
              <a:ext uri="{FF2B5EF4-FFF2-40B4-BE49-F238E27FC236}">
                <a16:creationId xmlns:a16="http://schemas.microsoft.com/office/drawing/2014/main" id="{203E6E94-A2EB-F61A-421D-E473FCB48796}"/>
              </a:ext>
            </a:extLst>
          </p:cNvPr>
          <p:cNvSpPr/>
          <p:nvPr/>
        </p:nvSpPr>
        <p:spPr>
          <a:xfrm>
            <a:off x="2463282" y="4646645"/>
            <a:ext cx="254972" cy="148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a:extLst>
              <a:ext uri="{FF2B5EF4-FFF2-40B4-BE49-F238E27FC236}">
                <a16:creationId xmlns:a16="http://schemas.microsoft.com/office/drawing/2014/main" id="{00744938-AB1A-8695-6B2F-E3030BB397FA}"/>
              </a:ext>
            </a:extLst>
          </p:cNvPr>
          <p:cNvSpPr/>
          <p:nvPr/>
        </p:nvSpPr>
        <p:spPr>
          <a:xfrm>
            <a:off x="8456644" y="4655656"/>
            <a:ext cx="254972" cy="148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74298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akšvirsraksts 2">
            <a:extLst>
              <a:ext uri="{FF2B5EF4-FFF2-40B4-BE49-F238E27FC236}">
                <a16:creationId xmlns:a16="http://schemas.microsoft.com/office/drawing/2014/main" id="{FAE69D86-7ECA-308D-1C0C-03E7FFC2ACED}"/>
              </a:ext>
            </a:extLst>
          </p:cNvPr>
          <p:cNvSpPr txBox="1">
            <a:spLocks/>
          </p:cNvSpPr>
          <p:nvPr/>
        </p:nvSpPr>
        <p:spPr>
          <a:xfrm>
            <a:off x="0" y="233850"/>
            <a:ext cx="12192000" cy="121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lnSpc>
                <a:spcPts val="4000"/>
              </a:lnSpc>
              <a:spcBef>
                <a:spcPts val="0"/>
              </a:spcBef>
            </a:pPr>
            <a:r>
              <a:rPr lang="lv-LV" sz="3200" b="1" dirty="0">
                <a:solidFill>
                  <a:srgbClr val="852727"/>
                </a:solidFill>
              </a:rPr>
              <a:t>SENIORU (75+) IZVIETOJUMA IEZĪMES LATVIJĀ</a:t>
            </a:r>
          </a:p>
          <a:p>
            <a:pPr algn="ctr" hangingPunct="1">
              <a:lnSpc>
                <a:spcPts val="4000"/>
              </a:lnSpc>
              <a:spcBef>
                <a:spcPts val="0"/>
              </a:spcBef>
            </a:pPr>
            <a:r>
              <a:rPr lang="lv-LV" sz="2400" dirty="0">
                <a:solidFill>
                  <a:srgbClr val="852727"/>
                </a:solidFill>
              </a:rPr>
              <a:t>karsto / auksto punktu analīze (2021.g.)</a:t>
            </a:r>
          </a:p>
        </p:txBody>
      </p:sp>
      <p:sp>
        <p:nvSpPr>
          <p:cNvPr id="9" name="Title 1">
            <a:extLst>
              <a:ext uri="{FF2B5EF4-FFF2-40B4-BE49-F238E27FC236}">
                <a16:creationId xmlns:a16="http://schemas.microsoft.com/office/drawing/2014/main" id="{7B704F94-4766-4201-BF9A-97281B8F688F}"/>
              </a:ext>
            </a:extLst>
          </p:cNvPr>
          <p:cNvSpPr txBox="1">
            <a:spLocks/>
          </p:cNvSpPr>
          <p:nvPr/>
        </p:nvSpPr>
        <p:spPr bwMode="auto">
          <a:xfrm>
            <a:off x="0" y="5562494"/>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pic>
        <p:nvPicPr>
          <p:cNvPr id="3" name="Picture 2">
            <a:extLst>
              <a:ext uri="{FF2B5EF4-FFF2-40B4-BE49-F238E27FC236}">
                <a16:creationId xmlns:a16="http://schemas.microsoft.com/office/drawing/2014/main" id="{0D55F01F-82D1-426F-EC92-6C9ADDD5D0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4" name="Subtitle 2">
            <a:extLst>
              <a:ext uri="{FF2B5EF4-FFF2-40B4-BE49-F238E27FC236}">
                <a16:creationId xmlns:a16="http://schemas.microsoft.com/office/drawing/2014/main" id="{A58F567F-66FA-2B88-061D-CF177B495B47}"/>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pic>
        <p:nvPicPr>
          <p:cNvPr id="10" name="Picture 17">
            <a:extLst>
              <a:ext uri="{FF2B5EF4-FFF2-40B4-BE49-F238E27FC236}">
                <a16:creationId xmlns:a16="http://schemas.microsoft.com/office/drawing/2014/main" id="{EEBB1150-34B9-B615-81AC-A0041DC4F1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35857" y="1262589"/>
            <a:ext cx="7120286" cy="4332822"/>
          </a:xfrm>
          <a:prstGeom prst="rect">
            <a:avLst/>
          </a:prstGeom>
        </p:spPr>
      </p:pic>
    </p:spTree>
    <p:extLst>
      <p:ext uri="{BB962C8B-B14F-4D97-AF65-F5344CB8AC3E}">
        <p14:creationId xmlns:p14="http://schemas.microsoft.com/office/powerpoint/2010/main" val="33734933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akšvirsraksts 2">
            <a:extLst>
              <a:ext uri="{FF2B5EF4-FFF2-40B4-BE49-F238E27FC236}">
                <a16:creationId xmlns:a16="http://schemas.microsoft.com/office/drawing/2014/main" id="{FAE69D86-7ECA-308D-1C0C-03E7FFC2ACED}"/>
              </a:ext>
            </a:extLst>
          </p:cNvPr>
          <p:cNvSpPr txBox="1">
            <a:spLocks/>
          </p:cNvSpPr>
          <p:nvPr/>
        </p:nvSpPr>
        <p:spPr>
          <a:xfrm>
            <a:off x="0" y="233850"/>
            <a:ext cx="12192000" cy="121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lnSpc>
                <a:spcPts val="4000"/>
              </a:lnSpc>
              <a:spcBef>
                <a:spcPts val="0"/>
              </a:spcBef>
            </a:pPr>
            <a:r>
              <a:rPr lang="lv-LV" sz="3200" b="1" dirty="0">
                <a:solidFill>
                  <a:srgbClr val="852727"/>
                </a:solidFill>
              </a:rPr>
              <a:t>UKRAINĀ NOTIEKOŠĀ KARA IETEKME</a:t>
            </a:r>
          </a:p>
          <a:p>
            <a:pPr algn="ctr" hangingPunct="1">
              <a:lnSpc>
                <a:spcPts val="4000"/>
              </a:lnSpc>
              <a:spcBef>
                <a:spcPts val="0"/>
              </a:spcBef>
            </a:pPr>
            <a:r>
              <a:rPr lang="lv-LV" sz="2400" dirty="0">
                <a:solidFill>
                  <a:srgbClr val="852727"/>
                </a:solidFill>
              </a:rPr>
              <a:t>pārmaiņas Eiropas Savienības iedzīvotāju skaitā un sastāvā</a:t>
            </a:r>
          </a:p>
        </p:txBody>
      </p:sp>
      <p:sp>
        <p:nvSpPr>
          <p:cNvPr id="9" name="Title 1">
            <a:extLst>
              <a:ext uri="{FF2B5EF4-FFF2-40B4-BE49-F238E27FC236}">
                <a16:creationId xmlns:a16="http://schemas.microsoft.com/office/drawing/2014/main" id="{7B704F94-4766-4201-BF9A-97281B8F688F}"/>
              </a:ext>
            </a:extLst>
          </p:cNvPr>
          <p:cNvSpPr txBox="1">
            <a:spLocks/>
          </p:cNvSpPr>
          <p:nvPr/>
        </p:nvSpPr>
        <p:spPr bwMode="auto">
          <a:xfrm>
            <a:off x="5741043" y="5516196"/>
            <a:ext cx="6323635"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lv-LV" altLang="lv-LV" sz="1400" dirty="0">
                <a:latin typeface="Arial" panose="020B0604020202020204" pitchFamily="34" charset="0"/>
                <a:cs typeface="Arial" panose="020B0604020202020204" pitchFamily="34" charset="0"/>
              </a:rPr>
              <a:t>avots: EUROSTAT</a:t>
            </a:r>
          </a:p>
        </p:txBody>
      </p:sp>
      <p:pic>
        <p:nvPicPr>
          <p:cNvPr id="3" name="Picture 2">
            <a:extLst>
              <a:ext uri="{FF2B5EF4-FFF2-40B4-BE49-F238E27FC236}">
                <a16:creationId xmlns:a16="http://schemas.microsoft.com/office/drawing/2014/main" id="{0D55F01F-82D1-426F-EC92-6C9ADDD5D0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4" name="Subtitle 2">
            <a:extLst>
              <a:ext uri="{FF2B5EF4-FFF2-40B4-BE49-F238E27FC236}">
                <a16:creationId xmlns:a16="http://schemas.microsoft.com/office/drawing/2014/main" id="{A58F567F-66FA-2B88-061D-CF177B495B47}"/>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pic>
        <p:nvPicPr>
          <p:cNvPr id="11" name="Picture 10">
            <a:extLst>
              <a:ext uri="{FF2B5EF4-FFF2-40B4-BE49-F238E27FC236}">
                <a16:creationId xmlns:a16="http://schemas.microsoft.com/office/drawing/2014/main" id="{17282883-DA74-784B-9AB5-42D22469CE74}"/>
              </a:ext>
            </a:extLst>
          </p:cNvPr>
          <p:cNvPicPr>
            <a:picLocks noChangeAspect="1"/>
          </p:cNvPicPr>
          <p:nvPr/>
        </p:nvPicPr>
        <p:blipFill>
          <a:blip r:embed="rId4"/>
          <a:stretch>
            <a:fillRect/>
          </a:stretch>
        </p:blipFill>
        <p:spPr>
          <a:xfrm>
            <a:off x="851222" y="1329615"/>
            <a:ext cx="4762500" cy="4724400"/>
          </a:xfrm>
          <a:prstGeom prst="rect">
            <a:avLst/>
          </a:prstGeom>
        </p:spPr>
      </p:pic>
      <p:sp>
        <p:nvSpPr>
          <p:cNvPr id="12" name="Title 1">
            <a:extLst>
              <a:ext uri="{FF2B5EF4-FFF2-40B4-BE49-F238E27FC236}">
                <a16:creationId xmlns:a16="http://schemas.microsoft.com/office/drawing/2014/main" id="{954B7CAA-E7BB-7B29-2D15-2DBA68D9F05D}"/>
              </a:ext>
            </a:extLst>
          </p:cNvPr>
          <p:cNvSpPr txBox="1">
            <a:spLocks/>
          </p:cNvSpPr>
          <p:nvPr/>
        </p:nvSpPr>
        <p:spPr bwMode="auto">
          <a:xfrm>
            <a:off x="5741043" y="1394001"/>
            <a:ext cx="6088283" cy="4069998"/>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defRPr/>
            </a:pPr>
            <a:r>
              <a:rPr lang="lv-LV" altLang="lv-LV" sz="1800" b="1" dirty="0">
                <a:latin typeface="Arial" panose="020B0604020202020204" pitchFamily="34" charset="0"/>
                <a:cs typeface="Arial" panose="020B0604020202020204" pitchFamily="34" charset="0"/>
              </a:rPr>
              <a:t>Pagaidu aizsardzības statusu </a:t>
            </a:r>
            <a:r>
              <a:rPr lang="lv-LV" altLang="lv-LV" sz="1800" dirty="0">
                <a:latin typeface="Arial" panose="020B0604020202020204" pitchFamily="34" charset="0"/>
                <a:cs typeface="Arial" panose="020B0604020202020204" pitchFamily="34" charset="0"/>
              </a:rPr>
              <a:t>Eiropas Savienībā pavisam ieguvuši vairāk nekā </a:t>
            </a:r>
            <a:r>
              <a:rPr lang="lv-LV" altLang="lv-LV" sz="1800" b="1" dirty="0">
                <a:latin typeface="Arial" panose="020B0604020202020204" pitchFamily="34" charset="0"/>
                <a:cs typeface="Arial" panose="020B0604020202020204" pitchFamily="34" charset="0"/>
              </a:rPr>
              <a:t>4 milj. </a:t>
            </a:r>
            <a:r>
              <a:rPr lang="lv-LV" altLang="lv-LV" sz="1800" dirty="0">
                <a:latin typeface="Arial" panose="020B0604020202020204" pitchFamily="34" charset="0"/>
                <a:cs typeface="Arial" panose="020B0604020202020204" pitchFamily="34" charset="0"/>
              </a:rPr>
              <a:t>Ukrainas civiliedzīvotāju (2023.g. jūnija dati).</a:t>
            </a:r>
          </a:p>
          <a:p>
            <a:pPr>
              <a:spcBef>
                <a:spcPct val="0"/>
              </a:spcBef>
              <a:buFontTx/>
              <a:buNone/>
              <a:defRPr/>
            </a:pPr>
            <a:endParaRPr lang="lv-LV" altLang="lv-LV" sz="1800" dirty="0">
              <a:latin typeface="Arial" panose="020B0604020202020204" pitchFamily="34" charset="0"/>
              <a:cs typeface="Arial" panose="020B0604020202020204" pitchFamily="34" charset="0"/>
            </a:endParaRPr>
          </a:p>
          <a:p>
            <a:pPr>
              <a:spcBef>
                <a:spcPct val="0"/>
              </a:spcBef>
              <a:buFontTx/>
              <a:buNone/>
              <a:defRPr/>
            </a:pPr>
            <a:r>
              <a:rPr lang="lv-LV" altLang="lv-LV" sz="1800" dirty="0">
                <a:latin typeface="Arial" panose="020B0604020202020204" pitchFamily="34" charset="0"/>
                <a:cs typeface="Arial" panose="020B0604020202020204" pitchFamily="34" charset="0"/>
              </a:rPr>
              <a:t>Visvairāk ‘kara bēgļus’ uzņem tuvākās Ukrainas kaimiņvalstis</a:t>
            </a:r>
          </a:p>
          <a:p>
            <a:pPr marL="342900" indent="-342900">
              <a:spcBef>
                <a:spcPct val="0"/>
              </a:spcBef>
              <a:buFontTx/>
              <a:buAutoNum type="arabicPeriod"/>
              <a:defRPr/>
            </a:pPr>
            <a:r>
              <a:rPr lang="lv-LV" altLang="lv-LV" sz="1800" b="1" dirty="0">
                <a:latin typeface="Arial" panose="020B0604020202020204" pitchFamily="34" charset="0"/>
                <a:cs typeface="Arial" panose="020B0604020202020204" pitchFamily="34" charset="0"/>
              </a:rPr>
              <a:t>Polija,</a:t>
            </a:r>
          </a:p>
          <a:p>
            <a:pPr marL="342900" indent="-342900">
              <a:spcBef>
                <a:spcPct val="0"/>
              </a:spcBef>
              <a:buFontTx/>
              <a:buAutoNum type="arabicPeriod"/>
              <a:defRPr/>
            </a:pPr>
            <a:r>
              <a:rPr lang="lv-LV" altLang="lv-LV" sz="1800" b="1" dirty="0">
                <a:latin typeface="Arial" panose="020B0604020202020204" pitchFamily="34" charset="0"/>
                <a:cs typeface="Arial" panose="020B0604020202020204" pitchFamily="34" charset="0"/>
              </a:rPr>
              <a:t>Čehija,</a:t>
            </a:r>
          </a:p>
          <a:p>
            <a:pPr marL="342900" indent="-342900">
              <a:spcBef>
                <a:spcPct val="0"/>
              </a:spcBef>
              <a:buFontTx/>
              <a:buAutoNum type="arabicPeriod"/>
              <a:defRPr/>
            </a:pPr>
            <a:r>
              <a:rPr lang="lv-LV" altLang="lv-LV" sz="1800" b="1" dirty="0">
                <a:latin typeface="Arial" panose="020B0604020202020204" pitchFamily="34" charset="0"/>
                <a:cs typeface="Arial" panose="020B0604020202020204" pitchFamily="34" charset="0"/>
              </a:rPr>
              <a:t>Rumānija,</a:t>
            </a:r>
          </a:p>
          <a:p>
            <a:pPr marL="342900" indent="-342900">
              <a:spcBef>
                <a:spcPct val="0"/>
              </a:spcBef>
              <a:buFontTx/>
              <a:buAutoNum type="arabicPeriod"/>
              <a:defRPr/>
            </a:pPr>
            <a:r>
              <a:rPr lang="lv-LV" altLang="lv-LV" sz="1800" b="1" dirty="0">
                <a:latin typeface="Arial" panose="020B0604020202020204" pitchFamily="34" charset="0"/>
                <a:cs typeface="Arial" panose="020B0604020202020204" pitchFamily="34" charset="0"/>
              </a:rPr>
              <a:t>Slovākija,</a:t>
            </a:r>
          </a:p>
          <a:p>
            <a:pPr>
              <a:spcBef>
                <a:spcPct val="0"/>
              </a:spcBef>
              <a:buNone/>
              <a:defRPr/>
            </a:pPr>
            <a:endParaRPr lang="lv-LV" altLang="lv-LV" sz="1800" dirty="0">
              <a:latin typeface="Arial" panose="020B0604020202020204" pitchFamily="34" charset="0"/>
              <a:cs typeface="Arial" panose="020B0604020202020204" pitchFamily="34" charset="0"/>
            </a:endParaRPr>
          </a:p>
          <a:p>
            <a:pPr>
              <a:spcBef>
                <a:spcPct val="0"/>
              </a:spcBef>
              <a:buNone/>
              <a:defRPr/>
            </a:pPr>
            <a:r>
              <a:rPr lang="lv-LV" altLang="lv-LV" sz="1800" dirty="0">
                <a:latin typeface="Arial" panose="020B0604020202020204" pitchFamily="34" charset="0"/>
                <a:cs typeface="Arial" panose="020B0604020202020204" pitchFamily="34" charset="0"/>
              </a:rPr>
              <a:t>kā arī </a:t>
            </a:r>
            <a:r>
              <a:rPr lang="lv-LV" altLang="lv-LV" sz="1800" b="1" dirty="0">
                <a:latin typeface="Arial" panose="020B0604020202020204" pitchFamily="34" charset="0"/>
                <a:cs typeface="Arial" panose="020B0604020202020204" pitchFamily="34" charset="0"/>
              </a:rPr>
              <a:t>Vācija</a:t>
            </a:r>
            <a:r>
              <a:rPr lang="lv-LV" altLang="lv-LV" sz="1800" dirty="0">
                <a:latin typeface="Arial" panose="020B0604020202020204" pitchFamily="34" charset="0"/>
                <a:cs typeface="Arial" panose="020B0604020202020204" pitchFamily="34" charset="0"/>
              </a:rPr>
              <a:t>, </a:t>
            </a:r>
            <a:r>
              <a:rPr lang="lv-LV" altLang="lv-LV" sz="1800" b="1" dirty="0">
                <a:latin typeface="Arial" panose="020B0604020202020204" pitchFamily="34" charset="0"/>
                <a:cs typeface="Arial" panose="020B0604020202020204" pitchFamily="34" charset="0"/>
              </a:rPr>
              <a:t>Spānija</a:t>
            </a:r>
            <a:r>
              <a:rPr lang="lv-LV" altLang="lv-LV" sz="1800" dirty="0">
                <a:latin typeface="Arial" panose="020B0604020202020204" pitchFamily="34" charset="0"/>
                <a:cs typeface="Arial" panose="020B0604020202020204" pitchFamily="34" charset="0"/>
              </a:rPr>
              <a:t>, </a:t>
            </a:r>
            <a:r>
              <a:rPr lang="lv-LV" altLang="lv-LV" sz="1800" b="1" dirty="0">
                <a:latin typeface="Arial" panose="020B0604020202020204" pitchFamily="34" charset="0"/>
                <a:cs typeface="Arial" panose="020B0604020202020204" pitchFamily="34" charset="0"/>
              </a:rPr>
              <a:t>Itālija</a:t>
            </a:r>
            <a:r>
              <a:rPr lang="lv-LV" altLang="lv-LV" sz="1800" dirty="0">
                <a:latin typeface="Arial" panose="020B0604020202020204" pitchFamily="34" charset="0"/>
                <a:cs typeface="Arial" panose="020B0604020202020204" pitchFamily="34" charset="0"/>
              </a:rPr>
              <a:t> un </a:t>
            </a:r>
            <a:r>
              <a:rPr lang="lv-LV" altLang="lv-LV" sz="1800" b="1" dirty="0">
                <a:latin typeface="Arial" panose="020B0604020202020204" pitchFamily="34" charset="0"/>
                <a:cs typeface="Arial" panose="020B0604020202020204" pitchFamily="34" charset="0"/>
              </a:rPr>
              <a:t>Nīderlande</a:t>
            </a:r>
          </a:p>
          <a:p>
            <a:pPr>
              <a:spcBef>
                <a:spcPct val="0"/>
              </a:spcBef>
              <a:buNone/>
              <a:defRPr/>
            </a:pPr>
            <a:endParaRPr lang="lv-LV" altLang="lv-LV" sz="1800" dirty="0">
              <a:latin typeface="Arial" panose="020B0604020202020204" pitchFamily="34" charset="0"/>
              <a:cs typeface="Arial" panose="020B0604020202020204" pitchFamily="34" charset="0"/>
            </a:endParaRPr>
          </a:p>
          <a:p>
            <a:pPr>
              <a:spcBef>
                <a:spcPct val="0"/>
              </a:spcBef>
              <a:buNone/>
              <a:defRPr/>
            </a:pPr>
            <a:r>
              <a:rPr lang="lv-LV" altLang="lv-LV" sz="1800" dirty="0">
                <a:latin typeface="Arial" panose="020B0604020202020204" pitchFamily="34" charset="0"/>
                <a:cs typeface="Arial" panose="020B0604020202020204" pitchFamily="34" charset="0"/>
              </a:rPr>
              <a:t>Valsts iedzīvotāju kopskaitā augsts patvērumu saņēmušo īpatsvars ir Polijā, Čehijā, Bulgārijā un Baltijas valstīs.</a:t>
            </a:r>
          </a:p>
        </p:txBody>
      </p:sp>
    </p:spTree>
    <p:extLst>
      <p:ext uri="{BB962C8B-B14F-4D97-AF65-F5344CB8AC3E}">
        <p14:creationId xmlns:p14="http://schemas.microsoft.com/office/powerpoint/2010/main" val="315006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704F94-4766-4201-BF9A-97281B8F688F}"/>
              </a:ext>
            </a:extLst>
          </p:cNvPr>
          <p:cNvSpPr txBox="1">
            <a:spLocks/>
          </p:cNvSpPr>
          <p:nvPr/>
        </p:nvSpPr>
        <p:spPr bwMode="auto">
          <a:xfrm>
            <a:off x="0" y="5562494"/>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pic>
        <p:nvPicPr>
          <p:cNvPr id="3" name="Picture 2">
            <a:extLst>
              <a:ext uri="{FF2B5EF4-FFF2-40B4-BE49-F238E27FC236}">
                <a16:creationId xmlns:a16="http://schemas.microsoft.com/office/drawing/2014/main" id="{0D55F01F-82D1-426F-EC92-6C9ADDD5D0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4" name="Subtitle 2">
            <a:extLst>
              <a:ext uri="{FF2B5EF4-FFF2-40B4-BE49-F238E27FC236}">
                <a16:creationId xmlns:a16="http://schemas.microsoft.com/office/drawing/2014/main" id="{A58F567F-66FA-2B88-061D-CF177B495B47}"/>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pic>
        <p:nvPicPr>
          <p:cNvPr id="6" name="Graphic 5">
            <a:extLst>
              <a:ext uri="{FF2B5EF4-FFF2-40B4-BE49-F238E27FC236}">
                <a16:creationId xmlns:a16="http://schemas.microsoft.com/office/drawing/2014/main" id="{0ACEA973-A0B1-CE4C-B5B6-8754ED8660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038" y="1406523"/>
            <a:ext cx="6519929" cy="4074956"/>
          </a:xfrm>
          <a:prstGeom prst="rect">
            <a:avLst/>
          </a:prstGeom>
        </p:spPr>
      </p:pic>
      <p:sp>
        <p:nvSpPr>
          <p:cNvPr id="7" name="Rectangle 6">
            <a:extLst>
              <a:ext uri="{FF2B5EF4-FFF2-40B4-BE49-F238E27FC236}">
                <a16:creationId xmlns:a16="http://schemas.microsoft.com/office/drawing/2014/main" id="{A4F0CCF2-8B11-D656-1632-DEC33E3BF138}"/>
              </a:ext>
            </a:extLst>
          </p:cNvPr>
          <p:cNvSpPr/>
          <p:nvPr/>
        </p:nvSpPr>
        <p:spPr>
          <a:xfrm>
            <a:off x="6940476" y="1774856"/>
            <a:ext cx="4995486" cy="2755113"/>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Pavisam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Latvijā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pagaidu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aizsardzības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statusu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saņēmuši</a:t>
            </a:r>
            <a:r>
              <a:rPr lang="en-GB" sz="1600" dirty="0">
                <a:latin typeface="Arial" panose="020B0604020202020204" pitchFamily="34" charset="0"/>
                <a:cs typeface="Arial" panose="020B0604020202020204" pitchFamily="34" charset="0"/>
              </a:rPr>
              <a:t> 39 164 (PMLP </a:t>
            </a:r>
            <a:r>
              <a:rPr lang="en-GB" sz="1600" dirty="0" err="1">
                <a:latin typeface="Arial" panose="020B0604020202020204" pitchFamily="34" charset="0"/>
                <a:cs typeface="Arial" panose="020B0604020202020204" pitchFamily="34" charset="0"/>
              </a:rPr>
              <a:t>dati</a:t>
            </a:r>
            <a:r>
              <a:rPr lang="en-GB" sz="1600" dirty="0">
                <a:latin typeface="Arial" panose="020B0604020202020204" pitchFamily="34" charset="0"/>
                <a:cs typeface="Arial" panose="020B0604020202020204" pitchFamily="34" charset="0"/>
              </a:rPr>
              <a:t>, 2023.g. </a:t>
            </a:r>
            <a:r>
              <a:rPr lang="en-GB" sz="1600" dirty="0" err="1">
                <a:latin typeface="Arial" panose="020B0604020202020204" pitchFamily="34" charset="0"/>
                <a:cs typeface="Arial" panose="020B0604020202020204" pitchFamily="34" charset="0"/>
              </a:rPr>
              <a:t>maijs</a:t>
            </a:r>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err="1">
                <a:latin typeface="Arial" panose="020B0604020202020204" pitchFamily="34" charset="0"/>
                <a:cs typeface="Arial" panose="020B0604020202020204" pitchFamily="34" charset="0"/>
              </a:rPr>
              <a:t>Vidējais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sadalījums</a:t>
            </a:r>
            <a:r>
              <a:rPr lang="en-GB" sz="1600" dirty="0">
                <a:latin typeface="Arial" panose="020B0604020202020204" pitchFamily="34" charset="0"/>
                <a:cs typeface="Arial" panose="020B0604020202020204" pitchFamily="34" charset="0"/>
              </a:rPr>
              <a:t> pa </a:t>
            </a:r>
            <a:r>
              <a:rPr lang="en-GB" sz="1600" dirty="0" err="1">
                <a:latin typeface="Arial" panose="020B0604020202020204" pitchFamily="34" charset="0"/>
                <a:cs typeface="Arial" panose="020B0604020202020204" pitchFamily="34" charset="0"/>
              </a:rPr>
              <a:t>vecuma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grupām</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(2022-03 / 2023-05):</a:t>
            </a:r>
          </a:p>
          <a:p>
            <a:pPr>
              <a:lnSpc>
                <a:spcPct val="150000"/>
              </a:lnSpc>
            </a:pPr>
            <a:r>
              <a:rPr lang="en-GB" sz="1600" dirty="0">
                <a:latin typeface="Arial" panose="020B0604020202020204" pitchFamily="34" charset="0"/>
                <a:cs typeface="Arial" panose="020B0604020202020204" pitchFamily="34" charset="0"/>
              </a:rPr>
              <a:t>35-64: 42%</a:t>
            </a:r>
          </a:p>
          <a:p>
            <a:pPr>
              <a:lnSpc>
                <a:spcPct val="150000"/>
              </a:lnSpc>
            </a:pPr>
            <a:r>
              <a:rPr lang="en-GB" sz="1600" dirty="0">
                <a:latin typeface="Arial" panose="020B0604020202020204" pitchFamily="34" charset="0"/>
                <a:cs typeface="Arial" panose="020B0604020202020204" pitchFamily="34" charset="0"/>
              </a:rPr>
              <a:t>0-17: 27%</a:t>
            </a:r>
          </a:p>
          <a:p>
            <a:pPr>
              <a:lnSpc>
                <a:spcPct val="150000"/>
              </a:lnSpc>
            </a:pPr>
            <a:r>
              <a:rPr lang="en-GB" sz="1600" dirty="0">
                <a:latin typeface="Arial" panose="020B0604020202020204" pitchFamily="34" charset="0"/>
                <a:cs typeface="Arial" panose="020B0604020202020204" pitchFamily="34" charset="0"/>
              </a:rPr>
              <a:t>18-34: 24%</a:t>
            </a:r>
          </a:p>
          <a:p>
            <a:pPr>
              <a:lnSpc>
                <a:spcPct val="150000"/>
              </a:lnSpc>
            </a:pPr>
            <a:r>
              <a:rPr lang="en-GB" sz="1600" dirty="0">
                <a:latin typeface="Arial" panose="020B0604020202020204" pitchFamily="34" charset="0"/>
                <a:cs typeface="Arial" panose="020B0604020202020204" pitchFamily="34" charset="0"/>
              </a:rPr>
              <a:t>65+: 7%</a:t>
            </a:r>
          </a:p>
        </p:txBody>
      </p:sp>
      <p:sp>
        <p:nvSpPr>
          <p:cNvPr id="8" name="Apakšvirsraksts 2">
            <a:extLst>
              <a:ext uri="{FF2B5EF4-FFF2-40B4-BE49-F238E27FC236}">
                <a16:creationId xmlns:a16="http://schemas.microsoft.com/office/drawing/2014/main" id="{098E7108-AAC5-9E88-F7D2-2FAB4DA8FE2E}"/>
              </a:ext>
            </a:extLst>
          </p:cNvPr>
          <p:cNvSpPr txBox="1">
            <a:spLocks/>
          </p:cNvSpPr>
          <p:nvPr/>
        </p:nvSpPr>
        <p:spPr>
          <a:xfrm>
            <a:off x="0" y="233850"/>
            <a:ext cx="12192000" cy="121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lnSpc>
                <a:spcPts val="4000"/>
              </a:lnSpc>
              <a:spcBef>
                <a:spcPts val="0"/>
              </a:spcBef>
            </a:pPr>
            <a:r>
              <a:rPr lang="lv-LV" sz="3200" b="1" dirty="0">
                <a:solidFill>
                  <a:srgbClr val="852727"/>
                </a:solidFill>
              </a:rPr>
              <a:t>UKRAINĀ NOTIEKOŠĀ KARA IETEKME</a:t>
            </a:r>
          </a:p>
          <a:p>
            <a:pPr algn="ctr" hangingPunct="1">
              <a:lnSpc>
                <a:spcPts val="4000"/>
              </a:lnSpc>
              <a:spcBef>
                <a:spcPts val="0"/>
              </a:spcBef>
            </a:pPr>
            <a:r>
              <a:rPr lang="lv-LV" sz="2400" dirty="0">
                <a:solidFill>
                  <a:srgbClr val="852727"/>
                </a:solidFill>
              </a:rPr>
              <a:t>Latvijā pagaidu aizsardzības statusu saņēmušie pēc vecuma grupām</a:t>
            </a:r>
          </a:p>
        </p:txBody>
      </p:sp>
      <p:sp>
        <p:nvSpPr>
          <p:cNvPr id="10" name="Title 1">
            <a:extLst>
              <a:ext uri="{FF2B5EF4-FFF2-40B4-BE49-F238E27FC236}">
                <a16:creationId xmlns:a16="http://schemas.microsoft.com/office/drawing/2014/main" id="{C95A2E2C-1801-0F6B-19E7-54C3483C7508}"/>
              </a:ext>
            </a:extLst>
          </p:cNvPr>
          <p:cNvSpPr txBox="1">
            <a:spLocks/>
          </p:cNvSpPr>
          <p:nvPr/>
        </p:nvSpPr>
        <p:spPr bwMode="auto">
          <a:xfrm>
            <a:off x="6940477" y="4871565"/>
            <a:ext cx="4995486"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lv-LV" altLang="lv-LV" sz="1400" dirty="0">
                <a:latin typeface="Arial" panose="020B0604020202020204" pitchFamily="34" charset="0"/>
                <a:cs typeface="Arial" panose="020B0604020202020204" pitchFamily="34" charset="0"/>
              </a:rPr>
              <a:t>avots: EUROSTAT</a:t>
            </a:r>
          </a:p>
        </p:txBody>
      </p:sp>
    </p:spTree>
    <p:extLst>
      <p:ext uri="{BB962C8B-B14F-4D97-AF65-F5344CB8AC3E}">
        <p14:creationId xmlns:p14="http://schemas.microsoft.com/office/powerpoint/2010/main" val="8175016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704F94-4766-4201-BF9A-97281B8F688F}"/>
              </a:ext>
            </a:extLst>
          </p:cNvPr>
          <p:cNvSpPr txBox="1">
            <a:spLocks/>
          </p:cNvSpPr>
          <p:nvPr/>
        </p:nvSpPr>
        <p:spPr bwMode="auto">
          <a:xfrm>
            <a:off x="0" y="5562494"/>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pic>
        <p:nvPicPr>
          <p:cNvPr id="3" name="Picture 2">
            <a:extLst>
              <a:ext uri="{FF2B5EF4-FFF2-40B4-BE49-F238E27FC236}">
                <a16:creationId xmlns:a16="http://schemas.microsoft.com/office/drawing/2014/main" id="{0D55F01F-82D1-426F-EC92-6C9ADDD5D0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4" name="Subtitle 2">
            <a:extLst>
              <a:ext uri="{FF2B5EF4-FFF2-40B4-BE49-F238E27FC236}">
                <a16:creationId xmlns:a16="http://schemas.microsoft.com/office/drawing/2014/main" id="{A58F567F-66FA-2B88-061D-CF177B495B47}"/>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
        <p:nvSpPr>
          <p:cNvPr id="8" name="Apakšvirsraksts 2">
            <a:extLst>
              <a:ext uri="{FF2B5EF4-FFF2-40B4-BE49-F238E27FC236}">
                <a16:creationId xmlns:a16="http://schemas.microsoft.com/office/drawing/2014/main" id="{CC8271C3-9A38-097F-4F67-375BDEBF426E}"/>
              </a:ext>
            </a:extLst>
          </p:cNvPr>
          <p:cNvSpPr txBox="1">
            <a:spLocks/>
          </p:cNvSpPr>
          <p:nvPr/>
        </p:nvSpPr>
        <p:spPr>
          <a:xfrm>
            <a:off x="0" y="233850"/>
            <a:ext cx="12192000" cy="121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lnSpc>
                <a:spcPts val="4000"/>
              </a:lnSpc>
              <a:spcBef>
                <a:spcPts val="0"/>
              </a:spcBef>
            </a:pPr>
            <a:r>
              <a:rPr lang="lv-LV" sz="3200" b="1" dirty="0">
                <a:solidFill>
                  <a:srgbClr val="852727"/>
                </a:solidFill>
              </a:rPr>
              <a:t>UKRAINĀ NOTIEKOŠĀ KARA IETEKME</a:t>
            </a:r>
          </a:p>
          <a:p>
            <a:pPr algn="ctr" hangingPunct="1">
              <a:lnSpc>
                <a:spcPts val="4000"/>
              </a:lnSpc>
              <a:spcBef>
                <a:spcPts val="0"/>
              </a:spcBef>
            </a:pPr>
            <a:r>
              <a:rPr lang="lv-LV" sz="2400" dirty="0">
                <a:solidFill>
                  <a:srgbClr val="852727"/>
                </a:solidFill>
              </a:rPr>
              <a:t>pārmaiņas Latvijas iedzīvotāju skaitā (valstī un novados)</a:t>
            </a:r>
          </a:p>
        </p:txBody>
      </p:sp>
      <p:pic>
        <p:nvPicPr>
          <p:cNvPr id="10" name="Picture 9">
            <a:extLst>
              <a:ext uri="{FF2B5EF4-FFF2-40B4-BE49-F238E27FC236}">
                <a16:creationId xmlns:a16="http://schemas.microsoft.com/office/drawing/2014/main" id="{194C6953-F1EF-B2DD-4081-A55C6032B5C8}"/>
              </a:ext>
            </a:extLst>
          </p:cNvPr>
          <p:cNvPicPr>
            <a:picLocks noChangeAspect="1"/>
          </p:cNvPicPr>
          <p:nvPr/>
        </p:nvPicPr>
        <p:blipFill>
          <a:blip r:embed="rId4"/>
          <a:stretch>
            <a:fillRect/>
          </a:stretch>
        </p:blipFill>
        <p:spPr>
          <a:xfrm>
            <a:off x="256038" y="2385415"/>
            <a:ext cx="5011915" cy="3132446"/>
          </a:xfrm>
          <a:prstGeom prst="rect">
            <a:avLst/>
          </a:prstGeom>
        </p:spPr>
      </p:pic>
      <p:sp>
        <p:nvSpPr>
          <p:cNvPr id="11" name="Title 1">
            <a:extLst>
              <a:ext uri="{FF2B5EF4-FFF2-40B4-BE49-F238E27FC236}">
                <a16:creationId xmlns:a16="http://schemas.microsoft.com/office/drawing/2014/main" id="{CE3B2FDB-05FC-A569-F2C7-637CA3858DA0}"/>
              </a:ext>
            </a:extLst>
          </p:cNvPr>
          <p:cNvSpPr txBox="1">
            <a:spLocks/>
          </p:cNvSpPr>
          <p:nvPr/>
        </p:nvSpPr>
        <p:spPr bwMode="auto">
          <a:xfrm>
            <a:off x="256038" y="1400110"/>
            <a:ext cx="4924431" cy="107141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600" dirty="0">
                <a:latin typeface="Arial" panose="020B0604020202020204" pitchFamily="34" charset="0"/>
                <a:cs typeface="Arial" panose="020B0604020202020204" pitchFamily="34" charset="0"/>
              </a:rPr>
              <a:t>Pārmaiņas Latvijas lielāko tautību iedzīvotāju skaitā, 2022.-2023.g.</a:t>
            </a:r>
          </a:p>
          <a:p>
            <a:pPr algn="ctr">
              <a:spcBef>
                <a:spcPct val="0"/>
              </a:spcBef>
              <a:buFontTx/>
              <a:buNone/>
              <a:defRPr/>
            </a:pPr>
            <a:r>
              <a:rPr lang="lv-LV" altLang="lv-LV" sz="1600" dirty="0">
                <a:latin typeface="Arial" panose="020B0604020202020204" pitchFamily="34" charset="0"/>
                <a:cs typeface="Arial" panose="020B0604020202020204" pitchFamily="34" charset="0"/>
              </a:rPr>
              <a:t>(tiem iedzīvotājiem, kuri tautību norādījuši)</a:t>
            </a:r>
          </a:p>
        </p:txBody>
      </p:sp>
      <p:pic>
        <p:nvPicPr>
          <p:cNvPr id="12" name="Picture 11">
            <a:extLst>
              <a:ext uri="{FF2B5EF4-FFF2-40B4-BE49-F238E27FC236}">
                <a16:creationId xmlns:a16="http://schemas.microsoft.com/office/drawing/2014/main" id="{1B8CDD88-C639-3ACA-4594-35E12E4262A8}"/>
              </a:ext>
            </a:extLst>
          </p:cNvPr>
          <p:cNvPicPr>
            <a:picLocks noChangeAspect="1"/>
          </p:cNvPicPr>
          <p:nvPr/>
        </p:nvPicPr>
        <p:blipFill>
          <a:blip r:embed="rId5"/>
          <a:stretch>
            <a:fillRect/>
          </a:stretch>
        </p:blipFill>
        <p:spPr>
          <a:xfrm>
            <a:off x="5388813" y="2931078"/>
            <a:ext cx="3268334" cy="2487566"/>
          </a:xfrm>
          <a:prstGeom prst="rect">
            <a:avLst/>
          </a:prstGeom>
        </p:spPr>
      </p:pic>
      <p:sp>
        <p:nvSpPr>
          <p:cNvPr id="14" name="Title 1">
            <a:extLst>
              <a:ext uri="{FF2B5EF4-FFF2-40B4-BE49-F238E27FC236}">
                <a16:creationId xmlns:a16="http://schemas.microsoft.com/office/drawing/2014/main" id="{2273AE92-64CF-2602-9CC4-368E871042D5}"/>
              </a:ext>
            </a:extLst>
          </p:cNvPr>
          <p:cNvSpPr txBox="1">
            <a:spLocks/>
          </p:cNvSpPr>
          <p:nvPr/>
        </p:nvSpPr>
        <p:spPr bwMode="auto">
          <a:xfrm>
            <a:off x="5577578" y="1954518"/>
            <a:ext cx="2890804" cy="107141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600" dirty="0">
                <a:latin typeface="Arial" panose="020B0604020202020204" pitchFamily="34" charset="0"/>
                <a:cs typeface="Arial" panose="020B0604020202020204" pitchFamily="34" charset="0"/>
              </a:rPr>
              <a:t>Pašvaldības ar vislielāko Ukraiņu skaita pieaugumu</a:t>
            </a:r>
          </a:p>
        </p:txBody>
      </p:sp>
      <p:pic>
        <p:nvPicPr>
          <p:cNvPr id="15" name="Picture 14">
            <a:extLst>
              <a:ext uri="{FF2B5EF4-FFF2-40B4-BE49-F238E27FC236}">
                <a16:creationId xmlns:a16="http://schemas.microsoft.com/office/drawing/2014/main" id="{4AAB94BE-C05C-E2F9-BD8F-1074E32ECC76}"/>
              </a:ext>
            </a:extLst>
          </p:cNvPr>
          <p:cNvPicPr>
            <a:picLocks noChangeAspect="1"/>
          </p:cNvPicPr>
          <p:nvPr/>
        </p:nvPicPr>
        <p:blipFill>
          <a:blip r:embed="rId6"/>
          <a:stretch>
            <a:fillRect/>
          </a:stretch>
        </p:blipFill>
        <p:spPr>
          <a:xfrm>
            <a:off x="8778006" y="2931078"/>
            <a:ext cx="3268335" cy="2487566"/>
          </a:xfrm>
          <a:prstGeom prst="rect">
            <a:avLst/>
          </a:prstGeom>
        </p:spPr>
      </p:pic>
      <p:sp>
        <p:nvSpPr>
          <p:cNvPr id="17" name="Title 1">
            <a:extLst>
              <a:ext uri="{FF2B5EF4-FFF2-40B4-BE49-F238E27FC236}">
                <a16:creationId xmlns:a16="http://schemas.microsoft.com/office/drawing/2014/main" id="{FA3F15B9-2BE7-0CA0-281F-6D7E4F3C73E2}"/>
              </a:ext>
            </a:extLst>
          </p:cNvPr>
          <p:cNvSpPr txBox="1">
            <a:spLocks/>
          </p:cNvSpPr>
          <p:nvPr/>
        </p:nvSpPr>
        <p:spPr bwMode="auto">
          <a:xfrm>
            <a:off x="8657147" y="1954518"/>
            <a:ext cx="2890804" cy="107141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600" dirty="0">
                <a:latin typeface="Arial" panose="020B0604020202020204" pitchFamily="34" charset="0"/>
                <a:cs typeface="Arial" panose="020B0604020202020204" pitchFamily="34" charset="0"/>
              </a:rPr>
              <a:t>Pašvaldības ar vismazāko Ukraiņu skaita pieaugumu</a:t>
            </a:r>
          </a:p>
        </p:txBody>
      </p:sp>
      <p:sp>
        <p:nvSpPr>
          <p:cNvPr id="18" name="Title 1">
            <a:extLst>
              <a:ext uri="{FF2B5EF4-FFF2-40B4-BE49-F238E27FC236}">
                <a16:creationId xmlns:a16="http://schemas.microsoft.com/office/drawing/2014/main" id="{27216347-E480-0F9B-6282-B75650906712}"/>
              </a:ext>
            </a:extLst>
          </p:cNvPr>
          <p:cNvSpPr txBox="1">
            <a:spLocks/>
          </p:cNvSpPr>
          <p:nvPr/>
        </p:nvSpPr>
        <p:spPr bwMode="auto">
          <a:xfrm>
            <a:off x="5609339" y="1495189"/>
            <a:ext cx="6337333" cy="349776"/>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600" dirty="0">
                <a:latin typeface="Arial" panose="020B0604020202020204" pitchFamily="34" charset="0"/>
                <a:cs typeface="Arial" panose="020B0604020202020204" pitchFamily="34" charset="0"/>
              </a:rPr>
              <a:t>Ukraiņu skaits gada laikā pieaudzis visās Latvijas pašvaldībās</a:t>
            </a:r>
          </a:p>
        </p:txBody>
      </p:sp>
    </p:spTree>
    <p:extLst>
      <p:ext uri="{BB962C8B-B14F-4D97-AF65-F5344CB8AC3E}">
        <p14:creationId xmlns:p14="http://schemas.microsoft.com/office/powerpoint/2010/main" val="19913901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6A2765-9DF4-570B-33CB-3A6CCBC09C30}"/>
              </a:ext>
            </a:extLst>
          </p:cNvPr>
          <p:cNvSpPr txBox="1">
            <a:spLocks/>
          </p:cNvSpPr>
          <p:nvPr/>
        </p:nvSpPr>
        <p:spPr>
          <a:xfrm>
            <a:off x="1" y="191135"/>
            <a:ext cx="12191999" cy="584369"/>
          </a:xfrm>
          <a:prstGeom prst="rect">
            <a:avLst/>
          </a:prstGeom>
        </p:spPr>
        <p:txBody>
          <a:bodyPr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1B5089"/>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lnSpc>
                <a:spcPts val="4000"/>
              </a:lnSpc>
            </a:pPr>
            <a:r>
              <a:rPr lang="lv-LV" sz="3200" b="1" dirty="0">
                <a:solidFill>
                  <a:srgbClr val="852727"/>
                </a:solidFill>
                <a:latin typeface="Arial" panose="020B0604020202020204" pitchFamily="34" charset="0"/>
                <a:cs typeface="Arial" panose="020B0604020202020204" pitchFamily="34" charset="0"/>
              </a:rPr>
              <a:t>BŪTISKĀKIE SECINĀJUMI</a:t>
            </a:r>
          </a:p>
        </p:txBody>
      </p:sp>
      <p:sp>
        <p:nvSpPr>
          <p:cNvPr id="8" name="Rectangle 1">
            <a:extLst>
              <a:ext uri="{FF2B5EF4-FFF2-40B4-BE49-F238E27FC236}">
                <a16:creationId xmlns:a16="http://schemas.microsoft.com/office/drawing/2014/main" id="{156102EA-EB7B-AC27-40AE-1D62B00ECEC6}"/>
              </a:ext>
            </a:extLst>
          </p:cNvPr>
          <p:cNvSpPr>
            <a:spLocks noChangeArrowheads="1"/>
          </p:cNvSpPr>
          <p:nvPr/>
        </p:nvSpPr>
        <p:spPr bwMode="auto">
          <a:xfrm>
            <a:off x="256039" y="859386"/>
            <a:ext cx="11643517" cy="513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ts val="2800"/>
              </a:lnSpc>
              <a:spcBef>
                <a:spcPts val="600"/>
              </a:spcBef>
              <a:spcAft>
                <a:spcPts val="600"/>
              </a:spcAft>
              <a:buClr>
                <a:srgbClr val="852727"/>
              </a:buClr>
              <a:buSzTx/>
              <a:buFont typeface="Wingdings" pitchFamily="2" charset="2"/>
              <a:buChar char="v"/>
              <a:tabLst/>
            </a:pP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Kopš 21.gadsimta sākuma pieaug Latvijas iedzīvotāju pakāpeniska novecošanās.</a:t>
            </a:r>
          </a:p>
          <a:p>
            <a:pPr marL="342900" lvl="0" indent="-342900" algn="just" eaLnBrk="0" fontAlgn="base" hangingPunct="0">
              <a:lnSpc>
                <a:spcPts val="2800"/>
              </a:lnSpc>
              <a:spcBef>
                <a:spcPts val="600"/>
              </a:spcBef>
              <a:spcAft>
                <a:spcPts val="600"/>
              </a:spcAft>
              <a:buClr>
                <a:srgbClr val="852727"/>
              </a:buClr>
              <a:buFont typeface="Wingdings" pitchFamily="2" charset="2"/>
              <a:buChar char="v"/>
            </a:pP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Izmaiņas iedzīvotāju kopskaitā un izmaiņas vecāka gadagājuma ied</a:t>
            </a:r>
            <a:r>
              <a:rPr lang="lv-LV" altLang="lv-LV" sz="2000" dirty="0">
                <a:latin typeface="Arial" panose="020B0604020202020204" pitchFamily="34" charset="0"/>
                <a:cs typeface="Arial" panose="020B0604020202020204" pitchFamily="34" charset="0"/>
              </a:rPr>
              <a:t>z</a:t>
            </a: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īvotāju grupās </a:t>
            </a:r>
            <a:r>
              <a:rPr lang="lv-LV" altLang="lv-LV" sz="2000" dirty="0">
                <a:latin typeface="Arial" panose="020B0604020202020204" pitchFamily="34" charset="0"/>
                <a:cs typeface="Arial" panose="020B0604020202020204" pitchFamily="34" charset="0"/>
              </a:rPr>
              <a:t>liecina par  demogrāfisko procesu atšķirībām gan teritoriāli, gan dažādos apdzīvojuma hierarhijas līmeņos</a:t>
            </a: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342900" indent="-342900" algn="just" eaLnBrk="0" fontAlgn="base" hangingPunct="0">
              <a:lnSpc>
                <a:spcPts val="2800"/>
              </a:lnSpc>
              <a:spcBef>
                <a:spcPts val="600"/>
              </a:spcBef>
              <a:spcAft>
                <a:spcPts val="600"/>
              </a:spcAft>
              <a:buClr>
                <a:srgbClr val="852727"/>
              </a:buClr>
              <a:buFont typeface="Wingdings" pitchFamily="2" charset="2"/>
              <a:buChar char="v"/>
            </a:pP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Mazāk izteikta iedzīvotāju novecošanās ir teritorijās ar pozitīvu demogrāfisko dinamiku, ko veicina migrācija un salīdzinoši augst</a:t>
            </a:r>
            <a:r>
              <a:rPr lang="lv-LV" altLang="lv-LV" sz="2000" dirty="0">
                <a:latin typeface="Arial" panose="020B0604020202020204" pitchFamily="34" charset="0"/>
                <a:cs typeface="Arial" panose="020B0604020202020204" pitchFamily="34" charset="0"/>
              </a:rPr>
              <a:t>āks </a:t>
            </a:r>
            <a:r>
              <a:rPr kumimoji="0" lang="lv-LV" altLang="lv-LV" sz="2000" u="none" strike="noStrike" cap="none" normalizeH="0" baseline="0" dirty="0">
                <a:ln>
                  <a:noFill/>
                </a:ln>
                <a:solidFill>
                  <a:schemeClr val="tx1"/>
                </a:solidFill>
                <a:effectLst/>
                <a:latin typeface="Arial" panose="020B0604020202020204" pitchFamily="34" charset="0"/>
                <a:cs typeface="Arial" panose="020B0604020202020204" pitchFamily="34" charset="0"/>
              </a:rPr>
              <a:t> dzimstības līmenis, kas ir vērojams Rīgas metropoles areālā.</a:t>
            </a:r>
            <a:endParaRPr kumimoji="0" lang="lv-LV" altLang="lv-LV" sz="2000" u="none" strike="noStrike" cap="none" normalizeH="0" baseline="0" dirty="0">
              <a:ln>
                <a:noFill/>
              </a:ln>
              <a:solidFill>
                <a:srgbClr val="212529"/>
              </a:solidFill>
              <a:effectLst/>
              <a:latin typeface="Arial" panose="020B0604020202020204" pitchFamily="34" charset="0"/>
              <a:cs typeface="Arial" panose="020B0604020202020204" pitchFamily="34" charset="0"/>
            </a:endParaRPr>
          </a:p>
          <a:p>
            <a:pPr marL="342900" indent="-342900" algn="just" eaLnBrk="0" fontAlgn="base" hangingPunct="0">
              <a:lnSpc>
                <a:spcPts val="2800"/>
              </a:lnSpc>
              <a:spcBef>
                <a:spcPts val="600"/>
              </a:spcBef>
              <a:spcAft>
                <a:spcPts val="600"/>
              </a:spcAft>
              <a:buClr>
                <a:srgbClr val="852727"/>
              </a:buClr>
              <a:buFont typeface="Wingdings" pitchFamily="2" charset="2"/>
              <a:buChar char="v"/>
            </a:pPr>
            <a:r>
              <a:rPr lang="lv-LV" sz="2000" dirty="0">
                <a:solidFill>
                  <a:srgbClr val="212529"/>
                </a:solidFill>
                <a:latin typeface="Arial" panose="020B0604020202020204" pitchFamily="34" charset="0"/>
                <a:cs typeface="Arial" panose="020B0604020202020204" pitchFamily="34" charset="0"/>
              </a:rPr>
              <a:t>Migrācija ir būtiski ietekmējusi iedzīvotāju skaita teritoriālās izmaiņas Latvijā, kas rezultējas iedzīvotāju koncentrācijā valsts centrālajā daļā.</a:t>
            </a:r>
            <a:endParaRPr lang="lv-LV" sz="2000" dirty="0">
              <a:latin typeface="Arial" panose="020B0604020202020204" pitchFamily="34" charset="0"/>
              <a:cs typeface="Arial" panose="020B0604020202020204" pitchFamily="34" charset="0"/>
            </a:endParaRPr>
          </a:p>
          <a:p>
            <a:pPr marL="342900" indent="-342900" algn="just" eaLnBrk="0" fontAlgn="base" hangingPunct="0">
              <a:lnSpc>
                <a:spcPts val="2800"/>
              </a:lnSpc>
              <a:spcBef>
                <a:spcPts val="600"/>
              </a:spcBef>
              <a:spcAft>
                <a:spcPts val="600"/>
              </a:spcAft>
              <a:buClr>
                <a:srgbClr val="852727"/>
              </a:buClr>
              <a:buFont typeface="Wingdings" pitchFamily="2" charset="2"/>
              <a:buChar char="v"/>
            </a:pPr>
            <a:r>
              <a:rPr lang="lv-LV" sz="2000" dirty="0">
                <a:solidFill>
                  <a:srgbClr val="212529"/>
                </a:solidFill>
                <a:latin typeface="Arial" panose="020B0604020202020204" pitchFamily="34" charset="0"/>
                <a:cs typeface="Arial" panose="020B0604020202020204" pitchFamily="34" charset="0"/>
              </a:rPr>
              <a:t>Latvijas nacionālās un reģionālās attīstības plānošanas dokumentos paredzētie pasākumi nav novērsuši depopulāciju. Prognožu aprēķini liecina, ka līdz 2045.g. darbspējas vecuma iedzīvotāju skaits var palielināties tikai Rīgas metropoles areālā.</a:t>
            </a:r>
          </a:p>
          <a:p>
            <a:pPr marL="342900" indent="-342900" algn="just" eaLnBrk="0" fontAlgn="base" hangingPunct="0">
              <a:lnSpc>
                <a:spcPts val="2800"/>
              </a:lnSpc>
              <a:spcBef>
                <a:spcPts val="600"/>
              </a:spcBef>
              <a:spcAft>
                <a:spcPts val="600"/>
              </a:spcAft>
              <a:buClr>
                <a:srgbClr val="852727"/>
              </a:buClr>
              <a:buFont typeface="Wingdings" pitchFamily="2" charset="2"/>
              <a:buChar char="v"/>
            </a:pPr>
            <a:r>
              <a:rPr lang="lv-LV" sz="2000" dirty="0">
                <a:solidFill>
                  <a:srgbClr val="212529"/>
                </a:solidFill>
                <a:latin typeface="Arial" panose="020B0604020202020204" pitchFamily="34" charset="0"/>
                <a:cs typeface="Arial" panose="020B0604020202020204" pitchFamily="34" charset="0"/>
              </a:rPr>
              <a:t>Prioritārie reģionālās demogrāfiskās politikas jautājumi: mājoklis, bērnudārzi, veselības aprūpes pieejamība, profesionālā izaugsme, mūžizglītība.</a:t>
            </a:r>
          </a:p>
        </p:txBody>
      </p:sp>
      <p:pic>
        <p:nvPicPr>
          <p:cNvPr id="10" name="Picture 9">
            <a:extLst>
              <a:ext uri="{FF2B5EF4-FFF2-40B4-BE49-F238E27FC236}">
                <a16:creationId xmlns:a16="http://schemas.microsoft.com/office/drawing/2014/main" id="{A36B98C1-D8B2-4C79-C3CD-0AB8AE7238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11" name="Subtitle 2">
            <a:extLst>
              <a:ext uri="{FF2B5EF4-FFF2-40B4-BE49-F238E27FC236}">
                <a16:creationId xmlns:a16="http://schemas.microsoft.com/office/drawing/2014/main" id="{7DED9FF1-522C-66E8-EDEA-9489EC4A9FEA}"/>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37259321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AEC60C6-8AAC-14BE-AA83-61556CE6A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14" name="Rectangle 13">
            <a:extLst>
              <a:ext uri="{FF2B5EF4-FFF2-40B4-BE49-F238E27FC236}">
                <a16:creationId xmlns:a16="http://schemas.microsoft.com/office/drawing/2014/main" id="{6883F797-6287-1548-AC88-EA75340E1C47}"/>
              </a:ext>
            </a:extLst>
          </p:cNvPr>
          <p:cNvSpPr/>
          <p:nvPr/>
        </p:nvSpPr>
        <p:spPr>
          <a:xfrm>
            <a:off x="0" y="30"/>
            <a:ext cx="6997959" cy="68579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092" dirty="0">
              <a:solidFill>
                <a:schemeClr val="bg1">
                  <a:lumMod val="95000"/>
                </a:schemeClr>
              </a:solidFill>
            </a:endParaRPr>
          </a:p>
        </p:txBody>
      </p:sp>
      <p:sp>
        <p:nvSpPr>
          <p:cNvPr id="13" name="Rectangle 12">
            <a:extLst>
              <a:ext uri="{FF2B5EF4-FFF2-40B4-BE49-F238E27FC236}">
                <a16:creationId xmlns:a16="http://schemas.microsoft.com/office/drawing/2014/main" id="{882C2A13-F8A8-B440-89DC-6B608939B7DC}"/>
              </a:ext>
            </a:extLst>
          </p:cNvPr>
          <p:cNvSpPr/>
          <p:nvPr/>
        </p:nvSpPr>
        <p:spPr>
          <a:xfrm>
            <a:off x="469040" y="959165"/>
            <a:ext cx="6528919" cy="707886"/>
          </a:xfrm>
          <a:prstGeom prst="rect">
            <a:avLst/>
          </a:prstGeom>
        </p:spPr>
        <p:txBody>
          <a:bodyPr wrap="square">
            <a:spAutoFit/>
          </a:bodyPr>
          <a:lstStyle/>
          <a:p>
            <a:pPr algn="just"/>
            <a:r>
              <a:rPr lang="lv-LV" sz="4000" b="1" dirty="0">
                <a:latin typeface="Arial" panose="020B0604020202020204" pitchFamily="34" charset="0"/>
                <a:cs typeface="Arial" panose="020B0604020202020204" pitchFamily="34" charset="0"/>
              </a:rPr>
              <a:t>Paldies uzmanību!</a:t>
            </a:r>
            <a:endParaRPr lang="en-GB" sz="4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AA01808-1A1F-7AB2-0059-817126394DE1}"/>
              </a:ext>
            </a:extLst>
          </p:cNvPr>
          <p:cNvSpPr txBox="1"/>
          <p:nvPr/>
        </p:nvSpPr>
        <p:spPr>
          <a:xfrm>
            <a:off x="469037" y="4845602"/>
            <a:ext cx="6458024" cy="670825"/>
          </a:xfrm>
          <a:prstGeom prst="rect">
            <a:avLst/>
          </a:prstGeom>
          <a:noFill/>
        </p:spPr>
        <p:txBody>
          <a:bodyPr wrap="square">
            <a:spAutoFit/>
          </a:bodyPr>
          <a:lstStyle/>
          <a:p>
            <a:pPr algn="just">
              <a:lnSpc>
                <a:spcPct val="107000"/>
              </a:lnSpc>
              <a:spcAft>
                <a:spcPts val="800"/>
              </a:spcAft>
            </a:pPr>
            <a:r>
              <a:rPr lang="lv-LV" sz="1200" dirty="0">
                <a:latin typeface="Arial"/>
                <a:ea typeface="Arial"/>
                <a:cs typeface="Arial"/>
                <a:sym typeface="Arial"/>
              </a:rPr>
              <a:t>Pētījums veikts </a:t>
            </a:r>
            <a:r>
              <a:rPr lang="lv-LV" sz="1200" kern="0" dirty="0">
                <a:latin typeface="Arial" panose="020B0604020202020204" pitchFamily="34" charset="0"/>
                <a:cs typeface="Arial" panose="020B0604020202020204" pitchFamily="34" charset="0"/>
              </a:rPr>
              <a:t>veiks Valsts pētījumu programmas projekta </a:t>
            </a:r>
            <a:r>
              <a:rPr lang="lv-LV" sz="1200" b="1" kern="0" dirty="0">
                <a:latin typeface="Arial" panose="020B0604020202020204" pitchFamily="34" charset="0"/>
                <a:cs typeface="Arial" panose="020B0604020202020204" pitchFamily="34" charset="0"/>
              </a:rPr>
              <a:t>Jauni risinājumi demogrāfijas un migrācijas procesu izpētē latviskas un eiropeiskas zināšanu sabiedrības attīstībai</a:t>
            </a:r>
            <a:r>
              <a:rPr lang="lv-LV" sz="1200" kern="0" dirty="0">
                <a:latin typeface="Arial" panose="020B0604020202020204" pitchFamily="34" charset="0"/>
                <a:cs typeface="Arial" panose="020B0604020202020204" pitchFamily="34" charset="0"/>
              </a:rPr>
              <a:t> (</a:t>
            </a:r>
            <a:r>
              <a:rPr lang="lv-LV" sz="1200" kern="0" dirty="0" err="1">
                <a:latin typeface="Arial" panose="020B0604020202020204" pitchFamily="34" charset="0"/>
                <a:cs typeface="Arial" panose="020B0604020202020204" pitchFamily="34" charset="0"/>
              </a:rPr>
              <a:t>DemoMigPro</a:t>
            </a:r>
            <a:r>
              <a:rPr lang="lv-LV" sz="1200" kern="0" dirty="0">
                <a:latin typeface="Arial" panose="020B0604020202020204" pitchFamily="34" charset="0"/>
                <a:cs typeface="Arial" panose="020B0604020202020204" pitchFamily="34" charset="0"/>
              </a:rPr>
              <a:t>), Nr. VPP-Letonika-2021/4-0002</a:t>
            </a:r>
          </a:p>
        </p:txBody>
      </p:sp>
      <p:pic>
        <p:nvPicPr>
          <p:cNvPr id="7" name="Picture 27">
            <a:extLst>
              <a:ext uri="{FF2B5EF4-FFF2-40B4-BE49-F238E27FC236}">
                <a16:creationId xmlns:a16="http://schemas.microsoft.com/office/drawing/2014/main" id="{BD7CAC09-930A-4F03-2B0B-7F293355D3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561088" y="5798678"/>
            <a:ext cx="216000" cy="216000"/>
          </a:xfrm>
          <a:prstGeom prst="rect">
            <a:avLst/>
          </a:prstGeom>
        </p:spPr>
      </p:pic>
      <p:pic>
        <p:nvPicPr>
          <p:cNvPr id="8" name="Picture 28">
            <a:extLst>
              <a:ext uri="{FF2B5EF4-FFF2-40B4-BE49-F238E27FC236}">
                <a16:creationId xmlns:a16="http://schemas.microsoft.com/office/drawing/2014/main" id="{C9EE884C-0D95-E118-AF94-5C2407B14A0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2399124" y="5790835"/>
            <a:ext cx="216000" cy="216000"/>
          </a:xfrm>
          <a:prstGeom prst="rect">
            <a:avLst/>
          </a:prstGeom>
        </p:spPr>
      </p:pic>
      <p:pic>
        <p:nvPicPr>
          <p:cNvPr id="9" name="Picture 29">
            <a:extLst>
              <a:ext uri="{FF2B5EF4-FFF2-40B4-BE49-F238E27FC236}">
                <a16:creationId xmlns:a16="http://schemas.microsoft.com/office/drawing/2014/main" id="{8637632F-B0BD-8B7D-A911-73091252424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4110599" y="5794729"/>
            <a:ext cx="217359" cy="216000"/>
          </a:xfrm>
          <a:prstGeom prst="rect">
            <a:avLst/>
          </a:prstGeom>
        </p:spPr>
      </p:pic>
      <p:sp>
        <p:nvSpPr>
          <p:cNvPr id="11" name="TextBox 41">
            <a:extLst>
              <a:ext uri="{FF2B5EF4-FFF2-40B4-BE49-F238E27FC236}">
                <a16:creationId xmlns:a16="http://schemas.microsoft.com/office/drawing/2014/main" id="{F7DE9DBF-F4B1-150C-740D-3EB7FB1C83E1}"/>
              </a:ext>
            </a:extLst>
          </p:cNvPr>
          <p:cNvSpPr txBox="1"/>
          <p:nvPr/>
        </p:nvSpPr>
        <p:spPr>
          <a:xfrm>
            <a:off x="882404" y="5806502"/>
            <a:ext cx="1229834" cy="184666"/>
          </a:xfrm>
          <a:prstGeom prst="rect">
            <a:avLst/>
          </a:prstGeom>
        </p:spPr>
        <p:txBody>
          <a:bodyPr wrap="square" lIns="0" tIns="0" rIns="0" bIns="0" rtlCol="0" anchor="ctr">
            <a:spAutoFit/>
          </a:bodyPr>
          <a:lstStyle/>
          <a:p>
            <a:pPr algn="just"/>
            <a:r>
              <a:rPr lang="en-US" sz="1200" dirty="0" err="1">
                <a:latin typeface="Arial" panose="020B0604020202020204" pitchFamily="34" charset="0"/>
                <a:cs typeface="Arial" panose="020B0604020202020204" pitchFamily="34" charset="0"/>
              </a:rPr>
              <a:t>demomigpro.lu.lv</a:t>
            </a:r>
            <a:endParaRPr lang="en-US" sz="1200" dirty="0">
              <a:latin typeface="Arial" panose="020B0604020202020204" pitchFamily="34" charset="0"/>
              <a:cs typeface="Arial" panose="020B0604020202020204" pitchFamily="34" charset="0"/>
            </a:endParaRPr>
          </a:p>
        </p:txBody>
      </p:sp>
      <p:sp>
        <p:nvSpPr>
          <p:cNvPr id="12" name="TextBox 42">
            <a:extLst>
              <a:ext uri="{FF2B5EF4-FFF2-40B4-BE49-F238E27FC236}">
                <a16:creationId xmlns:a16="http://schemas.microsoft.com/office/drawing/2014/main" id="{2E430A34-A846-0494-441C-F7237E3D2E4F}"/>
              </a:ext>
            </a:extLst>
          </p:cNvPr>
          <p:cNvSpPr txBox="1"/>
          <p:nvPr/>
        </p:nvSpPr>
        <p:spPr>
          <a:xfrm>
            <a:off x="2729039" y="5806502"/>
            <a:ext cx="1096050" cy="184666"/>
          </a:xfrm>
          <a:prstGeom prst="rect">
            <a:avLst/>
          </a:prstGeom>
        </p:spPr>
        <p:txBody>
          <a:bodyPr wrap="square" lIns="0" tIns="0" rIns="0" bIns="0" rtlCol="0" anchor="t">
            <a:spAutoFit/>
          </a:bodyPr>
          <a:lstStyle/>
          <a:p>
            <a:pPr algn="just"/>
            <a:r>
              <a:rPr lang="en-US" sz="1200" dirty="0" err="1">
                <a:latin typeface="Arial" panose="020B0604020202020204" pitchFamily="34" charset="0"/>
                <a:cs typeface="Arial" panose="020B0604020202020204" pitchFamily="34" charset="0"/>
              </a:rPr>
              <a:t>demomig@lu.lv</a:t>
            </a:r>
            <a:endParaRPr lang="en-US" sz="1200" dirty="0">
              <a:latin typeface="Arial" panose="020B0604020202020204" pitchFamily="34" charset="0"/>
              <a:cs typeface="Arial" panose="020B0604020202020204" pitchFamily="34" charset="0"/>
            </a:endParaRPr>
          </a:p>
        </p:txBody>
      </p:sp>
      <p:sp>
        <p:nvSpPr>
          <p:cNvPr id="15" name="TextBox 43">
            <a:extLst>
              <a:ext uri="{FF2B5EF4-FFF2-40B4-BE49-F238E27FC236}">
                <a16:creationId xmlns:a16="http://schemas.microsoft.com/office/drawing/2014/main" id="{62D4BCCC-910C-7928-2FC9-74897EEE669A}"/>
              </a:ext>
            </a:extLst>
          </p:cNvPr>
          <p:cNvSpPr txBox="1"/>
          <p:nvPr/>
        </p:nvSpPr>
        <p:spPr>
          <a:xfrm>
            <a:off x="4456221" y="5811530"/>
            <a:ext cx="1206903" cy="184666"/>
          </a:xfrm>
          <a:prstGeom prst="rect">
            <a:avLst/>
          </a:prstGeom>
        </p:spPr>
        <p:txBody>
          <a:bodyPr wrap="square" lIns="0" tIns="0" rIns="0" bIns="0" rtlCol="0" anchor="t">
            <a:spAutoFit/>
          </a:bodyPr>
          <a:lstStyle/>
          <a:p>
            <a:pPr algn="just"/>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DemoMigPro</a:t>
            </a:r>
            <a:endParaRPr lang="en-US" sz="1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C8FB63F3-1247-9D01-7729-D6102B4D446B}"/>
              </a:ext>
            </a:extLst>
          </p:cNvPr>
          <p:cNvPicPr>
            <a:picLocks noChangeAspect="1"/>
          </p:cNvPicPr>
          <p:nvPr/>
        </p:nvPicPr>
        <p:blipFill>
          <a:blip r:embed="rId10"/>
          <a:stretch>
            <a:fillRect/>
          </a:stretch>
        </p:blipFill>
        <p:spPr>
          <a:xfrm>
            <a:off x="561088" y="3713234"/>
            <a:ext cx="2054036" cy="864000"/>
          </a:xfrm>
          <a:prstGeom prst="rect">
            <a:avLst/>
          </a:prstGeom>
        </p:spPr>
      </p:pic>
      <p:pic>
        <p:nvPicPr>
          <p:cNvPr id="1026" name="Picture 2">
            <a:extLst>
              <a:ext uri="{FF2B5EF4-FFF2-40B4-BE49-F238E27FC236}">
                <a16:creationId xmlns:a16="http://schemas.microsoft.com/office/drawing/2014/main" id="{E3C514E3-6676-8E1A-DE33-91D0A109B5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7805" y="3717550"/>
            <a:ext cx="2792730"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6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DD73DB-B9D8-746B-9535-A150006F3525}"/>
              </a:ext>
            </a:extLst>
          </p:cNvPr>
          <p:cNvSpPr txBox="1">
            <a:spLocks/>
          </p:cNvSpPr>
          <p:nvPr/>
        </p:nvSpPr>
        <p:spPr>
          <a:xfrm>
            <a:off x="396239" y="358446"/>
            <a:ext cx="11399522" cy="74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r>
              <a:rPr lang="lv-LV" sz="3200" dirty="0">
                <a:solidFill>
                  <a:srgbClr val="852727"/>
                </a:solidFill>
              </a:rPr>
              <a:t>PĒTĪJUMA NOZĪME UN AKTUALITĀTE</a:t>
            </a:r>
          </a:p>
        </p:txBody>
      </p:sp>
      <p:sp>
        <p:nvSpPr>
          <p:cNvPr id="3" name="Virsraksts 1">
            <a:extLst>
              <a:ext uri="{FF2B5EF4-FFF2-40B4-BE49-F238E27FC236}">
                <a16:creationId xmlns:a16="http://schemas.microsoft.com/office/drawing/2014/main" id="{0D1998C5-B531-E212-A42A-EF03B1BEC062}"/>
              </a:ext>
            </a:extLst>
          </p:cNvPr>
          <p:cNvSpPr txBox="1">
            <a:spLocks/>
          </p:cNvSpPr>
          <p:nvPr/>
        </p:nvSpPr>
        <p:spPr>
          <a:xfrm>
            <a:off x="513184" y="977708"/>
            <a:ext cx="10944808" cy="4902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marL="571500" indent="-571500" algn="just" hangingPunct="1">
              <a:lnSpc>
                <a:spcPct val="100000"/>
              </a:lnSpc>
              <a:spcBef>
                <a:spcPts val="600"/>
              </a:spcBef>
              <a:spcAft>
                <a:spcPts val="600"/>
              </a:spcAft>
              <a:buClr>
                <a:srgbClr val="852727"/>
              </a:buClr>
              <a:buFont typeface="Wingdings" pitchFamily="2" charset="2"/>
              <a:buChar char="v"/>
            </a:pPr>
            <a:r>
              <a:rPr lang="lv-LV" sz="2000" b="0" dirty="0">
                <a:solidFill>
                  <a:schemeClr val="tx1"/>
                </a:solidFill>
              </a:rPr>
              <a:t>Iedzīvotāju sastāva novecošana ir raksturīga mūsdienu demogrāfiskās attīstības iezīme, kas visā pasaulē pārveido sabiedrību un rada nopietnas ekonomiskās un sociālās sekas. </a:t>
            </a:r>
          </a:p>
          <a:p>
            <a:pPr marL="571500" indent="-571500" algn="just" hangingPunct="1">
              <a:lnSpc>
                <a:spcPct val="100000"/>
              </a:lnSpc>
              <a:spcBef>
                <a:spcPts val="600"/>
              </a:spcBef>
              <a:spcAft>
                <a:spcPts val="600"/>
              </a:spcAft>
              <a:buClr>
                <a:srgbClr val="852727"/>
              </a:buClr>
              <a:buFont typeface="Wingdings" pitchFamily="2" charset="2"/>
              <a:buChar char="v"/>
            </a:pPr>
            <a:r>
              <a:rPr lang="lv-LV" sz="2000" b="0" dirty="0">
                <a:solidFill>
                  <a:schemeClr val="tx1"/>
                </a:solidFill>
              </a:rPr>
              <a:t>Iedzīvotāju novecošanas procesu veicina dzimstības samazināšanās un paredzamā mūža ilguma pakāpenisks pieaugums. Tomēr šie procesi nav vienmērīgs ne laikā, ne telpā.</a:t>
            </a:r>
          </a:p>
          <a:p>
            <a:pPr marL="571500" indent="-571500" algn="just" hangingPunct="1">
              <a:lnSpc>
                <a:spcPct val="100000"/>
              </a:lnSpc>
              <a:spcBef>
                <a:spcPts val="600"/>
              </a:spcBef>
              <a:spcAft>
                <a:spcPts val="600"/>
              </a:spcAft>
              <a:buClr>
                <a:srgbClr val="852727"/>
              </a:buClr>
              <a:buFont typeface="Wingdings" pitchFamily="2" charset="2"/>
              <a:buChar char="v"/>
            </a:pPr>
            <a:r>
              <a:rPr lang="lv-LV" sz="2000" b="0" dirty="0">
                <a:solidFill>
                  <a:schemeClr val="tx1"/>
                </a:solidFill>
              </a:rPr>
              <a:t>Iepriekšējie pētījumi apliecina, ka daudzviet attīstītajās valstīs sabiedrības novecošanās izteiktāka ir attālākos reģionos un valstu perifērijā. Savukārt lielpilsētu teritoriju attīstība ir saistīta ar iekšpilsētu revitalizāciju un piepilsētu attīstību, ko galvenokārt veicina gados jauni cilvēki </a:t>
            </a:r>
            <a:r>
              <a:rPr lang="lv-LV" sz="1600" b="0" dirty="0">
                <a:solidFill>
                  <a:schemeClr val="tx1">
                    <a:lumMod val="50000"/>
                    <a:lumOff val="50000"/>
                  </a:schemeClr>
                </a:solidFill>
              </a:rPr>
              <a:t>(</a:t>
            </a:r>
            <a:r>
              <a:rPr lang="lv-LV" sz="1600" b="0" dirty="0" err="1">
                <a:solidFill>
                  <a:schemeClr val="tx1">
                    <a:lumMod val="50000"/>
                    <a:lumOff val="50000"/>
                  </a:schemeClr>
                </a:solidFill>
              </a:rPr>
              <a:t>Steinführer</a:t>
            </a:r>
            <a:r>
              <a:rPr lang="lv-LV" sz="1600" b="0" dirty="0">
                <a:solidFill>
                  <a:schemeClr val="tx1">
                    <a:lumMod val="50000"/>
                    <a:lumOff val="50000"/>
                  </a:schemeClr>
                </a:solidFill>
              </a:rPr>
              <a:t> &amp; </a:t>
            </a:r>
            <a:r>
              <a:rPr lang="lv-LV" sz="1600" b="0" dirty="0" err="1">
                <a:solidFill>
                  <a:schemeClr val="tx1">
                    <a:lumMod val="50000"/>
                    <a:lumOff val="50000"/>
                  </a:schemeClr>
                </a:solidFill>
              </a:rPr>
              <a:t>Haase</a:t>
            </a:r>
            <a:r>
              <a:rPr lang="lv-LV" sz="1600" b="0" dirty="0">
                <a:solidFill>
                  <a:schemeClr val="tx1">
                    <a:lumMod val="50000"/>
                    <a:lumOff val="50000"/>
                  </a:schemeClr>
                </a:solidFill>
              </a:rPr>
              <a:t> 2007; </a:t>
            </a:r>
            <a:r>
              <a:rPr lang="lv-LV" sz="1600" b="0" dirty="0" err="1">
                <a:solidFill>
                  <a:schemeClr val="tx1">
                    <a:lumMod val="50000"/>
                    <a:lumOff val="50000"/>
                  </a:schemeClr>
                </a:solidFill>
              </a:rPr>
              <a:t>Kurek</a:t>
            </a:r>
            <a:r>
              <a:rPr lang="lv-LV" sz="1600" b="0" dirty="0">
                <a:solidFill>
                  <a:schemeClr val="tx1">
                    <a:lumMod val="50000"/>
                    <a:lumOff val="50000"/>
                  </a:schemeClr>
                </a:solidFill>
              </a:rPr>
              <a:t> </a:t>
            </a:r>
            <a:r>
              <a:rPr lang="lv-LV" sz="1600" b="0" dirty="0" err="1">
                <a:solidFill>
                  <a:schemeClr val="tx1">
                    <a:lumMod val="50000"/>
                    <a:lumOff val="50000"/>
                  </a:schemeClr>
                </a:solidFill>
              </a:rPr>
              <a:t>et</a:t>
            </a:r>
            <a:r>
              <a:rPr lang="lv-LV" sz="1600" b="0" dirty="0">
                <a:solidFill>
                  <a:schemeClr val="tx1">
                    <a:lumMod val="50000"/>
                    <a:lumOff val="50000"/>
                  </a:schemeClr>
                </a:solidFill>
              </a:rPr>
              <a:t> </a:t>
            </a:r>
            <a:r>
              <a:rPr lang="lv-LV" sz="1600" b="0" dirty="0" err="1">
                <a:solidFill>
                  <a:schemeClr val="tx1">
                    <a:lumMod val="50000"/>
                    <a:lumOff val="50000"/>
                  </a:schemeClr>
                </a:solidFill>
              </a:rPr>
              <a:t>al</a:t>
            </a:r>
            <a:r>
              <a:rPr lang="lv-LV" sz="1600" b="0" dirty="0">
                <a:solidFill>
                  <a:schemeClr val="tx1">
                    <a:lumMod val="50000"/>
                    <a:lumOff val="50000"/>
                  </a:schemeClr>
                </a:solidFill>
              </a:rPr>
              <a:t>. 2017; </a:t>
            </a:r>
            <a:r>
              <a:rPr lang="lv-LV" sz="1600" b="0" dirty="0" err="1">
                <a:solidFill>
                  <a:schemeClr val="tx1">
                    <a:lumMod val="50000"/>
                    <a:lumOff val="50000"/>
                  </a:schemeClr>
                </a:solidFill>
              </a:rPr>
              <a:t>Kurek</a:t>
            </a:r>
            <a:r>
              <a:rPr lang="lv-LV" sz="1600" b="0" dirty="0">
                <a:solidFill>
                  <a:schemeClr val="tx1">
                    <a:lumMod val="50000"/>
                    <a:lumOff val="50000"/>
                  </a:schemeClr>
                </a:solidFill>
              </a:rPr>
              <a:t> &amp; </a:t>
            </a:r>
            <a:r>
              <a:rPr lang="lv-LV" sz="1600" b="0" dirty="0" err="1">
                <a:solidFill>
                  <a:schemeClr val="tx1">
                    <a:lumMod val="50000"/>
                    <a:lumOff val="50000"/>
                  </a:schemeClr>
                </a:solidFill>
              </a:rPr>
              <a:t>Wojtowicz</a:t>
            </a:r>
            <a:r>
              <a:rPr lang="lv-LV" sz="1600" b="0" dirty="0">
                <a:solidFill>
                  <a:schemeClr val="tx1">
                    <a:lumMod val="50000"/>
                    <a:lumOff val="50000"/>
                  </a:schemeClr>
                </a:solidFill>
              </a:rPr>
              <a:t> 2018; </a:t>
            </a:r>
            <a:r>
              <a:rPr lang="lv-LV" sz="1600" b="0" dirty="0" err="1">
                <a:solidFill>
                  <a:schemeClr val="tx1">
                    <a:lumMod val="50000"/>
                    <a:lumOff val="50000"/>
                  </a:schemeClr>
                </a:solidFill>
              </a:rPr>
              <a:t>Wolff</a:t>
            </a:r>
            <a:r>
              <a:rPr lang="lv-LV" sz="1600" b="0" dirty="0">
                <a:solidFill>
                  <a:schemeClr val="tx1">
                    <a:lumMod val="50000"/>
                    <a:lumOff val="50000"/>
                  </a:schemeClr>
                </a:solidFill>
              </a:rPr>
              <a:t> &amp; Wiechmann2018, </a:t>
            </a:r>
            <a:r>
              <a:rPr lang="lv-LV" sz="1600" b="0" dirty="0" err="1">
                <a:solidFill>
                  <a:schemeClr val="tx1">
                    <a:lumMod val="50000"/>
                    <a:lumOff val="50000"/>
                  </a:schemeClr>
                </a:solidFill>
              </a:rPr>
              <a:t>Kashnitsky</a:t>
            </a:r>
            <a:r>
              <a:rPr lang="lv-LV" sz="1600" b="0" dirty="0">
                <a:solidFill>
                  <a:schemeClr val="tx1">
                    <a:lumMod val="50000"/>
                    <a:lumOff val="50000"/>
                  </a:schemeClr>
                </a:solidFill>
              </a:rPr>
              <a:t> </a:t>
            </a:r>
            <a:r>
              <a:rPr lang="lv-LV" sz="1600" b="0" dirty="0" err="1">
                <a:solidFill>
                  <a:schemeClr val="tx1">
                    <a:lumMod val="50000"/>
                    <a:lumOff val="50000"/>
                  </a:schemeClr>
                </a:solidFill>
              </a:rPr>
              <a:t>et</a:t>
            </a:r>
            <a:r>
              <a:rPr lang="lv-LV" sz="1600" b="0" dirty="0">
                <a:solidFill>
                  <a:schemeClr val="tx1">
                    <a:lumMod val="50000"/>
                    <a:lumOff val="50000"/>
                  </a:schemeClr>
                </a:solidFill>
              </a:rPr>
              <a:t> </a:t>
            </a:r>
            <a:r>
              <a:rPr lang="lv-LV" sz="1600" b="0" dirty="0" err="1">
                <a:solidFill>
                  <a:schemeClr val="tx1">
                    <a:lumMod val="50000"/>
                    <a:lumOff val="50000"/>
                  </a:schemeClr>
                </a:solidFill>
              </a:rPr>
              <a:t>al</a:t>
            </a:r>
            <a:r>
              <a:rPr lang="lv-LV" sz="1600" b="0" dirty="0">
                <a:solidFill>
                  <a:schemeClr val="tx1">
                    <a:lumMod val="50000"/>
                    <a:lumOff val="50000"/>
                  </a:schemeClr>
                </a:solidFill>
              </a:rPr>
              <a:t>. 2021). </a:t>
            </a:r>
            <a:endParaRPr lang="lv-LV" sz="2000" b="0" dirty="0">
              <a:solidFill>
                <a:schemeClr val="tx1">
                  <a:lumMod val="50000"/>
                  <a:lumOff val="50000"/>
                </a:schemeClr>
              </a:solidFill>
            </a:endParaRPr>
          </a:p>
          <a:p>
            <a:pPr marL="571500" indent="-571500" algn="just" hangingPunct="1">
              <a:lnSpc>
                <a:spcPct val="100000"/>
              </a:lnSpc>
              <a:spcBef>
                <a:spcPts val="600"/>
              </a:spcBef>
              <a:spcAft>
                <a:spcPts val="600"/>
              </a:spcAft>
              <a:buClr>
                <a:srgbClr val="852727"/>
              </a:buClr>
              <a:buFont typeface="Wingdings" pitchFamily="2" charset="2"/>
              <a:buChar char="v"/>
            </a:pPr>
            <a:r>
              <a:rPr lang="lv-LV" sz="2000" b="0" dirty="0">
                <a:solidFill>
                  <a:schemeClr val="tx1"/>
                </a:solidFill>
              </a:rPr>
              <a:t>Kopš 20. gadsimta 90. gadu sākuma Latvijā un citās Centrāleiropas un Austrumeiropas valstīs ir notikušas būtiskas pārmaiņas visos galvenajos demogrāfiskās attīstības procesos: dzimstībā, mirstībā un migrācijā </a:t>
            </a:r>
            <a:r>
              <a:rPr lang="lv-LV" sz="1600" b="0" dirty="0">
                <a:solidFill>
                  <a:schemeClr val="tx1">
                    <a:lumMod val="50000"/>
                    <a:lumOff val="50000"/>
                  </a:schemeClr>
                </a:solidFill>
              </a:rPr>
              <a:t>(</a:t>
            </a:r>
            <a:r>
              <a:rPr lang="lv-LV" sz="1600" b="0" dirty="0" err="1">
                <a:solidFill>
                  <a:schemeClr val="tx1">
                    <a:lumMod val="50000"/>
                    <a:lumOff val="50000"/>
                  </a:schemeClr>
                </a:solidFill>
              </a:rPr>
              <a:t>Kazimierczak</a:t>
            </a:r>
            <a:r>
              <a:rPr lang="lv-LV" sz="1600" b="0" dirty="0">
                <a:solidFill>
                  <a:schemeClr val="tx1">
                    <a:lumMod val="50000"/>
                    <a:lumOff val="50000"/>
                  </a:schemeClr>
                </a:solidFill>
              </a:rPr>
              <a:t> &amp; </a:t>
            </a:r>
            <a:r>
              <a:rPr lang="lv-LV" sz="1600" b="0" dirty="0" err="1">
                <a:solidFill>
                  <a:schemeClr val="tx1">
                    <a:lumMod val="50000"/>
                    <a:lumOff val="50000"/>
                  </a:schemeClr>
                </a:solidFill>
              </a:rPr>
              <a:t>Szafraska</a:t>
            </a:r>
            <a:r>
              <a:rPr lang="lv-LV" sz="1600" b="0" dirty="0">
                <a:solidFill>
                  <a:schemeClr val="tx1">
                    <a:lumMod val="50000"/>
                    <a:lumOff val="50000"/>
                  </a:schemeClr>
                </a:solidFill>
              </a:rPr>
              <a:t> 2019, </a:t>
            </a:r>
            <a:r>
              <a:rPr lang="lv-LV" sz="1600" b="0" dirty="0" err="1">
                <a:solidFill>
                  <a:schemeClr val="tx1">
                    <a:lumMod val="50000"/>
                    <a:lumOff val="50000"/>
                  </a:schemeClr>
                </a:solidFill>
              </a:rPr>
              <a:t>Fihel</a:t>
            </a:r>
            <a:r>
              <a:rPr lang="lv-LV" sz="1600" b="0" dirty="0">
                <a:solidFill>
                  <a:schemeClr val="tx1">
                    <a:lumMod val="50000"/>
                    <a:lumOff val="50000"/>
                  </a:schemeClr>
                </a:solidFill>
              </a:rPr>
              <a:t> &amp; </a:t>
            </a:r>
            <a:r>
              <a:rPr lang="lv-LV" sz="1600" b="0" dirty="0" err="1">
                <a:solidFill>
                  <a:schemeClr val="tx1">
                    <a:lumMod val="50000"/>
                    <a:lumOff val="50000"/>
                  </a:schemeClr>
                </a:solidFill>
              </a:rPr>
              <a:t>Okolski</a:t>
            </a:r>
            <a:r>
              <a:rPr lang="lv-LV" sz="1600" b="0" dirty="0">
                <a:solidFill>
                  <a:schemeClr val="tx1">
                    <a:lumMod val="50000"/>
                    <a:lumOff val="50000"/>
                  </a:schemeClr>
                </a:solidFill>
              </a:rPr>
              <a:t>, 2020).</a:t>
            </a:r>
            <a:endParaRPr lang="lv-LV" sz="2000" b="0" dirty="0">
              <a:solidFill>
                <a:schemeClr val="tx1">
                  <a:lumMod val="50000"/>
                  <a:lumOff val="50000"/>
                </a:schemeClr>
              </a:solidFill>
            </a:endParaRPr>
          </a:p>
        </p:txBody>
      </p:sp>
      <p:pic>
        <p:nvPicPr>
          <p:cNvPr id="4" name="Picture 3">
            <a:extLst>
              <a:ext uri="{FF2B5EF4-FFF2-40B4-BE49-F238E27FC236}">
                <a16:creationId xmlns:a16="http://schemas.microsoft.com/office/drawing/2014/main" id="{8C741734-4630-3325-830A-A661AA1C2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5" name="Subtitle 2">
            <a:extLst>
              <a:ext uri="{FF2B5EF4-FFF2-40B4-BE49-F238E27FC236}">
                <a16:creationId xmlns:a16="http://schemas.microsoft.com/office/drawing/2014/main" id="{05A12D53-0378-CFA1-1AC1-7747F27C7299}"/>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39286216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DD73DB-B9D8-746B-9535-A150006F3525}"/>
              </a:ext>
            </a:extLst>
          </p:cNvPr>
          <p:cNvSpPr txBox="1">
            <a:spLocks/>
          </p:cNvSpPr>
          <p:nvPr/>
        </p:nvSpPr>
        <p:spPr>
          <a:xfrm>
            <a:off x="0" y="276422"/>
            <a:ext cx="12192000" cy="74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r>
              <a:rPr lang="lv-LV" sz="3200" dirty="0">
                <a:solidFill>
                  <a:srgbClr val="852727"/>
                </a:solidFill>
              </a:rPr>
              <a:t>PĒTĪJUMA IETVARS UN MĒRĶIS</a:t>
            </a:r>
          </a:p>
        </p:txBody>
      </p:sp>
      <p:sp>
        <p:nvSpPr>
          <p:cNvPr id="3" name="Virsraksts 1">
            <a:extLst>
              <a:ext uri="{FF2B5EF4-FFF2-40B4-BE49-F238E27FC236}">
                <a16:creationId xmlns:a16="http://schemas.microsoft.com/office/drawing/2014/main" id="{0D1998C5-B531-E212-A42A-EF03B1BEC062}"/>
              </a:ext>
            </a:extLst>
          </p:cNvPr>
          <p:cNvSpPr txBox="1">
            <a:spLocks/>
          </p:cNvSpPr>
          <p:nvPr/>
        </p:nvSpPr>
        <p:spPr>
          <a:xfrm>
            <a:off x="718457" y="925974"/>
            <a:ext cx="10944808" cy="5190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Latvijas iedzīvotāju skaita izmaiņas un galvenie iemesli (kopš 1991.g.)</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Iedzīvotāju skaita izmaiņas un to iemesli reģionos (2001.-2021.g.)</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Iedzīvotāju skaita izmaiņu iemesli (2011.-2021.g.)</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Iedzīvotāju skaita izmaiņu un izvietojuma ģeogrāfiskās atšķirības reģionos un apdzīvojuma struktūrā (2011.-2021.g.)</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Iedzīvotāju vecuma struktūras un vidējā vecuma izmaiņas</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rPr>
              <a:t>Gados vecu iedzīvotāju (senioru) izvietojuma iezīmes Latvijā (2021.g.)</a:t>
            </a:r>
          </a:p>
          <a:p>
            <a:pPr marL="571500" indent="-571500" algn="just" hangingPunct="1">
              <a:lnSpc>
                <a:spcPct val="100000"/>
              </a:lnSpc>
              <a:spcBef>
                <a:spcPts val="800"/>
              </a:spcBef>
              <a:spcAft>
                <a:spcPts val="800"/>
              </a:spcAft>
              <a:buClr>
                <a:srgbClr val="852727"/>
              </a:buClr>
              <a:buFont typeface="Wingdings" pitchFamily="2" charset="2"/>
              <a:buChar char="v"/>
            </a:pPr>
            <a:r>
              <a:rPr lang="lv-LV" sz="2400" b="0" dirty="0">
                <a:solidFill>
                  <a:schemeClr val="tx1"/>
                </a:solidFill>
                <a:cs typeface="Arial" panose="020B0604020202020204" pitchFamily="34" charset="0"/>
              </a:rPr>
              <a:t>Ukrainā notiekošā kara ietekme Latvijas iedzīvotāju skaitā un sastāvā (Latvijas pagaidu aizsardzības statuss)</a:t>
            </a:r>
          </a:p>
        </p:txBody>
      </p:sp>
      <p:pic>
        <p:nvPicPr>
          <p:cNvPr id="4" name="Picture 3">
            <a:extLst>
              <a:ext uri="{FF2B5EF4-FFF2-40B4-BE49-F238E27FC236}">
                <a16:creationId xmlns:a16="http://schemas.microsoft.com/office/drawing/2014/main" id="{8C741734-4630-3325-830A-A661AA1C2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6" name="Subtitle 2">
            <a:extLst>
              <a:ext uri="{FF2B5EF4-FFF2-40B4-BE49-F238E27FC236}">
                <a16:creationId xmlns:a16="http://schemas.microsoft.com/office/drawing/2014/main" id="{AF115CDC-B40E-C292-E96F-192C53F77A43}"/>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88007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DD73DB-B9D8-746B-9535-A150006F3525}"/>
              </a:ext>
            </a:extLst>
          </p:cNvPr>
          <p:cNvSpPr txBox="1">
            <a:spLocks/>
          </p:cNvSpPr>
          <p:nvPr/>
        </p:nvSpPr>
        <p:spPr>
          <a:xfrm>
            <a:off x="-2" y="156309"/>
            <a:ext cx="12191999" cy="74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lnSpc>
                <a:spcPct val="100000"/>
              </a:lnSpc>
            </a:pPr>
            <a:r>
              <a:rPr lang="lv-LV" sz="2800" dirty="0">
                <a:solidFill>
                  <a:srgbClr val="852727"/>
                </a:solidFill>
              </a:rPr>
              <a:t>LATVIJAS IEDZĪVOTĀJU SKAITA IZMAIŅAS UN GALVENIE IEMESLI </a:t>
            </a:r>
          </a:p>
        </p:txBody>
      </p:sp>
      <p:pic>
        <p:nvPicPr>
          <p:cNvPr id="4" name="Picture 3">
            <a:extLst>
              <a:ext uri="{FF2B5EF4-FFF2-40B4-BE49-F238E27FC236}">
                <a16:creationId xmlns:a16="http://schemas.microsoft.com/office/drawing/2014/main" id="{8C741734-4630-3325-830A-A661AA1C2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pic>
        <p:nvPicPr>
          <p:cNvPr id="6" name="Picture 5">
            <a:extLst>
              <a:ext uri="{FF2B5EF4-FFF2-40B4-BE49-F238E27FC236}">
                <a16:creationId xmlns:a16="http://schemas.microsoft.com/office/drawing/2014/main" id="{A18938BD-8B17-C232-01F2-DDCDC437C9F9}"/>
              </a:ext>
            </a:extLst>
          </p:cNvPr>
          <p:cNvPicPr>
            <a:picLocks noChangeAspect="1"/>
          </p:cNvPicPr>
          <p:nvPr/>
        </p:nvPicPr>
        <p:blipFill>
          <a:blip r:embed="rId3"/>
          <a:stretch>
            <a:fillRect/>
          </a:stretch>
        </p:blipFill>
        <p:spPr>
          <a:xfrm>
            <a:off x="1203739" y="1673833"/>
            <a:ext cx="9774538" cy="3931169"/>
          </a:xfrm>
          <a:prstGeom prst="rect">
            <a:avLst/>
          </a:prstGeom>
        </p:spPr>
      </p:pic>
      <p:sp>
        <p:nvSpPr>
          <p:cNvPr id="7" name="Title 1">
            <a:extLst>
              <a:ext uri="{FF2B5EF4-FFF2-40B4-BE49-F238E27FC236}">
                <a16:creationId xmlns:a16="http://schemas.microsoft.com/office/drawing/2014/main" id="{4292FEB4-C892-CDE2-7F45-174C5C9456E1}"/>
              </a:ext>
            </a:extLst>
          </p:cNvPr>
          <p:cNvSpPr txBox="1">
            <a:spLocks/>
          </p:cNvSpPr>
          <p:nvPr/>
        </p:nvSpPr>
        <p:spPr bwMode="auto">
          <a:xfrm>
            <a:off x="-4992" y="5579809"/>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sp>
        <p:nvSpPr>
          <p:cNvPr id="8" name="Title 1">
            <a:extLst>
              <a:ext uri="{FF2B5EF4-FFF2-40B4-BE49-F238E27FC236}">
                <a16:creationId xmlns:a16="http://schemas.microsoft.com/office/drawing/2014/main" id="{691C44F7-0A6E-0225-6C95-89491DB7A826}"/>
              </a:ext>
            </a:extLst>
          </p:cNvPr>
          <p:cNvSpPr txBox="1">
            <a:spLocks/>
          </p:cNvSpPr>
          <p:nvPr/>
        </p:nvSpPr>
        <p:spPr bwMode="auto">
          <a:xfrm>
            <a:off x="0" y="982880"/>
            <a:ext cx="12192000" cy="612166"/>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220"/>
              </a:lnSpc>
              <a:spcBef>
                <a:spcPct val="0"/>
              </a:spcBef>
              <a:buFontTx/>
              <a:buNone/>
              <a:defRPr/>
            </a:pPr>
            <a:r>
              <a:rPr lang="lv-LV" altLang="lv-LV" sz="1600" dirty="0">
                <a:latin typeface="Arial" panose="020B0604020202020204" pitchFamily="34" charset="0"/>
                <a:cs typeface="Arial" panose="020B0604020202020204" pitchFamily="34" charset="0"/>
              </a:rPr>
              <a:t>2023.g. sākumā Latvijā dzīvoja 1 milj. 883 tūkst. iedzīvotāju – par 7,3 tūkst. vairāk nekā pirms gada.</a:t>
            </a:r>
          </a:p>
          <a:p>
            <a:pPr algn="ctr">
              <a:lnSpc>
                <a:spcPts val="2220"/>
              </a:lnSpc>
              <a:spcBef>
                <a:spcPct val="0"/>
              </a:spcBef>
              <a:buFontTx/>
              <a:buNone/>
              <a:defRPr/>
            </a:pPr>
            <a:r>
              <a:rPr lang="lv-LV" altLang="lv-LV" sz="1600" dirty="0">
                <a:latin typeface="Arial" panose="020B0604020202020204" pitchFamily="34" charset="0"/>
                <a:cs typeface="Arial" panose="020B0604020202020204" pitchFamily="34" charset="0"/>
              </a:rPr>
              <a:t>Pirmoreiz kopš 1991.g. pieaudzis iedzīvotāju skaits.</a:t>
            </a:r>
          </a:p>
        </p:txBody>
      </p:sp>
      <p:sp>
        <p:nvSpPr>
          <p:cNvPr id="9" name="Subtitle 2">
            <a:extLst>
              <a:ext uri="{FF2B5EF4-FFF2-40B4-BE49-F238E27FC236}">
                <a16:creationId xmlns:a16="http://schemas.microsoft.com/office/drawing/2014/main" id="{ED88039D-D884-3DFC-FCCA-4EA9F9AB57AA}"/>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280010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41734-4630-3325-830A-A661AA1C2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pic>
        <p:nvPicPr>
          <p:cNvPr id="6" name="Picture 5">
            <a:extLst>
              <a:ext uri="{FF2B5EF4-FFF2-40B4-BE49-F238E27FC236}">
                <a16:creationId xmlns:a16="http://schemas.microsoft.com/office/drawing/2014/main" id="{0355E6B9-0906-6CEA-790F-A87A1ACA8B1D}"/>
              </a:ext>
            </a:extLst>
          </p:cNvPr>
          <p:cNvPicPr>
            <a:picLocks noChangeAspect="1"/>
          </p:cNvPicPr>
          <p:nvPr/>
        </p:nvPicPr>
        <p:blipFill>
          <a:blip r:embed="rId3"/>
          <a:stretch>
            <a:fillRect/>
          </a:stretch>
        </p:blipFill>
        <p:spPr>
          <a:xfrm>
            <a:off x="2062535" y="1130610"/>
            <a:ext cx="8056945" cy="4261882"/>
          </a:xfrm>
          <a:prstGeom prst="rect">
            <a:avLst/>
          </a:prstGeom>
        </p:spPr>
      </p:pic>
      <p:sp>
        <p:nvSpPr>
          <p:cNvPr id="7" name="Virsraksts 1">
            <a:extLst>
              <a:ext uri="{FF2B5EF4-FFF2-40B4-BE49-F238E27FC236}">
                <a16:creationId xmlns:a16="http://schemas.microsoft.com/office/drawing/2014/main" id="{C9E3AFD9-D364-23A1-5893-9310FD702F68}"/>
              </a:ext>
            </a:extLst>
          </p:cNvPr>
          <p:cNvSpPr txBox="1">
            <a:spLocks/>
          </p:cNvSpPr>
          <p:nvPr/>
        </p:nvSpPr>
        <p:spPr>
          <a:xfrm>
            <a:off x="1" y="315413"/>
            <a:ext cx="12191999" cy="74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lnSpc>
                <a:spcPct val="100000"/>
              </a:lnSpc>
            </a:pPr>
            <a:r>
              <a:rPr lang="lv-LV" sz="2800" dirty="0">
                <a:solidFill>
                  <a:srgbClr val="852727"/>
                </a:solidFill>
              </a:rPr>
              <a:t>IEDZĪVOTĀJU SKAITA IZMAIŅAS UN TO IEMESLI REĢIONOS </a:t>
            </a:r>
          </a:p>
        </p:txBody>
      </p:sp>
      <p:sp>
        <p:nvSpPr>
          <p:cNvPr id="9" name="Title 1">
            <a:extLst>
              <a:ext uri="{FF2B5EF4-FFF2-40B4-BE49-F238E27FC236}">
                <a16:creationId xmlns:a16="http://schemas.microsoft.com/office/drawing/2014/main" id="{5ECAC4ED-FE68-000B-915B-808D82B8A0E5}"/>
              </a:ext>
            </a:extLst>
          </p:cNvPr>
          <p:cNvSpPr txBox="1">
            <a:spLocks/>
          </p:cNvSpPr>
          <p:nvPr/>
        </p:nvSpPr>
        <p:spPr bwMode="auto">
          <a:xfrm>
            <a:off x="-4992" y="5579809"/>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sp>
        <p:nvSpPr>
          <p:cNvPr id="10" name="Subtitle 2">
            <a:extLst>
              <a:ext uri="{FF2B5EF4-FFF2-40B4-BE49-F238E27FC236}">
                <a16:creationId xmlns:a16="http://schemas.microsoft.com/office/drawing/2014/main" id="{FE263979-0EE6-163C-D23D-128AA611FD6B}"/>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4448652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39E2BE2-6A25-BEBF-48C8-099C3F5A34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092" y="1155710"/>
            <a:ext cx="3466792" cy="4754802"/>
          </a:xfrm>
          <a:prstGeom prst="rect">
            <a:avLst/>
          </a:prstGeom>
        </p:spPr>
      </p:pic>
      <p:sp>
        <p:nvSpPr>
          <p:cNvPr id="5" name="Apakšvirsraksts 2">
            <a:extLst>
              <a:ext uri="{FF2B5EF4-FFF2-40B4-BE49-F238E27FC236}">
                <a16:creationId xmlns:a16="http://schemas.microsoft.com/office/drawing/2014/main" id="{FAE69D86-7ECA-308D-1C0C-03E7FFC2ACED}"/>
              </a:ext>
            </a:extLst>
          </p:cNvPr>
          <p:cNvSpPr txBox="1">
            <a:spLocks/>
          </p:cNvSpPr>
          <p:nvPr/>
        </p:nvSpPr>
        <p:spPr>
          <a:xfrm>
            <a:off x="0" y="233850"/>
            <a:ext cx="12192000" cy="121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FFFFFF"/>
                </a:solidFill>
                <a:uFillTx/>
                <a:latin typeface="Arial"/>
                <a:ea typeface="Arial"/>
                <a:cs typeface="Arial"/>
                <a:sym typeface="Arial"/>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lnSpc>
                <a:spcPts val="4000"/>
              </a:lnSpc>
              <a:spcBef>
                <a:spcPts val="0"/>
              </a:spcBef>
            </a:pPr>
            <a:r>
              <a:rPr lang="lv-LV" sz="3000" b="1" dirty="0">
                <a:solidFill>
                  <a:srgbClr val="852727"/>
                </a:solidFill>
              </a:rPr>
              <a:t>IEDZĪVOTĀJU SKAITA IZMAIŅU IEMESLI</a:t>
            </a:r>
          </a:p>
          <a:p>
            <a:pPr algn="ctr" hangingPunct="1">
              <a:lnSpc>
                <a:spcPts val="4000"/>
              </a:lnSpc>
              <a:spcBef>
                <a:spcPts val="0"/>
              </a:spcBef>
            </a:pPr>
            <a:r>
              <a:rPr lang="lv-LV" sz="2400" dirty="0">
                <a:solidFill>
                  <a:srgbClr val="852727"/>
                </a:solidFill>
              </a:rPr>
              <a:t>2011.-2021.g.</a:t>
            </a:r>
          </a:p>
        </p:txBody>
      </p:sp>
      <p:pic>
        <p:nvPicPr>
          <p:cNvPr id="6" name="Picture 5">
            <a:extLst>
              <a:ext uri="{FF2B5EF4-FFF2-40B4-BE49-F238E27FC236}">
                <a16:creationId xmlns:a16="http://schemas.microsoft.com/office/drawing/2014/main" id="{C25EFD42-55ED-731E-D03C-1969C3765D8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pic>
        <p:nvPicPr>
          <p:cNvPr id="8" name="Graphic 7">
            <a:extLst>
              <a:ext uri="{FF2B5EF4-FFF2-40B4-BE49-F238E27FC236}">
                <a16:creationId xmlns:a16="http://schemas.microsoft.com/office/drawing/2014/main" id="{F591DC07-AF50-3DEF-53CC-ACBE3AD74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9542" y="1733550"/>
            <a:ext cx="7162800" cy="3390900"/>
          </a:xfrm>
          <a:prstGeom prst="rect">
            <a:avLst/>
          </a:prstGeom>
        </p:spPr>
      </p:pic>
      <p:sp>
        <p:nvSpPr>
          <p:cNvPr id="9" name="Title 1">
            <a:extLst>
              <a:ext uri="{FF2B5EF4-FFF2-40B4-BE49-F238E27FC236}">
                <a16:creationId xmlns:a16="http://schemas.microsoft.com/office/drawing/2014/main" id="{7B704F94-4766-4201-BF9A-97281B8F688F}"/>
              </a:ext>
            </a:extLst>
          </p:cNvPr>
          <p:cNvSpPr txBox="1">
            <a:spLocks/>
          </p:cNvSpPr>
          <p:nvPr/>
        </p:nvSpPr>
        <p:spPr bwMode="auto">
          <a:xfrm>
            <a:off x="4109884" y="5377921"/>
            <a:ext cx="8082116"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sp>
        <p:nvSpPr>
          <p:cNvPr id="3" name="Subtitle 2">
            <a:extLst>
              <a:ext uri="{FF2B5EF4-FFF2-40B4-BE49-F238E27FC236}">
                <a16:creationId xmlns:a16="http://schemas.microsoft.com/office/drawing/2014/main" id="{A59D2845-4B3F-12D7-2E64-5BF5DAA0176E}"/>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Tree>
    <p:extLst>
      <p:ext uri="{BB962C8B-B14F-4D97-AF65-F5344CB8AC3E}">
        <p14:creationId xmlns:p14="http://schemas.microsoft.com/office/powerpoint/2010/main" val="32007623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D310-378E-059F-2E61-8E9F2B33FEE3}"/>
              </a:ext>
            </a:extLst>
          </p:cNvPr>
          <p:cNvSpPr txBox="1">
            <a:spLocks/>
          </p:cNvSpPr>
          <p:nvPr/>
        </p:nvSpPr>
        <p:spPr bwMode="auto">
          <a:xfrm>
            <a:off x="0" y="144829"/>
            <a:ext cx="12192000" cy="1197834"/>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3000" b="1" dirty="0">
                <a:solidFill>
                  <a:srgbClr val="852727"/>
                </a:solidFill>
                <a:latin typeface="Arial" panose="020B0604020202020204" pitchFamily="34" charset="0"/>
                <a:cs typeface="Arial" panose="020B0604020202020204" pitchFamily="34" charset="0"/>
              </a:rPr>
              <a:t>IEDZĪVOTĀJU SKAITA IZMAIŅU ĢEOGRĀFISKĀS ATŠĶIRĪBAS</a:t>
            </a:r>
          </a:p>
          <a:p>
            <a:pPr algn="ctr">
              <a:spcBef>
                <a:spcPts val="400"/>
              </a:spcBef>
              <a:buFontTx/>
              <a:buNone/>
              <a:defRPr/>
            </a:pPr>
            <a:r>
              <a:rPr lang="lv-LV" altLang="lv-LV" sz="2400" dirty="0">
                <a:solidFill>
                  <a:srgbClr val="852727"/>
                </a:solidFill>
                <a:latin typeface="Arial" panose="020B0604020202020204" pitchFamily="34" charset="0"/>
                <a:cs typeface="Arial" panose="020B0604020202020204" pitchFamily="34" charset="0"/>
              </a:rPr>
              <a:t>10 gadu periodā, 2011.-2021.g. (%), pirms pēdējās ATR</a:t>
            </a:r>
          </a:p>
        </p:txBody>
      </p:sp>
      <p:sp>
        <p:nvSpPr>
          <p:cNvPr id="7" name="Title 1">
            <a:extLst>
              <a:ext uri="{FF2B5EF4-FFF2-40B4-BE49-F238E27FC236}">
                <a16:creationId xmlns:a16="http://schemas.microsoft.com/office/drawing/2014/main" id="{A6B53357-EC2B-0D41-4DB2-BDE9680C755D}"/>
              </a:ext>
            </a:extLst>
          </p:cNvPr>
          <p:cNvSpPr txBox="1">
            <a:spLocks/>
          </p:cNvSpPr>
          <p:nvPr/>
        </p:nvSpPr>
        <p:spPr bwMode="auto">
          <a:xfrm>
            <a:off x="0" y="5611281"/>
            <a:ext cx="1219200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pic>
        <p:nvPicPr>
          <p:cNvPr id="4" name="Picture 3">
            <a:extLst>
              <a:ext uri="{FF2B5EF4-FFF2-40B4-BE49-F238E27FC236}">
                <a16:creationId xmlns:a16="http://schemas.microsoft.com/office/drawing/2014/main" id="{141EB69A-AF1B-F42B-61FA-50E9A2D09E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8" name="Subtitle 2">
            <a:extLst>
              <a:ext uri="{FF2B5EF4-FFF2-40B4-BE49-F238E27FC236}">
                <a16:creationId xmlns:a16="http://schemas.microsoft.com/office/drawing/2014/main" id="{5B99493A-E430-73AE-E815-4DBEDDFD2CD8}"/>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pic>
        <p:nvPicPr>
          <p:cNvPr id="3" name="Picture 2">
            <a:extLst>
              <a:ext uri="{FF2B5EF4-FFF2-40B4-BE49-F238E27FC236}">
                <a16:creationId xmlns:a16="http://schemas.microsoft.com/office/drawing/2014/main" id="{D599422A-D268-917C-ABDF-2AEFE00B4BF0}"/>
              </a:ext>
            </a:extLst>
          </p:cNvPr>
          <p:cNvPicPr>
            <a:picLocks noChangeAspect="1"/>
          </p:cNvPicPr>
          <p:nvPr/>
        </p:nvPicPr>
        <p:blipFill rotWithShape="1">
          <a:blip r:embed="rId4"/>
          <a:srcRect l="1141" t="8793" r="4746" b="3782"/>
          <a:stretch/>
        </p:blipFill>
        <p:spPr>
          <a:xfrm>
            <a:off x="2471673" y="1195522"/>
            <a:ext cx="7248653" cy="4466956"/>
          </a:xfrm>
          <a:prstGeom prst="rect">
            <a:avLst/>
          </a:prstGeom>
        </p:spPr>
      </p:pic>
    </p:spTree>
    <p:extLst>
      <p:ext uri="{BB962C8B-B14F-4D97-AF65-F5344CB8AC3E}">
        <p14:creationId xmlns:p14="http://schemas.microsoft.com/office/powerpoint/2010/main" val="73308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C1783E-EA1D-BADA-C296-35E04AF836A8}"/>
              </a:ext>
            </a:extLst>
          </p:cNvPr>
          <p:cNvPicPr>
            <a:picLocks noChangeAspect="1"/>
          </p:cNvPicPr>
          <p:nvPr/>
        </p:nvPicPr>
        <p:blipFill rotWithShape="1">
          <a:blip r:embed="rId2">
            <a:extLst>
              <a:ext uri="{28A0092B-C50C-407E-A947-70E740481C1C}">
                <a14:useLocalDpi xmlns:a14="http://schemas.microsoft.com/office/drawing/2010/main" val="0"/>
              </a:ext>
            </a:extLst>
          </a:blip>
          <a:srcRect l="648" t="10661" r="4146" b="4356"/>
          <a:stretch/>
        </p:blipFill>
        <p:spPr>
          <a:xfrm>
            <a:off x="256039" y="1370878"/>
            <a:ext cx="7106854" cy="4407223"/>
          </a:xfrm>
          <a:prstGeom prst="rect">
            <a:avLst/>
          </a:prstGeom>
        </p:spPr>
      </p:pic>
      <p:sp>
        <p:nvSpPr>
          <p:cNvPr id="8" name="Title 1">
            <a:extLst>
              <a:ext uri="{FF2B5EF4-FFF2-40B4-BE49-F238E27FC236}">
                <a16:creationId xmlns:a16="http://schemas.microsoft.com/office/drawing/2014/main" id="{E77EB768-407D-A650-5124-0A9846583F39}"/>
              </a:ext>
            </a:extLst>
          </p:cNvPr>
          <p:cNvSpPr txBox="1">
            <a:spLocks/>
          </p:cNvSpPr>
          <p:nvPr/>
        </p:nvSpPr>
        <p:spPr>
          <a:xfrm>
            <a:off x="0" y="164440"/>
            <a:ext cx="12191999" cy="1122626"/>
          </a:xfrm>
          <a:prstGeom prst="rect">
            <a:avLst/>
          </a:prstGeom>
        </p:spPr>
        <p:txBody>
          <a:bodyPr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1B5089"/>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r>
              <a:rPr lang="lv-LV" sz="2800" b="1" dirty="0">
                <a:solidFill>
                  <a:srgbClr val="852727"/>
                </a:solidFill>
                <a:latin typeface="Arial" panose="020B0604020202020204" pitchFamily="34" charset="0"/>
                <a:cs typeface="Arial" panose="020B0604020202020204" pitchFamily="34" charset="0"/>
              </a:rPr>
              <a:t>IEDZĪVOTĀJU IZVIETOJUMS UN SKAITA IZMAIŅAS APDZĪVOJUMĀ</a:t>
            </a:r>
          </a:p>
          <a:p>
            <a:pPr algn="ctr" hangingPunct="1">
              <a:spcBef>
                <a:spcPts val="600"/>
              </a:spcBef>
            </a:pPr>
            <a:r>
              <a:rPr lang="lv-LV" sz="2400" dirty="0">
                <a:solidFill>
                  <a:srgbClr val="852727"/>
                </a:solidFill>
                <a:latin typeface="Arial" panose="020B0604020202020204" pitchFamily="34" charset="0"/>
                <a:cs typeface="Arial" panose="020B0604020202020204" pitchFamily="34" charset="0"/>
              </a:rPr>
              <a:t>Iedzīvotāju koncentrācija un izmaiņas apdzīvojumā, 2011.-2021.g.</a:t>
            </a:r>
          </a:p>
        </p:txBody>
      </p:sp>
      <p:pic>
        <p:nvPicPr>
          <p:cNvPr id="2" name="Picture 1">
            <a:extLst>
              <a:ext uri="{FF2B5EF4-FFF2-40B4-BE49-F238E27FC236}">
                <a16:creationId xmlns:a16="http://schemas.microsoft.com/office/drawing/2014/main" id="{8F3178E7-5AE9-E5B7-07E5-625C145277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9" name="Subtitle 2">
            <a:extLst>
              <a:ext uri="{FF2B5EF4-FFF2-40B4-BE49-F238E27FC236}">
                <a16:creationId xmlns:a16="http://schemas.microsoft.com/office/drawing/2014/main" id="{FBF42400-D46A-62B3-4201-AC315CEE31FA}"/>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graphicFrame>
        <p:nvGraphicFramePr>
          <p:cNvPr id="10" name="Table 9">
            <a:extLst>
              <a:ext uri="{FF2B5EF4-FFF2-40B4-BE49-F238E27FC236}">
                <a16:creationId xmlns:a16="http://schemas.microsoft.com/office/drawing/2014/main" id="{4C32C91E-C959-A7F0-EBC2-059B16C1E369}"/>
              </a:ext>
            </a:extLst>
          </p:cNvPr>
          <p:cNvGraphicFramePr>
            <a:graphicFrameLocks noGrp="1"/>
          </p:cNvGraphicFramePr>
          <p:nvPr>
            <p:extLst>
              <p:ext uri="{D42A27DB-BD31-4B8C-83A1-F6EECF244321}">
                <p14:modId xmlns:p14="http://schemas.microsoft.com/office/powerpoint/2010/main" val="3464147795"/>
              </p:ext>
            </p:extLst>
          </p:nvPr>
        </p:nvGraphicFramePr>
        <p:xfrm>
          <a:off x="7728303" y="1275481"/>
          <a:ext cx="3717861" cy="2268000"/>
        </p:xfrm>
        <a:graphic>
          <a:graphicData uri="http://schemas.openxmlformats.org/drawingml/2006/table">
            <a:tbl>
              <a:tblPr>
                <a:tableStyleId>{5C22544A-7EE6-4342-B048-85BDC9FD1C3A}</a:tableStyleId>
              </a:tblPr>
              <a:tblGrid>
                <a:gridCol w="2098199">
                  <a:extLst>
                    <a:ext uri="{9D8B030D-6E8A-4147-A177-3AD203B41FA5}">
                      <a16:colId xmlns:a16="http://schemas.microsoft.com/office/drawing/2014/main" val="3847604281"/>
                    </a:ext>
                  </a:extLst>
                </a:gridCol>
                <a:gridCol w="809831">
                  <a:extLst>
                    <a:ext uri="{9D8B030D-6E8A-4147-A177-3AD203B41FA5}">
                      <a16:colId xmlns:a16="http://schemas.microsoft.com/office/drawing/2014/main" val="3705442939"/>
                    </a:ext>
                  </a:extLst>
                </a:gridCol>
                <a:gridCol w="809831">
                  <a:extLst>
                    <a:ext uri="{9D8B030D-6E8A-4147-A177-3AD203B41FA5}">
                      <a16:colId xmlns:a16="http://schemas.microsoft.com/office/drawing/2014/main" val="1242875930"/>
                    </a:ext>
                  </a:extLst>
                </a:gridCol>
              </a:tblGrid>
              <a:tr h="324000">
                <a:tc>
                  <a:txBody>
                    <a:bodyPr/>
                    <a:lstStyle/>
                    <a:p>
                      <a:pPr algn="l" fontAlgn="b"/>
                      <a:endParaRPr lang="en-LV" sz="12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400" b="1" u="none" strike="noStrike" dirty="0">
                          <a:solidFill>
                            <a:schemeClr val="tx1"/>
                          </a:solidFill>
                          <a:effectLst/>
                          <a:latin typeface="Arial" panose="020B0604020202020204" pitchFamily="34" charset="0"/>
                          <a:cs typeface="Arial" panose="020B0604020202020204" pitchFamily="34" charset="0"/>
                        </a:rPr>
                        <a:t>2011</a:t>
                      </a:r>
                      <a:endParaRPr lang="en-LV"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400" b="1" u="none" strike="noStrike" dirty="0">
                          <a:solidFill>
                            <a:schemeClr val="tx1"/>
                          </a:solidFill>
                          <a:effectLst/>
                          <a:latin typeface="Arial" panose="020B0604020202020204" pitchFamily="34" charset="0"/>
                          <a:cs typeface="Arial" panose="020B0604020202020204" pitchFamily="34" charset="0"/>
                        </a:rPr>
                        <a:t>2021</a:t>
                      </a:r>
                      <a:endParaRPr lang="en-LV"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1187696063"/>
                  </a:ext>
                </a:extLst>
              </a:tr>
              <a:tr h="324000">
                <a:tc>
                  <a:txBody>
                    <a:bodyPr/>
                    <a:lstStyle/>
                    <a:p>
                      <a:pPr marL="36000" algn="l" fontAlgn="b"/>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Rīga</a:t>
                      </a:r>
                      <a:endParaRPr lang="en-GB"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31.8%</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32,5%</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3608347682"/>
                  </a:ext>
                </a:extLst>
              </a:tr>
              <a:tr h="324000">
                <a:tc>
                  <a:txBody>
                    <a:bodyPr/>
                    <a:lstStyle/>
                    <a:p>
                      <a:pPr marL="36000" algn="l" fontAlgn="b"/>
                      <a:r>
                        <a:rPr lang="en-GB" sz="1400" b="0" i="0" u="none" strike="noStrike" dirty="0" err="1">
                          <a:solidFill>
                            <a:schemeClr val="bg1">
                              <a:lumMod val="95000"/>
                            </a:schemeClr>
                          </a:solidFill>
                          <a:effectLst/>
                          <a:latin typeface="Arial" panose="020B0604020202020204" pitchFamily="34" charset="0"/>
                          <a:cs typeface="Arial" panose="020B0604020202020204" pitchFamily="34" charset="0"/>
                        </a:rPr>
                        <a:t>Rīgas</a:t>
                      </a:r>
                      <a:r>
                        <a:rPr lang="en-GB" sz="1400" b="0" i="0" u="none" strike="noStrike" dirty="0">
                          <a:solidFill>
                            <a:schemeClr val="bg1">
                              <a:lumMod val="95000"/>
                            </a:schemeClr>
                          </a:solidFill>
                          <a:effectLst/>
                          <a:latin typeface="Arial" panose="020B0604020202020204" pitchFamily="34" charset="0"/>
                          <a:cs typeface="Arial" panose="020B0604020202020204" pitchFamily="34" charset="0"/>
                        </a:rPr>
                        <a:t> metropoles </a:t>
                      </a:r>
                      <a:r>
                        <a:rPr lang="en-GB" sz="1400" b="0" i="0" u="none" strike="noStrike" dirty="0" err="1">
                          <a:solidFill>
                            <a:schemeClr val="bg1">
                              <a:lumMod val="95000"/>
                            </a:schemeClr>
                          </a:solidFill>
                          <a:effectLst/>
                          <a:latin typeface="Arial" panose="020B0604020202020204" pitchFamily="34" charset="0"/>
                          <a:cs typeface="Arial" panose="020B0604020202020204" pitchFamily="34" charset="0"/>
                        </a:rPr>
                        <a:t>areāls</a:t>
                      </a:r>
                      <a:endParaRPr lang="en-GB"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LV" sz="1300" u="none" strike="noStrike" dirty="0">
                          <a:solidFill>
                            <a:schemeClr val="tx1"/>
                          </a:solidFill>
                          <a:effectLst/>
                          <a:latin typeface="Arial" panose="020B0604020202020204" pitchFamily="34" charset="0"/>
                          <a:cs typeface="Arial" panose="020B0604020202020204" pitchFamily="34" charset="0"/>
                        </a:rPr>
                        <a:t>20.6%</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LV" sz="1300" u="none" strike="noStrike" dirty="0">
                          <a:solidFill>
                            <a:schemeClr val="tx1"/>
                          </a:solidFill>
                          <a:effectLst/>
                          <a:latin typeface="Arial" panose="020B0604020202020204" pitchFamily="34" charset="0"/>
                          <a:cs typeface="Arial" panose="020B0604020202020204" pitchFamily="34" charset="0"/>
                        </a:rPr>
                        <a:t>20,2%</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505733888"/>
                  </a:ext>
                </a:extLst>
              </a:tr>
              <a:tr h="324000">
                <a:tc>
                  <a:txBody>
                    <a:bodyPr/>
                    <a:lstStyle/>
                    <a:p>
                      <a:pPr marL="36000" algn="l" fontAlgn="b"/>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Lielās</a:t>
                      </a:r>
                      <a:r>
                        <a:rPr lang="en-GB" sz="1400" u="none" strike="noStrike" dirty="0">
                          <a:solidFill>
                            <a:schemeClr val="bg1">
                              <a:lumMod val="95000"/>
                            </a:schemeClr>
                          </a:solidFill>
                          <a:effectLst/>
                          <a:latin typeface="Arial" panose="020B0604020202020204" pitchFamily="34" charset="0"/>
                          <a:cs typeface="Arial" panose="020B0604020202020204" pitchFamily="34" charset="0"/>
                        </a:rPr>
                        <a:t> </a:t>
                      </a:r>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pilsētas</a:t>
                      </a:r>
                      <a:endParaRPr lang="en-GB"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8.7%</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8,3%</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2544407398"/>
                  </a:ext>
                </a:extLst>
              </a:tr>
              <a:tr h="324000">
                <a:tc>
                  <a:txBody>
                    <a:bodyPr/>
                    <a:lstStyle/>
                    <a:p>
                      <a:pPr marL="36000" algn="l" fontAlgn="b"/>
                      <a:r>
                        <a:rPr lang="lv-LV" sz="1400" u="none" strike="noStrike" dirty="0">
                          <a:solidFill>
                            <a:schemeClr val="bg1">
                              <a:lumMod val="95000"/>
                            </a:schemeClr>
                          </a:solidFill>
                          <a:effectLst/>
                          <a:latin typeface="Arial" panose="020B0604020202020204" pitchFamily="34" charset="0"/>
                          <a:cs typeface="Arial" panose="020B0604020202020204" pitchFamily="34" charset="0"/>
                        </a:rPr>
                        <a:t>Reģionālie centri</a:t>
                      </a:r>
                      <a:endParaRPr lang="lv-LV"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3.9%</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3,7%</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2817896125"/>
                  </a:ext>
                </a:extLst>
              </a:tr>
              <a:tr h="324000">
                <a:tc>
                  <a:txBody>
                    <a:bodyPr/>
                    <a:lstStyle/>
                    <a:p>
                      <a:pPr marL="36000" algn="l" fontAlgn="b"/>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Mazpilsētas</a:t>
                      </a:r>
                      <a:endParaRPr lang="en-GB"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9.0%</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11,0%</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1572583443"/>
                  </a:ext>
                </a:extLst>
              </a:tr>
              <a:tr h="324000">
                <a:tc>
                  <a:txBody>
                    <a:bodyPr/>
                    <a:lstStyle/>
                    <a:p>
                      <a:pPr marL="36000" algn="l" fontAlgn="b"/>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Lauku</a:t>
                      </a:r>
                      <a:r>
                        <a:rPr lang="en-GB" sz="1400" u="none" strike="noStrike" dirty="0">
                          <a:solidFill>
                            <a:schemeClr val="bg1">
                              <a:lumMod val="95000"/>
                            </a:schemeClr>
                          </a:solidFill>
                          <a:effectLst/>
                          <a:latin typeface="Arial" panose="020B0604020202020204" pitchFamily="34" charset="0"/>
                          <a:cs typeface="Arial" panose="020B0604020202020204" pitchFamily="34" charset="0"/>
                        </a:rPr>
                        <a:t> </a:t>
                      </a:r>
                      <a:r>
                        <a:rPr lang="en-GB" sz="1400" u="none" strike="noStrike" dirty="0" err="1">
                          <a:solidFill>
                            <a:schemeClr val="bg1">
                              <a:lumMod val="95000"/>
                            </a:schemeClr>
                          </a:solidFill>
                          <a:effectLst/>
                          <a:latin typeface="Arial" panose="020B0604020202020204" pitchFamily="34" charset="0"/>
                          <a:cs typeface="Arial" panose="020B0604020202020204" pitchFamily="34" charset="0"/>
                        </a:rPr>
                        <a:t>teritorijas</a:t>
                      </a:r>
                      <a:endParaRPr lang="en-GB" sz="14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ctr">
                    <a:solidFill>
                      <a:srgbClr val="852727"/>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26.0%</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tc>
                  <a:txBody>
                    <a:bodyPr/>
                    <a:lstStyle/>
                    <a:p>
                      <a:pPr algn="ctr" fontAlgn="b"/>
                      <a:r>
                        <a:rPr lang="en-LV" sz="1300" u="none" strike="noStrike" dirty="0">
                          <a:solidFill>
                            <a:schemeClr val="tx1"/>
                          </a:solidFill>
                          <a:effectLst/>
                          <a:latin typeface="Arial" panose="020B0604020202020204" pitchFamily="34" charset="0"/>
                          <a:cs typeface="Arial" panose="020B0604020202020204" pitchFamily="34" charset="0"/>
                        </a:rPr>
                        <a:t>24,4%</a:t>
                      </a:r>
                      <a:endParaRPr lang="en-LV"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4A6A6"/>
                    </a:solidFill>
                  </a:tcPr>
                </a:tc>
                <a:extLst>
                  <a:ext uri="{0D108BD9-81ED-4DB2-BD59-A6C34878D82A}">
                    <a16:rowId xmlns:a16="http://schemas.microsoft.com/office/drawing/2014/main" val="3761107647"/>
                  </a:ext>
                </a:extLst>
              </a:tr>
            </a:tbl>
          </a:graphicData>
        </a:graphic>
      </p:graphicFrame>
      <p:pic>
        <p:nvPicPr>
          <p:cNvPr id="4" name="Picture 3">
            <a:extLst>
              <a:ext uri="{FF2B5EF4-FFF2-40B4-BE49-F238E27FC236}">
                <a16:creationId xmlns:a16="http://schemas.microsoft.com/office/drawing/2014/main" id="{F9C4A771-59CE-BAE8-A159-AB822F66DF7D}"/>
              </a:ext>
            </a:extLst>
          </p:cNvPr>
          <p:cNvPicPr>
            <a:picLocks noChangeAspect="1"/>
          </p:cNvPicPr>
          <p:nvPr/>
        </p:nvPicPr>
        <p:blipFill>
          <a:blip r:embed="rId4"/>
          <a:stretch>
            <a:fillRect/>
          </a:stretch>
        </p:blipFill>
        <p:spPr>
          <a:xfrm>
            <a:off x="7728303" y="3562770"/>
            <a:ext cx="3717861" cy="2294890"/>
          </a:xfrm>
          <a:prstGeom prst="rect">
            <a:avLst/>
          </a:prstGeom>
        </p:spPr>
      </p:pic>
      <p:sp>
        <p:nvSpPr>
          <p:cNvPr id="6" name="Title 1">
            <a:extLst>
              <a:ext uri="{FF2B5EF4-FFF2-40B4-BE49-F238E27FC236}">
                <a16:creationId xmlns:a16="http://schemas.microsoft.com/office/drawing/2014/main" id="{6012DB89-C379-D3CB-B225-794524C38019}"/>
              </a:ext>
            </a:extLst>
          </p:cNvPr>
          <p:cNvSpPr txBox="1">
            <a:spLocks/>
          </p:cNvSpPr>
          <p:nvPr/>
        </p:nvSpPr>
        <p:spPr bwMode="auto">
          <a:xfrm>
            <a:off x="370392" y="5634824"/>
            <a:ext cx="5220180" cy="430739"/>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lv-LV" altLang="lv-LV" sz="1400" dirty="0">
                <a:latin typeface="Arial" panose="020B0604020202020204" pitchFamily="34" charset="0"/>
                <a:cs typeface="Arial" panose="020B0604020202020204" pitchFamily="34" charset="0"/>
              </a:rPr>
              <a:t>avots: izveidots pēc LR Centrālās statistikas pārvaldes datiem</a:t>
            </a:r>
          </a:p>
        </p:txBody>
      </p:sp>
    </p:spTree>
    <p:extLst>
      <p:ext uri="{BB962C8B-B14F-4D97-AF65-F5344CB8AC3E}">
        <p14:creationId xmlns:p14="http://schemas.microsoft.com/office/powerpoint/2010/main" val="5252055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13D2A66-A281-9235-4324-8C12FD1D2D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272" y="1723959"/>
            <a:ext cx="2883817" cy="4032000"/>
          </a:xfrm>
          <a:prstGeom prst="rect">
            <a:avLst/>
          </a:prstGeom>
        </p:spPr>
      </p:pic>
      <p:pic>
        <p:nvPicPr>
          <p:cNvPr id="6" name="Graphic 5">
            <a:extLst>
              <a:ext uri="{FF2B5EF4-FFF2-40B4-BE49-F238E27FC236}">
                <a16:creationId xmlns:a16="http://schemas.microsoft.com/office/drawing/2014/main" id="{9D3D40B4-43F8-A181-77CF-02F914C54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9842" y="1723959"/>
            <a:ext cx="2883817" cy="4032000"/>
          </a:xfrm>
          <a:prstGeom prst="rect">
            <a:avLst/>
          </a:prstGeom>
        </p:spPr>
      </p:pic>
      <p:sp>
        <p:nvSpPr>
          <p:cNvPr id="8" name="TextBox 7">
            <a:extLst>
              <a:ext uri="{FF2B5EF4-FFF2-40B4-BE49-F238E27FC236}">
                <a16:creationId xmlns:a16="http://schemas.microsoft.com/office/drawing/2014/main" id="{B60B42D5-C930-0794-4BF8-25C07E7E726D}"/>
              </a:ext>
            </a:extLst>
          </p:cNvPr>
          <p:cNvSpPr txBox="1"/>
          <p:nvPr/>
        </p:nvSpPr>
        <p:spPr>
          <a:xfrm>
            <a:off x="101273" y="1334316"/>
            <a:ext cx="5892386" cy="338554"/>
          </a:xfrm>
          <a:prstGeom prst="rect">
            <a:avLst/>
          </a:prstGeom>
          <a:noFill/>
        </p:spPr>
        <p:txBody>
          <a:bodyPr wrap="square">
            <a:spAutoFit/>
          </a:bodyPr>
          <a:lstStyle/>
          <a:p>
            <a:pPr algn="ctr"/>
            <a:r>
              <a:rPr lang="en-GB" sz="1600" b="1" kern="0" dirty="0" err="1">
                <a:latin typeface="Arial" panose="020B0604020202020204" pitchFamily="34" charset="0"/>
                <a:cs typeface="Arial" panose="020B0604020202020204" pitchFamily="34" charset="0"/>
              </a:rPr>
              <a:t>Rīgas</a:t>
            </a:r>
            <a:r>
              <a:rPr lang="en-GB" sz="1600" b="1" kern="0" dirty="0">
                <a:latin typeface="Arial" panose="020B0604020202020204" pitchFamily="34" charset="0"/>
                <a:cs typeface="Arial" panose="020B0604020202020204" pitchFamily="34" charset="0"/>
              </a:rPr>
              <a:t> metropoles </a:t>
            </a:r>
            <a:r>
              <a:rPr lang="en-GB" sz="1600" b="1" kern="0" dirty="0" err="1">
                <a:latin typeface="Arial" panose="020B0604020202020204" pitchFamily="34" charset="0"/>
                <a:cs typeface="Arial" panose="020B0604020202020204" pitchFamily="34" charset="0"/>
              </a:rPr>
              <a:t>areāls</a:t>
            </a:r>
            <a:endParaRPr lang="en-GB" sz="1600" b="1" kern="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D5630F5A-40E4-3140-1FA0-A87923D771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80205" y="1672870"/>
            <a:ext cx="2883814" cy="4032000"/>
          </a:xfrm>
          <a:prstGeom prst="rect">
            <a:avLst/>
          </a:prstGeom>
        </p:spPr>
      </p:pic>
      <p:pic>
        <p:nvPicPr>
          <p:cNvPr id="10" name="Graphic 9">
            <a:extLst>
              <a:ext uri="{FF2B5EF4-FFF2-40B4-BE49-F238E27FC236}">
                <a16:creationId xmlns:a16="http://schemas.microsoft.com/office/drawing/2014/main" id="{D2C0FD74-C47B-9779-9A8B-691F3BE5A4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4019" y="1672870"/>
            <a:ext cx="2883815" cy="4032000"/>
          </a:xfrm>
          <a:prstGeom prst="rect">
            <a:avLst/>
          </a:prstGeom>
        </p:spPr>
      </p:pic>
      <p:sp>
        <p:nvSpPr>
          <p:cNvPr id="11" name="TextBox 10">
            <a:extLst>
              <a:ext uri="{FF2B5EF4-FFF2-40B4-BE49-F238E27FC236}">
                <a16:creationId xmlns:a16="http://schemas.microsoft.com/office/drawing/2014/main" id="{76EF5BD9-20F1-75A6-C477-35FDA480A1F5}"/>
              </a:ext>
            </a:extLst>
          </p:cNvPr>
          <p:cNvSpPr txBox="1"/>
          <p:nvPr/>
        </p:nvSpPr>
        <p:spPr>
          <a:xfrm>
            <a:off x="6380205" y="1334316"/>
            <a:ext cx="5710521" cy="338554"/>
          </a:xfrm>
          <a:prstGeom prst="rect">
            <a:avLst/>
          </a:prstGeom>
          <a:noFill/>
        </p:spPr>
        <p:txBody>
          <a:bodyPr wrap="square">
            <a:spAutoFit/>
          </a:bodyPr>
          <a:lstStyle/>
          <a:p>
            <a:pPr algn="ctr"/>
            <a:r>
              <a:rPr lang="en-GB" sz="1600" b="1" kern="0" dirty="0" err="1">
                <a:latin typeface="Arial" panose="020B0604020202020204" pitchFamily="34" charset="0"/>
                <a:cs typeface="Arial" panose="020B0604020202020204" pitchFamily="34" charset="0"/>
              </a:rPr>
              <a:t>Pārējie</a:t>
            </a:r>
            <a:r>
              <a:rPr lang="en-GB" sz="1600" b="1" kern="0" dirty="0">
                <a:latin typeface="Arial" panose="020B0604020202020204" pitchFamily="34" charset="0"/>
                <a:cs typeface="Arial" panose="020B0604020202020204" pitchFamily="34" charset="0"/>
              </a:rPr>
              <a:t> </a:t>
            </a:r>
            <a:r>
              <a:rPr lang="en-GB" sz="1600" b="1" kern="0" dirty="0" err="1">
                <a:latin typeface="Arial" panose="020B0604020202020204" pitchFamily="34" charset="0"/>
                <a:cs typeface="Arial" panose="020B0604020202020204" pitchFamily="34" charset="0"/>
              </a:rPr>
              <a:t>reģioni</a:t>
            </a:r>
            <a:endParaRPr lang="en-GB" sz="1600" b="1" kern="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FCD915F-D3C4-D099-660D-1A5F9F7CEB8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5850194"/>
            <a:ext cx="12192000" cy="1007806"/>
          </a:xfrm>
          <a:prstGeom prst="rect">
            <a:avLst/>
          </a:prstGeom>
        </p:spPr>
      </p:pic>
      <p:sp>
        <p:nvSpPr>
          <p:cNvPr id="12" name="Subtitle 2">
            <a:extLst>
              <a:ext uri="{FF2B5EF4-FFF2-40B4-BE49-F238E27FC236}">
                <a16:creationId xmlns:a16="http://schemas.microsoft.com/office/drawing/2014/main" id="{A151B7D0-9F33-4D43-ECE5-CFB630722EC6}"/>
              </a:ext>
            </a:extLst>
          </p:cNvPr>
          <p:cNvSpPr txBox="1">
            <a:spLocks/>
          </p:cNvSpPr>
          <p:nvPr/>
        </p:nvSpPr>
        <p:spPr>
          <a:xfrm>
            <a:off x="256039" y="6197865"/>
            <a:ext cx="4924430" cy="57912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300"/>
              </a:spcAft>
            </a:pPr>
            <a:r>
              <a:rPr lang="lv-LV" sz="1400" b="1" dirty="0">
                <a:solidFill>
                  <a:schemeClr val="bg1">
                    <a:lumMod val="50000"/>
                  </a:schemeClr>
                </a:solidFill>
                <a:latin typeface="Arial" panose="020B0604020202020204" pitchFamily="34" charset="0"/>
                <a:cs typeface="Arial" panose="020B0604020202020204" pitchFamily="34" charset="0"/>
              </a:rPr>
              <a:t>Projekts «</a:t>
            </a:r>
            <a:r>
              <a:rPr lang="lv-LV" sz="1400" b="1" dirty="0" err="1">
                <a:solidFill>
                  <a:schemeClr val="bg1">
                    <a:lumMod val="50000"/>
                  </a:schemeClr>
                </a:solidFill>
                <a:latin typeface="Arial" panose="020B0604020202020204" pitchFamily="34" charset="0"/>
                <a:cs typeface="Arial" panose="020B0604020202020204" pitchFamily="34" charset="0"/>
              </a:rPr>
              <a:t>DemoMigPro</a:t>
            </a:r>
            <a:r>
              <a:rPr lang="lv-LV" sz="1400" b="1" dirty="0">
                <a:solidFill>
                  <a:schemeClr val="bg1">
                    <a:lumMod val="50000"/>
                  </a:schemeClr>
                </a:solidFill>
                <a:latin typeface="Arial" panose="020B0604020202020204" pitchFamily="34" charset="0"/>
                <a:cs typeface="Arial" panose="020B0604020202020204" pitchFamily="34" charset="0"/>
              </a:rPr>
              <a:t>»</a:t>
            </a:r>
          </a:p>
          <a:p>
            <a:pPr algn="l">
              <a:lnSpc>
                <a:spcPct val="100000"/>
              </a:lnSpc>
              <a:spcBef>
                <a:spcPts val="0"/>
              </a:spcBef>
              <a:spcAft>
                <a:spcPts val="300"/>
              </a:spcAft>
            </a:pPr>
            <a:r>
              <a:rPr lang="lv-LV" sz="1200" dirty="0">
                <a:solidFill>
                  <a:schemeClr val="bg1">
                    <a:lumMod val="50000"/>
                  </a:schemeClr>
                </a:solidFill>
                <a:latin typeface="Arial" panose="020B0604020202020204" pitchFamily="34" charset="0"/>
                <a:cs typeface="Arial" panose="020B0604020202020204" pitchFamily="34" charset="0"/>
              </a:rPr>
              <a:t>Nr. VPP-LETONIKA-2021/4-0002</a:t>
            </a:r>
          </a:p>
        </p:txBody>
      </p:sp>
      <p:sp>
        <p:nvSpPr>
          <p:cNvPr id="13" name="Title 1">
            <a:extLst>
              <a:ext uri="{FF2B5EF4-FFF2-40B4-BE49-F238E27FC236}">
                <a16:creationId xmlns:a16="http://schemas.microsoft.com/office/drawing/2014/main" id="{64BB12F3-DC33-0E37-FBF8-84814BA3F403}"/>
              </a:ext>
            </a:extLst>
          </p:cNvPr>
          <p:cNvSpPr txBox="1">
            <a:spLocks/>
          </p:cNvSpPr>
          <p:nvPr/>
        </p:nvSpPr>
        <p:spPr>
          <a:xfrm>
            <a:off x="0" y="164440"/>
            <a:ext cx="12191999" cy="1122626"/>
          </a:xfrm>
          <a:prstGeom prst="rect">
            <a:avLst/>
          </a:prstGeom>
        </p:spPr>
        <p:txBody>
          <a:bodyPr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1B5089"/>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ctr" hangingPunct="1"/>
            <a:r>
              <a:rPr lang="lv-LV" sz="3200" b="1" dirty="0">
                <a:solidFill>
                  <a:srgbClr val="852727"/>
                </a:solidFill>
                <a:latin typeface="Arial" panose="020B0604020202020204" pitchFamily="34" charset="0"/>
                <a:cs typeface="Arial" panose="020B0604020202020204" pitchFamily="34" charset="0"/>
              </a:rPr>
              <a:t>IEDZĪVOTĀJU DZIMUMA VECUMA STRUKTŪRA</a:t>
            </a:r>
          </a:p>
          <a:p>
            <a:pPr algn="ctr" hangingPunct="1">
              <a:spcBef>
                <a:spcPts val="600"/>
              </a:spcBef>
            </a:pPr>
            <a:r>
              <a:rPr lang="lv-LV" sz="2400" dirty="0">
                <a:solidFill>
                  <a:srgbClr val="852727"/>
                </a:solidFill>
                <a:latin typeface="Arial" panose="020B0604020202020204" pitchFamily="34" charset="0"/>
                <a:cs typeface="Arial" panose="020B0604020202020204" pitchFamily="34" charset="0"/>
              </a:rPr>
              <a:t>Iedzīvotāju koncentrācija apdzīvojumā</a:t>
            </a:r>
          </a:p>
        </p:txBody>
      </p:sp>
    </p:spTree>
    <p:extLst>
      <p:ext uri="{BB962C8B-B14F-4D97-AF65-F5344CB8AC3E}">
        <p14:creationId xmlns:p14="http://schemas.microsoft.com/office/powerpoint/2010/main" val="255073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1004</Words>
  <Application>Microsoft Office PowerPoint</Application>
  <PresentationFormat>Widescreen</PresentationFormat>
  <Paragraphs>138</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Māris Bērziņš</dc:creator>
  <cp:lastModifiedBy>Elīna Apsīte-Beriņa</cp:lastModifiedBy>
  <cp:revision>7</cp:revision>
  <dcterms:created xsi:type="dcterms:W3CDTF">2023-08-09T05:27:47Z</dcterms:created>
  <dcterms:modified xsi:type="dcterms:W3CDTF">2023-08-22T14:38:00Z</dcterms:modified>
</cp:coreProperties>
</file>