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1" r:id="rId3"/>
    <p:sldId id="282" r:id="rId4"/>
    <p:sldId id="283" r:id="rId5"/>
    <p:sldId id="284" r:id="rId6"/>
    <p:sldId id="268" r:id="rId7"/>
    <p:sldId id="267" r:id="rId8"/>
    <p:sldId id="269" r:id="rId9"/>
    <p:sldId id="279" r:id="rId10"/>
    <p:sldId id="285" r:id="rId11"/>
    <p:sldId id="271" r:id="rId12"/>
    <p:sldId id="272" r:id="rId13"/>
    <p:sldId id="274" r:id="rId14"/>
    <p:sldId id="262" r:id="rId15"/>
    <p:sldId id="266" r:id="rId16"/>
    <p:sldId id="258" r:id="rId17"/>
    <p:sldId id="276" r:id="rId18"/>
    <p:sldId id="278" r:id="rId19"/>
    <p:sldId id="264" r:id="rId20"/>
    <p:sldId id="287" r:id="rId21"/>
    <p:sldId id="288" r:id="rId22"/>
    <p:sldId id="270" r:id="rId23"/>
    <p:sldId id="256" r:id="rId24"/>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2" autoAdjust="0"/>
    <p:restoredTop sz="94660"/>
  </p:normalViewPr>
  <p:slideViewPr>
    <p:cSldViewPr>
      <p:cViewPr varScale="1">
        <p:scale>
          <a:sx n="86" d="100"/>
          <a:sy n="86" d="100"/>
        </p:scale>
        <p:origin x="15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B9144D-F3B6-4DB9-95C8-1672FB4745C4}" type="datetimeFigureOut">
              <a:rPr lang="lv-LV" smtClean="0"/>
              <a:pPr/>
              <a:t>20.02.2016.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3656727-7411-40F8-8D6A-E2C69C901A56}"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9144D-F3B6-4DB9-95C8-1672FB4745C4}" type="datetimeFigureOut">
              <a:rPr lang="lv-LV" smtClean="0"/>
              <a:pPr/>
              <a:t>20.02.2016.</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56727-7411-40F8-8D6A-E2C69C901A56}"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Egg\Desktop\LU_konference_2016\Rigarobeza.JPG"/>
          <p:cNvPicPr>
            <a:picLocks noChangeAspect="1" noChangeArrowheads="1"/>
          </p:cNvPicPr>
          <p:nvPr/>
        </p:nvPicPr>
        <p:blipFill>
          <a:blip r:embed="rId2" cstate="print"/>
          <a:srcRect/>
          <a:stretch>
            <a:fillRect/>
          </a:stretch>
        </p:blipFill>
        <p:spPr bwMode="auto">
          <a:xfrm>
            <a:off x="0" y="-47626"/>
            <a:ext cx="8953500" cy="6905626"/>
          </a:xfrm>
          <a:prstGeom prst="rect">
            <a:avLst/>
          </a:prstGeom>
          <a:solidFill>
            <a:schemeClr val="accent1">
              <a:alpha val="18000"/>
            </a:schemeClr>
          </a:solidFill>
        </p:spPr>
      </p:pic>
      <p:sp>
        <p:nvSpPr>
          <p:cNvPr id="5" name="Rectangle 4"/>
          <p:cNvSpPr/>
          <p:nvPr/>
        </p:nvSpPr>
        <p:spPr>
          <a:xfrm>
            <a:off x="0" y="5397023"/>
            <a:ext cx="8820472" cy="1200329"/>
          </a:xfrm>
          <a:prstGeom prst="rect">
            <a:avLst/>
          </a:prstGeom>
        </p:spPr>
        <p:txBody>
          <a:bodyPr wrap="square">
            <a:spAutoFit/>
          </a:bodyPr>
          <a:lstStyle/>
          <a:p>
            <a:r>
              <a:rPr lang="lv-LV" dirty="0" smtClean="0"/>
              <a:t>LU 74.zinātniskā  konference</a:t>
            </a:r>
          </a:p>
          <a:p>
            <a:r>
              <a:rPr lang="lv-LV" dirty="0" smtClean="0"/>
              <a:t>Zemes un vides zinātņu nozares sekcija</a:t>
            </a:r>
          </a:p>
          <a:p>
            <a:r>
              <a:rPr lang="lv-LV" dirty="0" smtClean="0"/>
              <a:t>Apakšsekcija „Telpiskā plānošana un attīstība” </a:t>
            </a:r>
          </a:p>
          <a:p>
            <a:r>
              <a:rPr lang="lv-LV" dirty="0" smtClean="0"/>
              <a:t>  2016.gada 4.februārī</a:t>
            </a:r>
            <a:endParaRPr lang="lv-LV" dirty="0"/>
          </a:p>
        </p:txBody>
      </p:sp>
      <p:pic>
        <p:nvPicPr>
          <p:cNvPr id="13315" name="Picture 3" descr="C:\Users\Egg\Desktop\LU_konference_2016\FOTO_H2O\P61204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 y="-171400"/>
            <a:ext cx="9144539" cy="7029400"/>
          </a:xfrm>
          <a:prstGeom prst="rect">
            <a:avLst/>
          </a:prstGeom>
          <a:noFill/>
        </p:spPr>
      </p:pic>
      <p:sp>
        <p:nvSpPr>
          <p:cNvPr id="7" name="TextBox 6"/>
          <p:cNvSpPr txBox="1"/>
          <p:nvPr/>
        </p:nvSpPr>
        <p:spPr>
          <a:xfrm>
            <a:off x="0" y="548680"/>
            <a:ext cx="8928992" cy="6740307"/>
          </a:xfrm>
          <a:prstGeom prst="rect">
            <a:avLst/>
          </a:prstGeom>
          <a:solidFill>
            <a:schemeClr val="accent1">
              <a:alpha val="43000"/>
            </a:schemeClr>
          </a:solidFill>
        </p:spPr>
        <p:txBody>
          <a:bodyPr wrap="square" rtlCol="0">
            <a:spAutoFit/>
          </a:bodyPr>
          <a:lstStyle/>
          <a:p>
            <a:r>
              <a:rPr lang="lv-LV" sz="4800" dirty="0" smtClean="0"/>
              <a:t>  Cilvēka faktors Rīgas </a:t>
            </a:r>
            <a:r>
              <a:rPr lang="lv-LV" sz="4800" dirty="0" err="1" smtClean="0"/>
              <a:t>ūdenstelpā</a:t>
            </a:r>
            <a:endParaRPr lang="lv-LV" sz="4800" dirty="0" smtClean="0"/>
          </a:p>
          <a:p>
            <a:endParaRPr lang="lv-LV" sz="3600" dirty="0" smtClean="0"/>
          </a:p>
          <a:p>
            <a:r>
              <a:rPr lang="lv-LV" sz="3600" dirty="0" smtClean="0"/>
              <a:t>   </a:t>
            </a:r>
          </a:p>
          <a:p>
            <a:endParaRPr lang="lv-LV" sz="3600" dirty="0" smtClean="0"/>
          </a:p>
          <a:p>
            <a:endParaRPr lang="lv-LV" sz="3600" dirty="0" smtClean="0"/>
          </a:p>
          <a:p>
            <a:endParaRPr lang="lv-LV" sz="3600" dirty="0" smtClean="0"/>
          </a:p>
          <a:p>
            <a:endParaRPr lang="lv-LV" sz="3600" dirty="0" smtClean="0"/>
          </a:p>
          <a:p>
            <a:endParaRPr lang="lv-LV" sz="3600" dirty="0" smtClean="0"/>
          </a:p>
          <a:p>
            <a:endParaRPr lang="lv-LV" sz="3600" dirty="0" smtClean="0"/>
          </a:p>
          <a:p>
            <a:r>
              <a:rPr lang="lv-LV" sz="3600" dirty="0" smtClean="0"/>
              <a:t>   Egons Bērziņš</a:t>
            </a:r>
            <a:endParaRPr lang="lv-LV" sz="4800" dirty="0" smtClean="0"/>
          </a:p>
          <a:p>
            <a:endParaRPr lang="lv-LV"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Baseins_Daugava.JPG"/>
          <p:cNvPicPr>
            <a:picLocks noChangeAspect="1" noChangeArrowheads="1"/>
          </p:cNvPicPr>
          <p:nvPr/>
        </p:nvPicPr>
        <p:blipFill>
          <a:blip r:embed="rId2" cstate="email">
            <a:lum bright="-18000" contrast="29000"/>
            <a:extLst>
              <a:ext uri="{28A0092B-C50C-407E-A947-70E740481C1C}">
                <a14:useLocalDpi xmlns:a14="http://schemas.microsoft.com/office/drawing/2010/main"/>
              </a:ext>
            </a:extLst>
          </a:blip>
          <a:srcRect/>
          <a:stretch>
            <a:fillRect/>
          </a:stretch>
        </p:blipFill>
        <p:spPr bwMode="auto">
          <a:xfrm>
            <a:off x="0" y="0"/>
            <a:ext cx="9540552"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gg\Desktop\LU_konference_2016\FOTO_H2O\P8170174.JPG"/>
          <p:cNvPicPr>
            <a:picLocks noChangeAspect="1" noChangeArrowheads="1"/>
          </p:cNvPicPr>
          <p:nvPr/>
        </p:nvPicPr>
        <p:blipFill>
          <a:blip r:embed="rId2" cstate="email">
            <a:lum bright="11000" contrast="10000"/>
            <a:extLst>
              <a:ext uri="{28A0092B-C50C-407E-A947-70E740481C1C}">
                <a14:useLocalDpi xmlns:a14="http://schemas.microsoft.com/office/drawing/2010/main"/>
              </a:ext>
            </a:extLst>
          </a:blip>
          <a:srcRect/>
          <a:stretch>
            <a:fillRect/>
          </a:stretch>
        </p:blipFill>
        <p:spPr bwMode="auto">
          <a:xfrm>
            <a:off x="0" y="0"/>
            <a:ext cx="914454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gg\Desktop\LU_konference_2016\FOTO_H2O\P8170179.JPG"/>
          <p:cNvPicPr>
            <a:picLocks noChangeAspect="1" noChangeArrowheads="1"/>
          </p:cNvPicPr>
          <p:nvPr/>
        </p:nvPicPr>
        <p:blipFill>
          <a:blip r:embed="rId2" cstate="email">
            <a:lum bright="29000" contrast="22000"/>
            <a:extLst>
              <a:ext uri="{28A0092B-C50C-407E-A947-70E740481C1C}">
                <a14:useLocalDpi xmlns:a14="http://schemas.microsoft.com/office/drawing/2010/main"/>
              </a:ext>
            </a:extLst>
          </a:blip>
          <a:srcRect/>
          <a:stretch>
            <a:fillRect/>
          </a:stretch>
        </p:blipFill>
        <p:spPr bwMode="auto">
          <a:xfrm>
            <a:off x="0" y="0"/>
            <a:ext cx="9144541"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gg\Desktop\LU_konference_2016\FOTO_H2O\P801096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54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gg\Desktop\LU_konference_2016\FOTO_H2O\P8310837.JPG"/>
          <p:cNvPicPr>
            <a:picLocks noChangeAspect="1" noChangeArrowheads="1"/>
          </p:cNvPicPr>
          <p:nvPr/>
        </p:nvPicPr>
        <p:blipFill>
          <a:blip r:embed="rId2" cstate="email">
            <a:lum bright="34000" contrast="36000"/>
            <a:extLst>
              <a:ext uri="{28A0092B-C50C-407E-A947-70E740481C1C}">
                <a14:useLocalDpi xmlns:a14="http://schemas.microsoft.com/office/drawing/2010/main"/>
              </a:ext>
            </a:extLst>
          </a:blip>
          <a:srcRect/>
          <a:stretch>
            <a:fillRect/>
          </a:stretch>
        </p:blipFill>
        <p:spPr bwMode="auto">
          <a:xfrm>
            <a:off x="0" y="0"/>
            <a:ext cx="9144541"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gg\Desktop\LU_konference_2016\FOTO_H2O\P8310838.JPG"/>
          <p:cNvPicPr>
            <a:picLocks noChangeAspect="1" noChangeArrowheads="1"/>
          </p:cNvPicPr>
          <p:nvPr/>
        </p:nvPicPr>
        <p:blipFill>
          <a:blip r:embed="rId2" cstate="email">
            <a:lum bright="13000" contrast="24000"/>
            <a:extLst>
              <a:ext uri="{28A0092B-C50C-407E-A947-70E740481C1C}">
                <a14:useLocalDpi xmlns:a14="http://schemas.microsoft.com/office/drawing/2010/main"/>
              </a:ext>
            </a:extLst>
          </a:blip>
          <a:srcRect/>
          <a:stretch>
            <a:fillRect/>
          </a:stretch>
        </p:blipFill>
        <p:spPr bwMode="auto">
          <a:xfrm>
            <a:off x="0" y="0"/>
            <a:ext cx="914454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gg\AppData\Local\Temp\Rar$DR02.461\Lucavsala_ortofo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5472"/>
            <a:ext cx="9144000" cy="6467055"/>
          </a:xfrm>
          <a:prstGeom prst="rect">
            <a:avLst/>
          </a:prstGeom>
          <a:noFill/>
        </p:spPr>
      </p:pic>
      <p:sp>
        <p:nvSpPr>
          <p:cNvPr id="3" name="Dodecagon 2"/>
          <p:cNvSpPr/>
          <p:nvPr/>
        </p:nvSpPr>
        <p:spPr>
          <a:xfrm>
            <a:off x="2771800" y="5157192"/>
            <a:ext cx="432048" cy="410344"/>
          </a:xfrm>
          <a:prstGeom prst="dodec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3</a:t>
            </a:r>
          </a:p>
        </p:txBody>
      </p:sp>
      <p:sp>
        <p:nvSpPr>
          <p:cNvPr id="4" name="Dodecagon 3"/>
          <p:cNvSpPr/>
          <p:nvPr/>
        </p:nvSpPr>
        <p:spPr>
          <a:xfrm>
            <a:off x="3203848" y="1196752"/>
            <a:ext cx="432048" cy="410344"/>
          </a:xfrm>
          <a:prstGeom prst="dodec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solidFill>
                  <a:schemeClr val="tx1"/>
                </a:solidFill>
              </a:rPr>
              <a:t>1</a:t>
            </a:r>
            <a:endParaRPr lang="lv-LV" dirty="0">
              <a:solidFill>
                <a:schemeClr val="tx1"/>
              </a:solidFill>
            </a:endParaRPr>
          </a:p>
        </p:txBody>
      </p:sp>
      <p:sp>
        <p:nvSpPr>
          <p:cNvPr id="5" name="Dodecagon 4"/>
          <p:cNvSpPr/>
          <p:nvPr/>
        </p:nvSpPr>
        <p:spPr>
          <a:xfrm>
            <a:off x="4283968" y="2204864"/>
            <a:ext cx="432048" cy="410344"/>
          </a:xfrm>
          <a:prstGeom prst="dodec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solidFill>
                  <a:schemeClr val="tx1"/>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5">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 calcmode="lin" valueType="num">
                                      <p:cBhvr additive="base">
                                        <p:cTn id="2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3">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gg\Desktop\LU_konference_2016\FOTO_H2O\P80500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541"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Lucavsala_Peldvieta_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gg\Desktop\LU_konference_2016\FOTO_H2O\P8200325.JPG"/>
          <p:cNvPicPr>
            <a:picLocks noChangeAspect="1" noChangeArrowheads="1"/>
          </p:cNvPicPr>
          <p:nvPr/>
        </p:nvPicPr>
        <p:blipFill>
          <a:blip r:embed="rId2" cstate="email">
            <a:lum contrast="12000"/>
            <a:extLst>
              <a:ext uri="{28A0092B-C50C-407E-A947-70E740481C1C}">
                <a14:useLocalDpi xmlns:a14="http://schemas.microsoft.com/office/drawing/2010/main"/>
              </a:ext>
            </a:extLst>
          </a:blip>
          <a:srcRect/>
          <a:stretch>
            <a:fillRect/>
          </a:stretch>
        </p:blipFill>
        <p:spPr bwMode="auto">
          <a:xfrm>
            <a:off x="0" y="0"/>
            <a:ext cx="9144540"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Egg\Desktop\LU_konference_2016\Rigaarudeni.JPG"/>
          <p:cNvPicPr>
            <a:picLocks noChangeAspect="1" noChangeArrowheads="1"/>
          </p:cNvPicPr>
          <p:nvPr/>
        </p:nvPicPr>
        <p:blipFill>
          <a:blip r:embed="rId2" cstate="print"/>
          <a:srcRect/>
          <a:stretch>
            <a:fillRect/>
          </a:stretch>
        </p:blipFill>
        <p:spPr bwMode="auto">
          <a:xfrm>
            <a:off x="0" y="0"/>
            <a:ext cx="8963026" cy="6972300"/>
          </a:xfrm>
          <a:prstGeom prst="rect">
            <a:avLst/>
          </a:prstGeom>
          <a:noFill/>
        </p:spPr>
      </p:pic>
      <p:sp>
        <p:nvSpPr>
          <p:cNvPr id="3" name="TextBox 2"/>
          <p:cNvSpPr txBox="1"/>
          <p:nvPr/>
        </p:nvSpPr>
        <p:spPr>
          <a:xfrm>
            <a:off x="107504" y="3768129"/>
            <a:ext cx="7128792" cy="3693319"/>
          </a:xfrm>
          <a:prstGeom prst="rect">
            <a:avLst/>
          </a:prstGeom>
          <a:noFill/>
        </p:spPr>
        <p:txBody>
          <a:bodyPr wrap="square" rtlCol="0">
            <a:spAutoFit/>
          </a:bodyPr>
          <a:lstStyle/>
          <a:p>
            <a:r>
              <a:rPr lang="lv-LV" dirty="0" smtClean="0"/>
              <a:t> </a:t>
            </a:r>
          </a:p>
          <a:p>
            <a:r>
              <a:rPr lang="lv-LV" b="1" dirty="0" smtClean="0"/>
              <a:t>15.pants. Jūras piekrastes joslas un iekšzemes publisko ūdeņu pārvaldība</a:t>
            </a:r>
            <a:endParaRPr lang="lv-LV" dirty="0" smtClean="0"/>
          </a:p>
          <a:p>
            <a:r>
              <a:rPr lang="lv-LV" dirty="0" smtClean="0"/>
              <a:t> </a:t>
            </a:r>
          </a:p>
          <a:p>
            <a:r>
              <a:rPr lang="lv-LV" dirty="0" smtClean="0"/>
              <a:t>(2) </a:t>
            </a:r>
            <a:r>
              <a:rPr lang="lv-LV" b="1" dirty="0" smtClean="0"/>
              <a:t>Vietējā pašvaldība ir valdītājs tās administratīvajai teritorijai piegulošajiem jūras piekrastes ūdeņiem, kā arī tās administratīvajā teritorijā esošajai jūras piekrastes sauszemes daļai un iekšzemes publiskajiem ūdeņiem</a:t>
            </a:r>
            <a:r>
              <a:rPr lang="lv-LV" dirty="0" smtClean="0"/>
              <a:t>, kuru valdītājs nav par vides aizsardzību atbildīgā ministrija vai cita ministrija un kuri nav privātpersonu īpašumā. Ja saskaņā ar normatīvajiem aktiem noteiktu darbību veikšanai ir nepieciešams īpašnieka saskaņojums, vietējā pašvaldība īpašnieka vārdā saskaņo tās valdījumā esošajos publiskajos ūdeņos veicamās darbības.</a:t>
            </a:r>
          </a:p>
          <a:p>
            <a:r>
              <a:rPr lang="lv-LV" dirty="0" smtClean="0"/>
              <a:t> </a:t>
            </a:r>
          </a:p>
          <a:p>
            <a:endParaRPr lang="lv-LV" dirty="0"/>
          </a:p>
        </p:txBody>
      </p:sp>
      <p:sp>
        <p:nvSpPr>
          <p:cNvPr id="4" name="TextBox 3"/>
          <p:cNvSpPr txBox="1"/>
          <p:nvPr/>
        </p:nvSpPr>
        <p:spPr>
          <a:xfrm>
            <a:off x="179512" y="188640"/>
            <a:ext cx="3096344" cy="1231106"/>
          </a:xfrm>
          <a:prstGeom prst="rect">
            <a:avLst/>
          </a:prstGeom>
          <a:noFill/>
        </p:spPr>
        <p:txBody>
          <a:bodyPr wrap="square" rtlCol="0">
            <a:spAutoFit/>
          </a:bodyPr>
          <a:lstStyle/>
          <a:p>
            <a:r>
              <a:rPr lang="lv-LV" sz="2800" b="1" dirty="0" smtClean="0"/>
              <a:t>Zemes pārvaldības likums</a:t>
            </a:r>
          </a:p>
          <a:p>
            <a:endParaRPr lang="lv-LV"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Egg\Desktop\LU_konference_2016\Copy of IMG_20151207_12035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555427"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76672"/>
            <a:ext cx="9070467" cy="6071766"/>
          </a:xfrm>
          <a:prstGeom prst="rect">
            <a:avLst/>
          </a:prstGeom>
          <a:noFill/>
          <a:ln w="9525">
            <a:noFill/>
            <a:miter lim="800000"/>
            <a:headEnd/>
            <a:tailEnd/>
          </a:ln>
        </p:spPr>
      </p:pic>
      <p:pic>
        <p:nvPicPr>
          <p:cNvPr id="2150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656" y="0"/>
            <a:ext cx="4248472" cy="399435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gg\Desktop\LU_konference_2016\FOTO_H2O\Pikurg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540" cy="6858000"/>
          </a:xfrm>
          <a:prstGeom prst="rect">
            <a:avLst/>
          </a:prstGeom>
          <a:noFill/>
        </p:spPr>
      </p:pic>
      <p:sp>
        <p:nvSpPr>
          <p:cNvPr id="3" name="TextBox 2"/>
          <p:cNvSpPr txBox="1"/>
          <p:nvPr/>
        </p:nvSpPr>
        <p:spPr>
          <a:xfrm>
            <a:off x="2195736" y="5301208"/>
            <a:ext cx="5616624" cy="830997"/>
          </a:xfrm>
          <a:prstGeom prst="rect">
            <a:avLst/>
          </a:prstGeom>
          <a:noFill/>
        </p:spPr>
        <p:txBody>
          <a:bodyPr wrap="square" rtlCol="0">
            <a:spAutoFit/>
          </a:bodyPr>
          <a:lstStyle/>
          <a:p>
            <a:r>
              <a:rPr lang="lv-LV" sz="4800" dirty="0" smtClean="0">
                <a:solidFill>
                  <a:schemeClr val="accent1">
                    <a:lumMod val="50000"/>
                  </a:schemeClr>
                </a:solidFill>
              </a:rPr>
              <a:t>Vajag tik airēt</a:t>
            </a:r>
            <a:endParaRPr lang="lv-LV" sz="4800" dirty="0">
              <a:solidFill>
                <a:schemeClr val="accent1">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nalosa_mayor_2015.JPG"/>
          <p:cNvPicPr>
            <a:picLocks noChangeAspect="1"/>
          </p:cNvPicPr>
          <p:nvPr/>
        </p:nvPicPr>
        <p:blipFill>
          <a:blip r:embed="rId2" cstate="screen"/>
          <a:stretch>
            <a:fillRect/>
          </a:stretch>
        </p:blipFill>
        <p:spPr>
          <a:xfrm>
            <a:off x="1547664" y="260648"/>
            <a:ext cx="5962650" cy="5934075"/>
          </a:xfrm>
          <a:prstGeom prst="rect">
            <a:avLst/>
          </a:prstGeom>
        </p:spPr>
      </p:pic>
      <p:sp>
        <p:nvSpPr>
          <p:cNvPr id="4" name="Rectangle 3"/>
          <p:cNvSpPr/>
          <p:nvPr/>
        </p:nvSpPr>
        <p:spPr>
          <a:xfrm>
            <a:off x="5652120" y="6341258"/>
            <a:ext cx="3384376" cy="400110"/>
          </a:xfrm>
          <a:prstGeom prst="rect">
            <a:avLst/>
          </a:prstGeom>
        </p:spPr>
        <p:txBody>
          <a:bodyPr wrap="square">
            <a:spAutoFit/>
          </a:bodyPr>
          <a:lstStyle/>
          <a:p>
            <a:r>
              <a:rPr lang="lv-LV" sz="1000" dirty="0" smtClean="0"/>
              <a:t>http://www.theguardian.com/world/2015/oct/26/colombia-bogota-mayor-enrique-penalosa-re-elected</a:t>
            </a:r>
            <a:endParaRPr lang="lv-LV" sz="1000" dirty="0"/>
          </a:p>
        </p:txBody>
      </p:sp>
      <p:sp>
        <p:nvSpPr>
          <p:cNvPr id="6" name="TextBox 5"/>
          <p:cNvSpPr txBox="1"/>
          <p:nvPr/>
        </p:nvSpPr>
        <p:spPr>
          <a:xfrm>
            <a:off x="1547664" y="5301208"/>
            <a:ext cx="5832648" cy="923330"/>
          </a:xfrm>
          <a:prstGeom prst="rect">
            <a:avLst/>
          </a:prstGeom>
          <a:solidFill>
            <a:schemeClr val="accent1"/>
          </a:solidFill>
        </p:spPr>
        <p:txBody>
          <a:bodyPr wrap="square" rtlCol="0">
            <a:spAutoFit/>
          </a:bodyPr>
          <a:lstStyle/>
          <a:p>
            <a:r>
              <a:rPr lang="en-US" dirty="0" smtClean="0"/>
              <a:t>An advanced city is not one where even the poor use cars, but rather one where even the rich use public ...</a:t>
            </a:r>
            <a:endParaRPr lang="lv-LV" dirty="0" smtClean="0"/>
          </a:p>
          <a:p>
            <a:endParaRPr lang="lv-L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Egg\Desktop\LU_konference_2016\Applust_10.JPG"/>
          <p:cNvPicPr>
            <a:picLocks noChangeAspect="1" noChangeArrowheads="1"/>
          </p:cNvPicPr>
          <p:nvPr/>
        </p:nvPicPr>
        <p:blipFill>
          <a:blip r:embed="rId2" cstate="print"/>
          <a:srcRect/>
          <a:stretch>
            <a:fillRect/>
          </a:stretch>
        </p:blipFill>
        <p:spPr bwMode="auto">
          <a:xfrm>
            <a:off x="0" y="0"/>
            <a:ext cx="8953500" cy="6934200"/>
          </a:xfrm>
          <a:prstGeom prst="rect">
            <a:avLst/>
          </a:prstGeom>
          <a:noFill/>
        </p:spPr>
      </p:pic>
      <p:sp>
        <p:nvSpPr>
          <p:cNvPr id="3" name="Rectangle 2"/>
          <p:cNvSpPr/>
          <p:nvPr/>
        </p:nvSpPr>
        <p:spPr>
          <a:xfrm>
            <a:off x="251520" y="4710043"/>
            <a:ext cx="6390456" cy="2031325"/>
          </a:xfrm>
          <a:prstGeom prst="rect">
            <a:avLst/>
          </a:prstGeom>
        </p:spPr>
        <p:txBody>
          <a:bodyPr wrap="square">
            <a:spAutoFit/>
          </a:bodyPr>
          <a:lstStyle/>
          <a:p>
            <a:r>
              <a:rPr lang="lv-LV" dirty="0" smtClean="0"/>
              <a:t> </a:t>
            </a:r>
          </a:p>
          <a:p>
            <a:r>
              <a:rPr lang="lv-LV" dirty="0" smtClean="0"/>
              <a:t>7.</a:t>
            </a:r>
            <a:r>
              <a:rPr lang="lv-LV" baseline="30000" dirty="0" smtClean="0"/>
              <a:t>1 </a:t>
            </a:r>
            <a:r>
              <a:rPr lang="lv-LV" dirty="0" smtClean="0"/>
              <a:t>Publiskās ūdenstilpes var iznomāt tikai tādu ēku un būvju izvietošanai, kas atļautas saskaņā ar normatīvajiem aktiem un kuras aizliegts būvēt kā patstāvīgus īpašuma objektus.</a:t>
            </a:r>
          </a:p>
          <a:p>
            <a:r>
              <a:rPr lang="lv-LV" dirty="0" smtClean="0"/>
              <a:t> </a:t>
            </a:r>
          </a:p>
          <a:p>
            <a:r>
              <a:rPr lang="lv-LV" dirty="0" smtClean="0"/>
              <a:t>52.4.</a:t>
            </a:r>
            <a:r>
              <a:rPr lang="lv-LV" baseline="30000" dirty="0" smtClean="0"/>
              <a:t>1 </a:t>
            </a:r>
            <a:r>
              <a:rPr lang="lv-LV" dirty="0" smtClean="0"/>
              <a:t>nomniekam </a:t>
            </a:r>
            <a:r>
              <a:rPr lang="lv-LV" b="1" dirty="0" smtClean="0"/>
              <a:t>aizliegts</a:t>
            </a:r>
            <a:r>
              <a:rPr lang="lv-LV" dirty="0" smtClean="0"/>
              <a:t> iznomātajā ūdenstilpes daļā būvēt (arī ierīkot vai uzstādīt) </a:t>
            </a:r>
            <a:r>
              <a:rPr lang="lv-LV" b="1" dirty="0" smtClean="0"/>
              <a:t>būves kā patstāvīgus īpašuma objektus;</a:t>
            </a:r>
            <a:endParaRPr lang="lv-LV" dirty="0" smtClean="0"/>
          </a:p>
        </p:txBody>
      </p:sp>
      <p:sp>
        <p:nvSpPr>
          <p:cNvPr id="4" name="TextBox 3"/>
          <p:cNvSpPr txBox="1"/>
          <p:nvPr/>
        </p:nvSpPr>
        <p:spPr>
          <a:xfrm>
            <a:off x="323528" y="404664"/>
            <a:ext cx="3600400" cy="3939540"/>
          </a:xfrm>
          <a:prstGeom prst="rect">
            <a:avLst/>
          </a:prstGeom>
          <a:noFill/>
        </p:spPr>
        <p:txBody>
          <a:bodyPr wrap="square" rtlCol="0">
            <a:spAutoFit/>
          </a:bodyPr>
          <a:lstStyle/>
          <a:p>
            <a:r>
              <a:rPr lang="lv-LV" dirty="0" smtClean="0"/>
              <a:t>Ministru kabineta 11.08.2009. noteikumi Nr.918 </a:t>
            </a:r>
          </a:p>
          <a:p>
            <a:r>
              <a:rPr lang="lv-LV" sz="2800" b="1" dirty="0" smtClean="0"/>
              <a:t>Noteikumi par ūdenstilpju un rūpnieciskās </a:t>
            </a:r>
          </a:p>
          <a:p>
            <a:r>
              <a:rPr lang="lv-LV" sz="2800" b="1" dirty="0" smtClean="0"/>
              <a:t>zvejas </a:t>
            </a:r>
          </a:p>
          <a:p>
            <a:r>
              <a:rPr lang="lv-LV" sz="2800" b="1" dirty="0" smtClean="0"/>
              <a:t>tiesību </a:t>
            </a:r>
          </a:p>
          <a:p>
            <a:r>
              <a:rPr lang="lv-LV" sz="2800" b="1" dirty="0" smtClean="0"/>
              <a:t>nomu un zvejas tiesību  izmantošanas kārtību</a:t>
            </a:r>
            <a:endParaRPr lang="lv-LV" sz="2800" dirty="0" smtClean="0"/>
          </a:p>
          <a:p>
            <a:endParaRPr lang="lv-LV"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Egg\Desktop\LU_konference_2016\Applust_100.JPG"/>
          <p:cNvPicPr>
            <a:picLocks noChangeAspect="1" noChangeArrowheads="1"/>
          </p:cNvPicPr>
          <p:nvPr/>
        </p:nvPicPr>
        <p:blipFill>
          <a:blip r:embed="rId2" cstate="print"/>
          <a:srcRect/>
          <a:stretch>
            <a:fillRect/>
          </a:stretch>
        </p:blipFill>
        <p:spPr bwMode="auto">
          <a:xfrm>
            <a:off x="0" y="0"/>
            <a:ext cx="8953500" cy="6934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Egg\Desktop\LU_konference_2016\Pludi_Mezi.JPG"/>
          <p:cNvPicPr>
            <a:picLocks noChangeAspect="1" noChangeArrowheads="1"/>
          </p:cNvPicPr>
          <p:nvPr/>
        </p:nvPicPr>
        <p:blipFill>
          <a:blip r:embed="rId2" cstate="print"/>
          <a:srcRect/>
          <a:stretch>
            <a:fillRect/>
          </a:stretch>
        </p:blipFill>
        <p:spPr bwMode="auto">
          <a:xfrm>
            <a:off x="0" y="0"/>
            <a:ext cx="8924925" cy="69437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gg\Desktop\LU_konference_2016\FOTO_H2O\Jugla_laiva.JPG"/>
          <p:cNvPicPr>
            <a:picLocks noChangeAspect="1" noChangeArrowheads="1"/>
          </p:cNvPicPr>
          <p:nvPr/>
        </p:nvPicPr>
        <p:blipFill>
          <a:blip r:embed="rId2" cstate="email">
            <a:lum bright="22000" contrast="24000"/>
            <a:extLst>
              <a:ext uri="{28A0092B-C50C-407E-A947-70E740481C1C}">
                <a14:useLocalDpi xmlns:a14="http://schemas.microsoft.com/office/drawing/2010/main"/>
              </a:ext>
            </a:extLst>
          </a:blip>
          <a:srcRect/>
          <a:stretch>
            <a:fillRect/>
          </a:stretch>
        </p:blipFill>
        <p:spPr bwMode="auto">
          <a:xfrm>
            <a:off x="0" y="0"/>
            <a:ext cx="9144541"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gg\Desktop\LU_konference_2016\FOTO_H2O\Kengarags_Slips_crop.JPG"/>
          <p:cNvPicPr>
            <a:picLocks noChangeAspect="1" noChangeArrowheads="1"/>
          </p:cNvPicPr>
          <p:nvPr/>
        </p:nvPicPr>
        <p:blipFill>
          <a:blip r:embed="rId2" cstate="screen"/>
          <a:srcRect/>
          <a:stretch>
            <a:fillRect/>
          </a:stretch>
        </p:blipFill>
        <p:spPr bwMode="auto">
          <a:xfrm>
            <a:off x="0" y="0"/>
            <a:ext cx="13173076" cy="71342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gg\Desktop\LU_konference_2016\FOTO_H2O\P907138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541"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G:\Bolderaja_Eling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9307" y="0"/>
            <a:ext cx="10899997"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82</Words>
  <Application>Microsoft Office PowerPoint</Application>
  <PresentationFormat>Slaidrāde ekrānā (4:3)</PresentationFormat>
  <Paragraphs>35</Paragraphs>
  <Slides>23</Slides>
  <Notes>0</Notes>
  <HiddenSlides>0</HiddenSlides>
  <MMClips>0</MMClips>
  <ScaleCrop>false</ScaleCrop>
  <HeadingPairs>
    <vt:vector size="6" baseType="variant">
      <vt:variant>
        <vt:lpstr>Lietotie fonti</vt:lpstr>
      </vt:variant>
      <vt:variant>
        <vt:i4>2</vt:i4>
      </vt:variant>
      <vt:variant>
        <vt:lpstr>Dizains</vt:lpstr>
      </vt:variant>
      <vt:variant>
        <vt:i4>1</vt:i4>
      </vt:variant>
      <vt:variant>
        <vt:lpstr>Slaidu virsraksti</vt:lpstr>
      </vt:variant>
      <vt:variant>
        <vt:i4>23</vt:i4>
      </vt:variant>
    </vt:vector>
  </HeadingPairs>
  <TitlesOfParts>
    <vt:vector size="26" baseType="lpstr">
      <vt:lpstr>Arial</vt:lpstr>
      <vt:lpstr>Calibri</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Egons Bērziņš</dc:creator>
  <cp:lastModifiedBy>Juris</cp:lastModifiedBy>
  <cp:revision>27</cp:revision>
  <dcterms:created xsi:type="dcterms:W3CDTF">2016-02-03T12:42:02Z</dcterms:created>
  <dcterms:modified xsi:type="dcterms:W3CDTF">2016-02-20T14:59:29Z</dcterms:modified>
</cp:coreProperties>
</file>