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1" r:id="rId2"/>
    <p:sldId id="265" r:id="rId3"/>
    <p:sldId id="257" r:id="rId4"/>
    <p:sldId id="256" r:id="rId5"/>
    <p:sldId id="263" r:id="rId6"/>
    <p:sldId id="258" r:id="rId7"/>
    <p:sldId id="275" r:id="rId8"/>
    <p:sldId id="260" r:id="rId9"/>
    <p:sldId id="261" r:id="rId10"/>
    <p:sldId id="276" r:id="rId11"/>
    <p:sldId id="259" r:id="rId12"/>
    <p:sldId id="277" r:id="rId13"/>
    <p:sldId id="262" r:id="rId14"/>
    <p:sldId id="278" r:id="rId15"/>
    <p:sldId id="266" r:id="rId16"/>
    <p:sldId id="267" r:id="rId17"/>
    <p:sldId id="269" r:id="rId18"/>
    <p:sldId id="270" r:id="rId19"/>
    <p:sldId id="271" r:id="rId20"/>
    <p:sldId id="272" r:id="rId21"/>
    <p:sldId id="279" r:id="rId22"/>
    <p:sldId id="273" r:id="rId23"/>
    <p:sldId id="280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dmila Belogrudova" initials="LB" lastIdx="1" clrIdx="0">
    <p:extLst>
      <p:ext uri="{19B8F6BF-5375-455C-9EA6-DF929625EA0E}">
        <p15:presenceInfo xmlns:p15="http://schemas.microsoft.com/office/powerpoint/2012/main" xmlns="" userId="f1183c3f120af5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3A65"/>
    <a:srgbClr val="112346"/>
    <a:srgbClr val="FF826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83668" autoAdjust="0"/>
  </p:normalViewPr>
  <p:slideViewPr>
    <p:cSldViewPr snapToGrid="0">
      <p:cViewPr varScale="1">
        <p:scale>
          <a:sx n="93" d="100"/>
          <a:sy n="93" d="100"/>
        </p:scale>
        <p:origin x="-1188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B8B6F-4AC1-4815-9559-62CAE6407184}" type="datetimeFigureOut">
              <a:rPr lang="en-GB" smtClean="0"/>
              <a:pPr/>
              <a:t>27/02/2021</a:t>
            </a:fld>
            <a:endParaRPr lang="en-GB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C7EB4-2C47-446D-B5A4-AD61C431F70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04377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7EB4-2C47-446D-B5A4-AD61C431F700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15372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7EB4-2C47-446D-B5A4-AD61C431F700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87492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7EB4-2C47-446D-B5A4-AD61C431F700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85727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Asaras kosmosā var būt liela problēma. 2001.gadā, strādājot atklātajā kosmosā, Kanādas astronauts Kris </a:t>
            </a:r>
            <a:r>
              <a:rPr lang="lv-LV" dirty="0" err="1"/>
              <a:t>Hedvilts</a:t>
            </a:r>
            <a:r>
              <a:rPr lang="lv-LV" dirty="0"/>
              <a:t> sāka just kairinājumu kreisajā acī, acs sāka asarot. Asaras izveidoja burbuli, kas aizsedza arī otro aci, padarot astronautu praktiski aklu atvērtajā kosmosā. Galu galā viss beidzās labi. </a:t>
            </a:r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7EB4-2C47-446D-B5A4-AD61C431F700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86896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7EB4-2C47-446D-B5A4-AD61C431F700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2193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Izskatās, ka filmas galvenā varone jūtās ļoti komfortabli kuģa starptelpā, neskatoties uz to, ka tajā ir retināts gaiss un zema temperatūra. Kaut, ņemot vērā, ka astronauta kostīma masa ir ap 90-160 kg, atvieglojumu var saprast. Skafandra uzdevums ir pasargāt astronautu no temperatūru svārstībām (+-150 grādi), spiedienu starpības, </a:t>
            </a:r>
            <a:r>
              <a:rPr lang="lv-LV" dirty="0" err="1"/>
              <a:t>mikrometerorītu</a:t>
            </a:r>
            <a:r>
              <a:rPr lang="lv-LV" dirty="0"/>
              <a:t> plūsmas, elektromagnētiskā starojuma. Parasti zem skafandra ir </a:t>
            </a:r>
            <a:r>
              <a:rPr lang="lv-LV" dirty="0" err="1"/>
              <a:t>termoregulējošais</a:t>
            </a:r>
            <a:r>
              <a:rPr lang="lv-LV" dirty="0"/>
              <a:t> kombinezons ar cirkulējošā ūdens cauruļu tīklojumu. Ūdens cirkulācija nodrošina termoregulāciju (aizved siltumu, ko izdala ķermenis, atdodot to dzesētajam – </a:t>
            </a:r>
            <a:r>
              <a:rPr lang="lv-LV" dirty="0" err="1"/>
              <a:t>apkārtejai</a:t>
            </a:r>
            <a:r>
              <a:rPr lang="lv-LV" dirty="0"/>
              <a:t> videi). Tas ir nepieciešams, jo skafandram jānodrošina spēcīga termoregulācija. </a:t>
            </a:r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7EB4-2C47-446D-B5A4-AD61C431F700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0984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7EB4-2C47-446D-B5A4-AD61C431F700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49347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Marsa virsmas vidējā temperatūra ir −63 °C</a:t>
            </a:r>
            <a:r>
              <a:rPr lang="lv-LV" dirty="0"/>
              <a:t>. Temperatūra uz ekvatora svārstās no +30 °C pusdienlaikā līdz −80 °C pusnaktī</a:t>
            </a:r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7EB4-2C47-446D-B5A4-AD61C431F700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65441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7EB4-2C47-446D-B5A4-AD61C431F700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07121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7EB4-2C47-446D-B5A4-AD61C431F700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88895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A619C5BD-0420-4F1B-8003-CF97E2525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xmlns="" id="{EF043D0B-4C59-43BD-81AC-19C0D402C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xmlns="" id="{97704AF8-B33A-44AE-8A7D-87845F03E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E4450-5101-48F1-910F-80D7E2150213}" type="datetimeFigureOut">
              <a:rPr lang="en-GB" smtClean="0"/>
              <a:pPr/>
              <a:t>27/02/2021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xmlns="" id="{BCA7F365-C3FB-4A9C-9ADD-BD76046BC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xmlns="" id="{7153C772-208E-4C3A-9D72-69748E26A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FABC-F3A1-4B1F-A5F2-6704A98909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341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F313D329-9CE7-422F-BC45-06580CFC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xmlns="" id="{C63662C0-F4CC-408C-A891-FB5F189CC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xmlns="" id="{C77BF06A-2D7D-47C8-8257-CA1A1E81C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E4450-5101-48F1-910F-80D7E2150213}" type="datetimeFigureOut">
              <a:rPr lang="en-GB" smtClean="0"/>
              <a:pPr/>
              <a:t>27/02/2021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xmlns="" id="{513E177E-41C1-42DC-96A8-605AD7CE6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xmlns="" id="{15F48DDC-76A9-4E7E-AA88-B823968F1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FABC-F3A1-4B1F-A5F2-6704A98909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11069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xmlns="" id="{D87EB789-537A-491F-A08F-A27A270D8E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xmlns="" id="{26EB8B2B-29E4-4342-B943-88A88D0C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xmlns="" id="{816F0D8C-3656-44C0-9F4A-63CB838AB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E4450-5101-48F1-910F-80D7E2150213}" type="datetimeFigureOut">
              <a:rPr lang="en-GB" smtClean="0"/>
              <a:pPr/>
              <a:t>27/02/2021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xmlns="" id="{A783741E-4CD4-463D-A172-57662D19A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xmlns="" id="{C7530860-7854-4628-8D80-6D42E2A62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FABC-F3A1-4B1F-A5F2-6704A98909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0419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F15A157F-3D2C-4F9E-950F-F6F8C79F2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E8833A6F-BDD2-4FE4-97BD-BD53EDCEE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xmlns="" id="{BF16A246-AAEC-4667-A46E-0F8EA0444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E4450-5101-48F1-910F-80D7E2150213}" type="datetimeFigureOut">
              <a:rPr lang="en-GB" smtClean="0"/>
              <a:pPr/>
              <a:t>27/02/2021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xmlns="" id="{F4D66493-31F5-444E-B11F-6B504B44B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xmlns="" id="{732DCCEF-0770-4EE0-BCB7-4F9CEB4D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FABC-F3A1-4B1F-A5F2-6704A98909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69520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7E011386-9648-40F8-82E5-D28DBB84F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xmlns="" id="{52E47189-4CB2-407C-846B-D891C6713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xmlns="" id="{F5E60902-ED48-40FB-AC66-11FB21894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E4450-5101-48F1-910F-80D7E2150213}" type="datetimeFigureOut">
              <a:rPr lang="en-GB" smtClean="0"/>
              <a:pPr/>
              <a:t>27/02/2021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xmlns="" id="{60791167-08F0-43FA-8347-C3F554467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xmlns="" id="{086B5A7B-AECA-4252-BD38-6B7E69A55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FABC-F3A1-4B1F-A5F2-6704A98909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60615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1BEE7A03-3999-483C-BC54-F61D240FE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C3245B62-C3B5-461B-8FB6-A5923409A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xmlns="" id="{53247A26-B69C-43E4-98A4-7EB111C12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xmlns="" id="{51DF548F-03A9-4FCA-870B-B63626767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E4450-5101-48F1-910F-80D7E2150213}" type="datetimeFigureOut">
              <a:rPr lang="en-GB" smtClean="0"/>
              <a:pPr/>
              <a:t>27/02/2021</a:t>
            </a:fld>
            <a:endParaRPr lang="en-GB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xmlns="" id="{25C2E3E2-C11D-4F3D-846A-5F3CE5857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xmlns="" id="{D8C8B1A6-5F2F-45D3-85BE-685E33D4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FABC-F3A1-4B1F-A5F2-6704A98909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2716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3259BC77-8271-4ADF-A863-B78E66C18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xmlns="" id="{FC41D4A6-26CA-4417-B252-CECB71C0C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xmlns="" id="{1B581813-3B71-4AB5-A9A4-295CA2052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xmlns="" id="{D7C1AD42-BDBB-4505-80F2-BB5DF784D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xmlns="" id="{3CA510EF-F855-43AD-BCAC-973AD1EDB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xmlns="" id="{C08A0496-A2CA-47EA-8279-2BADD323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E4450-5101-48F1-910F-80D7E2150213}" type="datetimeFigureOut">
              <a:rPr lang="en-GB" smtClean="0"/>
              <a:pPr/>
              <a:t>27/02/2021</a:t>
            </a:fld>
            <a:endParaRPr lang="en-GB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xmlns="" id="{4CE22201-3FC7-4EA1-9F76-F593E94D4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xmlns="" id="{E9073C95-766B-44CF-BBA8-AE0268628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FABC-F3A1-4B1F-A5F2-6704A98909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2158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DEA72847-A9C1-4593-8351-4C59B2713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xmlns="" id="{7F620006-794C-4EA7-AEEF-8DD66E745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E4450-5101-48F1-910F-80D7E2150213}" type="datetimeFigureOut">
              <a:rPr lang="en-GB" smtClean="0"/>
              <a:pPr/>
              <a:t>27/02/2021</a:t>
            </a:fld>
            <a:endParaRPr lang="en-GB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xmlns="" id="{EDCE8E21-5998-4A21-ABC4-A2BFC4948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xmlns="" id="{B90F74A9-D48E-4A4D-A4FD-D885746BF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FABC-F3A1-4B1F-A5F2-6704A98909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51010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xmlns="" id="{C954EA1C-699B-4BB8-8C82-743BC111F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E4450-5101-48F1-910F-80D7E2150213}" type="datetimeFigureOut">
              <a:rPr lang="en-GB" smtClean="0"/>
              <a:pPr/>
              <a:t>27/02/2021</a:t>
            </a:fld>
            <a:endParaRPr lang="en-GB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xmlns="" id="{8A692D10-8C87-4B16-86B8-B1FFEC893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xmlns="" id="{2C9645F0-31C8-4070-8978-C711FAD7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FABC-F3A1-4B1F-A5F2-6704A98909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31828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94EEF5A6-E575-41A7-8B18-DD1DD37EE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B2EB0A71-4C8A-4534-8727-5F94B0979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xmlns="" id="{C2117EAC-4FA8-4D56-A812-DD06BAE89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xmlns="" id="{6D107ABC-2E66-48CB-9F51-D113635A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E4450-5101-48F1-910F-80D7E2150213}" type="datetimeFigureOut">
              <a:rPr lang="en-GB" smtClean="0"/>
              <a:pPr/>
              <a:t>27/02/2021</a:t>
            </a:fld>
            <a:endParaRPr lang="en-GB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xmlns="" id="{58D63BBD-68E6-4E33-85C3-967895178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xmlns="" id="{1798DF52-48C7-4392-8F01-69EBE9E4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FABC-F3A1-4B1F-A5F2-6704A98909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42603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F50066F3-13FE-4761-B4A8-FFEE7CA0F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xmlns="" id="{DDD51A9B-CE97-40F3-A33C-E6D73BEEF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xmlns="" id="{9C055C3A-40CD-4DD7-BFD1-22DA678A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xmlns="" id="{79916FF2-6304-44DC-AD83-B2398E03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E4450-5101-48F1-910F-80D7E2150213}" type="datetimeFigureOut">
              <a:rPr lang="en-GB" smtClean="0"/>
              <a:pPr/>
              <a:t>27/02/2021</a:t>
            </a:fld>
            <a:endParaRPr lang="en-GB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xmlns="" id="{8E16BCBD-01D0-48E9-AC0D-B9CBBB91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xmlns="" id="{BC78516C-3C72-4A13-A90C-C04B30BC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3FABC-F3A1-4B1F-A5F2-6704A98909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146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xmlns="" id="{EF1B5684-D40E-4017-A703-2F221B466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xmlns="" id="{275BEFC8-4482-4EBE-8B08-52ECF9E7C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xmlns="" id="{C7E0FCF9-FD74-4098-BD84-810D7E05D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E4450-5101-48F1-910F-80D7E2150213}" type="datetimeFigureOut">
              <a:rPr lang="en-GB" smtClean="0"/>
              <a:pPr/>
              <a:t>27/02/2021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xmlns="" id="{653FB9B3-F80A-4E9A-AFAC-7923D31E0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xmlns="" id="{8D6F4F1A-F047-4FCE-AD43-54FBD1C0A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FABC-F3A1-4B1F-A5F2-6704A98909B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7996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.mp4"/><Relationship Id="rId5" Type="http://schemas.openxmlformats.org/officeDocument/2006/relationships/image" Target="../media/image2.png"/><Relationship Id="rId4" Type="http://schemas.microsoft.com/office/2007/relationships/media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rs.nasa.gov/mars2020/participate/photo-booth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3E7531A5-3C82-458C-BB18-0A56A913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1238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lv-LV" i="1" dirty="0">
                <a:solidFill>
                  <a:srgbClr val="193A65"/>
                </a:solidFill>
              </a:rPr>
              <a:t>Kāpēc kosmoss ir tik pievilcīgs? </a:t>
            </a:r>
            <a:endParaRPr lang="en-GB" i="1" dirty="0">
              <a:solidFill>
                <a:srgbClr val="193A6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19927" y="2585295"/>
            <a:ext cx="3137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LU FMOF zinātniskā asistente</a:t>
            </a:r>
          </a:p>
          <a:p>
            <a:r>
              <a:rPr lang="lv-LV" dirty="0" smtClean="0"/>
              <a:t>Ludmila </a:t>
            </a:r>
            <a:r>
              <a:rPr lang="lv-LV" dirty="0" err="1" smtClean="0"/>
              <a:t>Belogrudova</a:t>
            </a:r>
            <a:endParaRPr lang="lv-LV" dirty="0" smtClean="0"/>
          </a:p>
          <a:p>
            <a:r>
              <a:rPr lang="lv-LV" dirty="0" smtClean="0"/>
              <a:t>2021. </a:t>
            </a:r>
            <a:r>
              <a:rPr lang="lv-LV" dirty="0" smtClean="0"/>
              <a:t>g</a:t>
            </a:r>
            <a:r>
              <a:rPr lang="lv-LV" dirty="0" smtClean="0"/>
              <a:t>ada 27. februārī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3871697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Document 17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7B569AFF-A07B-4B93-A86C-4B0FA503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r>
              <a:rPr lang="lv-LV" sz="3200" dirty="0">
                <a:solidFill>
                  <a:srgbClr val="FFFFFF"/>
                </a:solidFill>
              </a:rPr>
              <a:t>«</a:t>
            </a:r>
            <a:r>
              <a:rPr lang="lv-LV" sz="3200" dirty="0" err="1">
                <a:solidFill>
                  <a:srgbClr val="FFFFFF"/>
                </a:solidFill>
              </a:rPr>
              <a:t>Gravity</a:t>
            </a:r>
            <a:r>
              <a:rPr lang="lv-LV" sz="3200" dirty="0">
                <a:solidFill>
                  <a:srgbClr val="FFFFFF"/>
                </a:solidFill>
              </a:rPr>
              <a:t>» </a:t>
            </a:r>
            <a:br>
              <a:rPr lang="lv-LV" sz="3200" dirty="0">
                <a:solidFill>
                  <a:srgbClr val="FFFFFF"/>
                </a:solidFill>
              </a:rPr>
            </a:br>
            <a:endParaRPr lang="en-GB" sz="3200" dirty="0">
              <a:solidFill>
                <a:srgbClr val="FFFFFF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E981B98-852A-427B-88B5-E89A285FB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6398" t="11335" r="33821" b="16667"/>
          <a:stretch/>
        </p:blipFill>
        <p:spPr bwMode="auto">
          <a:xfrm>
            <a:off x="5180991" y="0"/>
            <a:ext cx="7011009" cy="5703722"/>
          </a:xfrm>
          <a:prstGeom prst="rect">
            <a:avLst/>
          </a:prstGeom>
          <a:noFill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27B41142-6AB8-49CF-B628-E7AC5493D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0176" t="18750" r="54685" b="41042"/>
          <a:stretch/>
        </p:blipFill>
        <p:spPr bwMode="auto">
          <a:xfrm>
            <a:off x="-36871" y="3916741"/>
            <a:ext cx="4572000" cy="294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xmlns="" id="{990CBED6-4295-4DCF-BAC9-FEF9E8EFB5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0097" r="9866"/>
          <a:stretch/>
        </p:blipFill>
        <p:spPr>
          <a:xfrm>
            <a:off x="-36871" y="3910801"/>
            <a:ext cx="1402920" cy="1467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E2202F-ED39-431B-9142-DF5C33045C3B}"/>
              </a:ext>
            </a:extLst>
          </p:cNvPr>
          <p:cNvSpPr txBox="1"/>
          <p:nvPr/>
        </p:nvSpPr>
        <p:spPr>
          <a:xfrm>
            <a:off x="4542816" y="5856051"/>
            <a:ext cx="7649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Happens When You Cry in Space</a:t>
            </a:r>
            <a:r>
              <a:rPr lang="lv-LV" dirty="0"/>
              <a:t>? https://weather.com/science/space/video/what-happens-when-you-cry-in-space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71967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56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7B569AFF-A07B-4B93-A86C-4B0FA503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pPr algn="ctr"/>
            <a:r>
              <a:rPr lang="lv-LV" sz="3200" dirty="0">
                <a:solidFill>
                  <a:srgbClr val="FFFFFF"/>
                </a:solidFill>
              </a:rPr>
              <a:t>«</a:t>
            </a:r>
            <a:r>
              <a:rPr lang="lv-LV" sz="3200" dirty="0" err="1">
                <a:solidFill>
                  <a:srgbClr val="FFFFFF"/>
                </a:solidFill>
              </a:rPr>
              <a:t>Gravity</a:t>
            </a:r>
            <a:r>
              <a:rPr lang="lv-LV" sz="3200" dirty="0">
                <a:solidFill>
                  <a:srgbClr val="FFFFFF"/>
                </a:solidFill>
              </a:rPr>
              <a:t>» </a:t>
            </a:r>
            <a:endParaRPr lang="en-GB" sz="32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498A64-5D40-45FB-8F3C-824FDAA5D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514" t="10928" r="26208" b="14514"/>
          <a:stretch/>
        </p:blipFill>
        <p:spPr bwMode="auto">
          <a:xfrm>
            <a:off x="3886200" y="0"/>
            <a:ext cx="8305800" cy="495658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DB2F81-A381-4A70-9786-64C41B4AE247}"/>
              </a:ext>
            </a:extLst>
          </p:cNvPr>
          <p:cNvSpPr txBox="1"/>
          <p:nvPr/>
        </p:nvSpPr>
        <p:spPr>
          <a:xfrm>
            <a:off x="176981" y="3571588"/>
            <a:ext cx="32480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/>
              <a:t>Uz kuru pusi veras vaļā kosmisko kuģu lūkas? 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60572D-0744-4FBE-813D-5D17CBE101E5}"/>
              </a:ext>
            </a:extLst>
          </p:cNvPr>
          <p:cNvSpPr txBox="1"/>
          <p:nvPr/>
        </p:nvSpPr>
        <p:spPr>
          <a:xfrm>
            <a:off x="176980" y="5954864"/>
            <a:ext cx="11651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Atbilde: iziešanai ārpus kosmiskā kuģa izmanto slūžas – nelielas telpas ar divām lūkām. Iekšējā veras vaļā uz iekšpusi, ārējā – uz kosmosa pusi.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0425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56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7B569AFF-A07B-4B93-A86C-4B0FA503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pPr algn="ctr"/>
            <a:r>
              <a:rPr lang="lv-LV" sz="3200" dirty="0">
                <a:solidFill>
                  <a:srgbClr val="FFFFFF"/>
                </a:solidFill>
              </a:rPr>
              <a:t>«</a:t>
            </a:r>
            <a:r>
              <a:rPr lang="lv-LV" sz="3200" dirty="0" err="1">
                <a:solidFill>
                  <a:srgbClr val="FFFFFF"/>
                </a:solidFill>
              </a:rPr>
              <a:t>Gravity</a:t>
            </a:r>
            <a:r>
              <a:rPr lang="lv-LV" sz="3200" dirty="0">
                <a:solidFill>
                  <a:srgbClr val="FFFFFF"/>
                </a:solidFill>
              </a:rPr>
              <a:t>» </a:t>
            </a:r>
            <a:endParaRPr lang="en-GB" sz="32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498A64-5D40-45FB-8F3C-824FDAA5D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514" t="10928" r="26208" b="14514"/>
          <a:stretch/>
        </p:blipFill>
        <p:spPr bwMode="auto">
          <a:xfrm>
            <a:off x="3886200" y="0"/>
            <a:ext cx="8305800" cy="495658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DB2F81-A381-4A70-9786-64C41B4AE247}"/>
              </a:ext>
            </a:extLst>
          </p:cNvPr>
          <p:cNvSpPr txBox="1"/>
          <p:nvPr/>
        </p:nvSpPr>
        <p:spPr>
          <a:xfrm>
            <a:off x="176981" y="3571588"/>
            <a:ext cx="32480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/>
              <a:t>Uz kuru pusi veras vaļā kosmisko kuģu lūkas? 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60572D-0744-4FBE-813D-5D17CBE101E5}"/>
              </a:ext>
            </a:extLst>
          </p:cNvPr>
          <p:cNvSpPr txBox="1"/>
          <p:nvPr/>
        </p:nvSpPr>
        <p:spPr>
          <a:xfrm>
            <a:off x="176981" y="5127745"/>
            <a:ext cx="11651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Atbilde: iziešanai ārpus kosmiskā kuģa izmanto slūžas – nelielas telpas ar divām lūkām. Iekšējā veras vaļā uz iekšpusi, ārējā – uz kosmosa pusi.  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225650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56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7B569AFF-A07B-4B93-A86C-4B0FA503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pPr algn="ctr"/>
            <a:r>
              <a:rPr lang="lv-LV" sz="3200" dirty="0">
                <a:solidFill>
                  <a:srgbClr val="FFFFFF"/>
                </a:solidFill>
              </a:rPr>
              <a:t>«</a:t>
            </a:r>
            <a:r>
              <a:rPr lang="lv-LV" sz="3200" dirty="0" err="1">
                <a:solidFill>
                  <a:srgbClr val="FFFFFF"/>
                </a:solidFill>
              </a:rPr>
              <a:t>Gravity</a:t>
            </a:r>
            <a:r>
              <a:rPr lang="lv-LV" sz="3200" dirty="0">
                <a:solidFill>
                  <a:srgbClr val="FFFFFF"/>
                </a:solidFill>
              </a:rPr>
              <a:t>» </a:t>
            </a:r>
            <a:endParaRPr lang="en-GB" sz="3200" dirty="0">
              <a:solidFill>
                <a:srgbClr val="FFFFFF"/>
              </a:solidFill>
            </a:endParaRP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935FE69E-2094-4034-BF1F-5163B87776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0516" t="18625" r="8114"/>
          <a:stretch/>
        </p:blipFill>
        <p:spPr>
          <a:xfrm>
            <a:off x="1285993" y="1913923"/>
            <a:ext cx="4125227" cy="4803535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xmlns="" id="{63A3B105-6FB6-4336-B733-C4FE086F97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-9251" r="31305" b="263"/>
          <a:stretch/>
        </p:blipFill>
        <p:spPr>
          <a:xfrm>
            <a:off x="6096000" y="763550"/>
            <a:ext cx="5347109" cy="52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3120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56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7B569AFF-A07B-4B93-A86C-4B0FA503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pPr algn="ctr"/>
            <a:r>
              <a:rPr lang="lv-LV" sz="3200" dirty="0">
                <a:solidFill>
                  <a:srgbClr val="FFFFFF"/>
                </a:solidFill>
              </a:rPr>
              <a:t>«</a:t>
            </a:r>
            <a:r>
              <a:rPr lang="lv-LV" sz="3200" dirty="0" err="1">
                <a:solidFill>
                  <a:srgbClr val="FFFFFF"/>
                </a:solidFill>
              </a:rPr>
              <a:t>Gravity</a:t>
            </a:r>
            <a:r>
              <a:rPr lang="lv-LV" sz="3200" dirty="0">
                <a:solidFill>
                  <a:srgbClr val="FFFFFF"/>
                </a:solidFill>
              </a:rPr>
              <a:t>» </a:t>
            </a:r>
            <a:endParaRPr lang="en-GB" sz="3200" dirty="0">
              <a:solidFill>
                <a:srgbClr val="FFFFFF"/>
              </a:solidFill>
            </a:endParaRP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935FE69E-2094-4034-BF1F-5163B87776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0516" t="18625" r="8114"/>
          <a:stretch/>
        </p:blipFill>
        <p:spPr>
          <a:xfrm>
            <a:off x="3886200" y="0"/>
            <a:ext cx="3559278" cy="4144528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xmlns="" id="{63A3B105-6FB6-4336-B733-C4FE086F97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-9251" r="31305" b="263"/>
          <a:stretch/>
        </p:blipFill>
        <p:spPr>
          <a:xfrm>
            <a:off x="6936240" y="0"/>
            <a:ext cx="4202180" cy="4144528"/>
          </a:xfrm>
          <a:prstGeom prst="rect">
            <a:avLst/>
          </a:prstGeom>
        </p:spPr>
      </p:pic>
      <p:sp>
        <p:nvSpPr>
          <p:cNvPr id="6" name="Taisnstūris 5">
            <a:extLst>
              <a:ext uri="{FF2B5EF4-FFF2-40B4-BE49-F238E27FC236}">
                <a16:creationId xmlns:a16="http://schemas.microsoft.com/office/drawing/2014/main" xmlns="" id="{C3D5917F-6D7A-4480-835B-683BF3A43B1D}"/>
              </a:ext>
            </a:extLst>
          </p:cNvPr>
          <p:cNvSpPr/>
          <p:nvPr/>
        </p:nvSpPr>
        <p:spPr>
          <a:xfrm>
            <a:off x="4912242" y="6117392"/>
            <a:ext cx="7372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https://www.forbes.com/sites/quora/%202013/10/17/what-does-a-real-astronaut-think-of-gravity/</a:t>
            </a: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xmlns="" id="{4FAE8154-D618-4EA6-AF7F-AF465188759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144529"/>
            <a:ext cx="4060059" cy="271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5575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Document 17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675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7B569AFF-A07B-4B93-A86C-4B0FA503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r>
              <a:rPr lang="lv-LV" sz="3200" dirty="0">
                <a:solidFill>
                  <a:srgbClr val="FFFFFF"/>
                </a:solidFill>
              </a:rPr>
              <a:t>«Marsietis» - vētra uz Marsa</a:t>
            </a:r>
            <a:endParaRPr lang="en-GB" sz="3200" dirty="0">
              <a:solidFill>
                <a:srgbClr val="FFFFFF"/>
              </a:solidFill>
            </a:endParaRPr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xmlns="" id="{40CB2061-A8AE-4A00-8C92-614E9BDF2C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4799" y="56525"/>
            <a:ext cx="7347263" cy="3563422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xmlns="" id="{B031B97D-9819-4CB7-BBA6-98DB25E14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250"/>
          <a:stretch/>
        </p:blipFill>
        <p:spPr>
          <a:xfrm>
            <a:off x="6536987" y="3619947"/>
            <a:ext cx="5168630" cy="32380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D1A926-FB11-4B31-8E01-C3DBF72C980A}"/>
              </a:ext>
            </a:extLst>
          </p:cNvPr>
          <p:cNvSpPr txBox="1"/>
          <p:nvPr/>
        </p:nvSpPr>
        <p:spPr>
          <a:xfrm>
            <a:off x="847039" y="4454143"/>
            <a:ext cx="4807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/>
              <a:t>Vai uz Marsa, ņemot vērā retināto atmosfēru, ir iespējamas putekļu vētras? 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xmlns="" val="1387842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Document 17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675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7B569AFF-A07B-4B93-A86C-4B0FA503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r>
              <a:rPr lang="lv-LV" sz="3200" dirty="0">
                <a:solidFill>
                  <a:srgbClr val="FFFFFF"/>
                </a:solidFill>
              </a:rPr>
              <a:t>«Marsietis» - vētra uz Marsa</a:t>
            </a:r>
            <a:endParaRPr lang="en-GB" sz="3200" dirty="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2F71DF2-880D-4421-B6FD-BA1F39FF2EFC}"/>
              </a:ext>
            </a:extLst>
          </p:cNvPr>
          <p:cNvSpPr txBox="1"/>
          <p:nvPr/>
        </p:nvSpPr>
        <p:spPr>
          <a:xfrm>
            <a:off x="66258" y="3503597"/>
            <a:ext cx="6761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Atbilde: uz Marsa patiešām ir ļoti retināta atmosfēra (atmosfēras spiediens ir aptuveni 160 reižu mazāks, nekā uz Zemes virsmas), bet putekļu vētru veidošanās ietekmē divi faktori: lielas temperatūras svārstības un mazāks smaguma spēks, kas darbojas uz putekļiem. Tomēr vētras spēja pacelt smago kosmiskā kuģa lūku kopā ar astronautu šķiet apšaubāma. Marsa putekļu izmēri ir ap 1,5 </a:t>
            </a:r>
            <a:r>
              <a:rPr lang="lv-LV" sz="2400" dirty="0">
                <a:sym typeface="Symbol" panose="05050102010706020507" pitchFamily="18" charset="2"/>
              </a:rPr>
              <a:t>m, tas neiet kopā ar šķembām attēlā</a:t>
            </a:r>
            <a:endParaRPr lang="en-GB" sz="2400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160FFB06-F3B7-4D50-9535-BAB9FFC50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453" y="3503597"/>
            <a:ext cx="5000547" cy="3354403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xmlns="" id="{970E8E83-09BA-4AE7-87FE-A4226E9544E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6830" y="0"/>
            <a:ext cx="8745170" cy="350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5011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xmlns="" id="{6A1E0FA6-83DB-48C0-91B6-7C2041660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956" r="192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7B569AFF-A07B-4B93-A86C-4B0FA503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lv-LV" sz="2800">
                <a:solidFill>
                  <a:srgbClr val="262626"/>
                </a:solidFill>
              </a:rPr>
              <a:t>«Marsietis» </a:t>
            </a:r>
            <a:endParaRPr lang="en-GB" sz="2800">
              <a:solidFill>
                <a:srgbClr val="26262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77A9C8-7E80-4EA5-B3B1-9AB922B14E3E}"/>
              </a:ext>
            </a:extLst>
          </p:cNvPr>
          <p:cNvSpPr txBox="1"/>
          <p:nvPr/>
        </p:nvSpPr>
        <p:spPr>
          <a:xfrm>
            <a:off x="194552" y="5987087"/>
            <a:ext cx="421207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lv-LV" sz="2800" dirty="0">
                <a:solidFill>
                  <a:schemeClr val="bg1"/>
                </a:solidFill>
              </a:rPr>
              <a:t>I</a:t>
            </a:r>
            <a:r>
              <a:rPr lang="en-GB" sz="2800" dirty="0" err="1">
                <a:solidFill>
                  <a:schemeClr val="bg1"/>
                </a:solidFill>
              </a:rPr>
              <a:t>zol</a:t>
            </a:r>
            <a:r>
              <a:rPr lang="lv-LV" sz="2800" dirty="0">
                <a:solidFill>
                  <a:schemeClr val="bg1"/>
                </a:solidFill>
              </a:rPr>
              <a:t>ē</a:t>
            </a:r>
            <a:r>
              <a:rPr lang="en-GB" sz="2800" dirty="0" err="1">
                <a:solidFill>
                  <a:schemeClr val="bg1"/>
                </a:solidFill>
              </a:rPr>
              <a:t>jošais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celof</a:t>
            </a:r>
            <a:r>
              <a:rPr lang="lv-LV" sz="2800" dirty="0">
                <a:solidFill>
                  <a:schemeClr val="bg1"/>
                </a:solidFill>
              </a:rPr>
              <a:t>ā</a:t>
            </a:r>
            <a:r>
              <a:rPr lang="en-GB" sz="2800" dirty="0">
                <a:solidFill>
                  <a:schemeClr val="bg1"/>
                </a:solidFill>
              </a:rPr>
              <a:t>ns</a:t>
            </a:r>
            <a:r>
              <a:rPr lang="lv-LV" sz="2800" dirty="0">
                <a:solidFill>
                  <a:schemeClr val="bg1"/>
                </a:solidFill>
              </a:rPr>
              <a:t>?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8257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xmlns="" id="{73DE2CFE-42F2-48F0-8706-5264E012B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xmlns="" id="{04B176DD-A7F7-4789-AB7E-0691CACF14E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423" y="4375297"/>
            <a:ext cx="2044520" cy="2220913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B4FAF378-5671-4218-BB57-832BE789284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7093" y="-1"/>
            <a:ext cx="7541355" cy="3859619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xmlns="" id="{9EDAE135-215A-4352-8F1E-D07899C4A1E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1957" y="3762298"/>
            <a:ext cx="3241507" cy="3095702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98DA60E0-3237-4773-BECE-5534FCAEF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lv-LV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Marsietis: </a:t>
            </a:r>
            <a:br>
              <a:rPr lang="lv-LV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Spiediena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samazināšanās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dzīvojamā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modulī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dēļ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pārrāvuma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sienās</a:t>
            </a:r>
            <a:endParaRPr lang="en-US" sz="2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684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103A0122-FDFF-4667-AEA4-F552103234D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3561" y="0"/>
            <a:ext cx="9998439" cy="4111073"/>
          </a:xfrm>
          <a:prstGeom prst="rect">
            <a:avLst/>
          </a:prstGeom>
        </p:spPr>
      </p:pic>
      <p:sp>
        <p:nvSpPr>
          <p:cNvPr id="18" name="Flowchart: Document 17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675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7B569AFF-A07B-4B93-A86C-4B0FA503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r>
              <a:rPr lang="lv-LV" sz="3200" dirty="0">
                <a:solidFill>
                  <a:srgbClr val="FFFFFF"/>
                </a:solidFill>
              </a:rPr>
              <a:t>«Marsietis»</a:t>
            </a:r>
            <a:endParaRPr lang="en-GB" sz="3200" dirty="0">
              <a:solidFill>
                <a:srgbClr val="FFFFFF"/>
              </a:solidFill>
            </a:endParaRP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xmlns="" id="{2558FF9C-570B-40E8-9799-17E33F90F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405" y="3476332"/>
            <a:ext cx="6198446" cy="34004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5C3C30-8289-44E5-AD14-472E99C071BD}"/>
              </a:ext>
            </a:extLst>
          </p:cNvPr>
          <p:cNvSpPr txBox="1"/>
          <p:nvPr/>
        </p:nvSpPr>
        <p:spPr>
          <a:xfrm>
            <a:off x="7546019" y="5202315"/>
            <a:ext cx="3364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Uz dažiem mēnešiem var aizlīmēt ar celofānu un līmlenti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353724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 Movie_0">
            <a:hlinkClick r:id="" action="ppaction://media"/>
            <a:extLst>
              <a:ext uri="{FF2B5EF4-FFF2-40B4-BE49-F238E27FC236}">
                <a16:creationId xmlns:a16="http://schemas.microsoft.com/office/drawing/2014/main" xmlns="" id="{4102CAC0-5A0A-453C-BFD9-515493A6B1B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83023"/>
            <a:ext cx="12110156" cy="6811963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347558BA-459F-423F-9D7E-AD825F244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91" y="83023"/>
            <a:ext cx="7290777" cy="1325563"/>
          </a:xfrm>
        </p:spPr>
        <p:txBody>
          <a:bodyPr/>
          <a:lstStyle/>
          <a:p>
            <a:r>
              <a:rPr lang="lv-LV" dirty="0">
                <a:solidFill>
                  <a:schemeClr val="bg1">
                    <a:lumMod val="95000"/>
                  </a:schemeClr>
                </a:solidFill>
              </a:rPr>
              <a:t>Vai ir dzīvība uz Marsa? 1956.g.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222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103A0122-FDFF-4667-AEA4-F552103234D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3561" y="0"/>
            <a:ext cx="9998439" cy="4111073"/>
          </a:xfrm>
          <a:prstGeom prst="rect">
            <a:avLst/>
          </a:prstGeom>
        </p:spPr>
      </p:pic>
      <p:sp>
        <p:nvSpPr>
          <p:cNvPr id="18" name="Flowchart: Document 17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675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7B569AFF-A07B-4B93-A86C-4B0FA503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r>
              <a:rPr lang="lv-LV" sz="3200" dirty="0">
                <a:solidFill>
                  <a:srgbClr val="FFFFFF"/>
                </a:solidFill>
              </a:rPr>
              <a:t>«Marsietis»</a:t>
            </a:r>
            <a:endParaRPr lang="en-GB" sz="3200" dirty="0">
              <a:solidFill>
                <a:srgbClr val="FFFFFF"/>
              </a:solidFill>
            </a:endParaRP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xmlns="" id="{A5E380DA-3176-4256-89E8-2E08E8BA314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556" y="3857206"/>
            <a:ext cx="5068007" cy="3000794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xmlns="" id="{028E176F-9FC6-4744-BAD9-6C5F9B819D6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9804" y="3825966"/>
            <a:ext cx="6020640" cy="30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39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5B3D560F-74B2-469F-A312-62D3DDE1B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375"/>
            <a:ext cx="2977116" cy="3950365"/>
          </a:xfrm>
        </p:spPr>
        <p:txBody>
          <a:bodyPr>
            <a:normAutofit/>
          </a:bodyPr>
          <a:lstStyle/>
          <a:p>
            <a:r>
              <a:rPr lang="lv-LV" dirty="0"/>
              <a:t>Marsietis: Saulriets uz Marsa</a:t>
            </a:r>
            <a:endParaRPr lang="en-GB" dirty="0"/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xmlns="" id="{16F6F70A-4137-4716-976E-454567743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42344"/>
          <a:stretch/>
        </p:blipFill>
        <p:spPr>
          <a:xfrm>
            <a:off x="3090086" y="0"/>
            <a:ext cx="9101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6933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5B3D560F-74B2-469F-A312-62D3DDE1B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375"/>
            <a:ext cx="10496550" cy="1325563"/>
          </a:xfrm>
        </p:spPr>
        <p:txBody>
          <a:bodyPr/>
          <a:lstStyle/>
          <a:p>
            <a:r>
              <a:rPr lang="lv-LV" dirty="0"/>
              <a:t>Marsietis: Saulriets uz Marsa</a:t>
            </a:r>
            <a:endParaRPr lang="en-GB" dirty="0"/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xmlns="" id="{16F6F70A-4137-4716-976E-454567743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42344"/>
          <a:stretch/>
        </p:blipFill>
        <p:spPr>
          <a:xfrm>
            <a:off x="0" y="1561536"/>
            <a:ext cx="5980202" cy="4505890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0182A76C-0A0C-4AB2-9F00-00455808D14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6505" y="1561536"/>
            <a:ext cx="5933096" cy="45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0646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xmlns="" id="{E9C869BC-8F1A-41A4-8832-80B1C0ABE68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952" y="2764465"/>
            <a:ext cx="8191048" cy="3541181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3339AD1A-2012-4932-9ACC-9ECEB735F32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5" y="2764465"/>
            <a:ext cx="3729393" cy="3541181"/>
          </a:xfrm>
          <a:prstGeom prst="rect">
            <a:avLst/>
          </a:prstGeom>
        </p:spPr>
      </p:pic>
      <p:sp>
        <p:nvSpPr>
          <p:cNvPr id="5" name="Virsraksts 1">
            <a:extLst>
              <a:ext uri="{FF2B5EF4-FFF2-40B4-BE49-F238E27FC236}">
                <a16:creationId xmlns:a16="http://schemas.microsoft.com/office/drawing/2014/main" xmlns="" id="{FFDE1D1C-AC29-4497-90AA-0A41B47D70CB}"/>
              </a:ext>
            </a:extLst>
          </p:cNvPr>
          <p:cNvSpPr txBox="1">
            <a:spLocks/>
          </p:cNvSpPr>
          <p:nvPr/>
        </p:nvSpPr>
        <p:spPr>
          <a:xfrm>
            <a:off x="3042882" y="4794250"/>
            <a:ext cx="4591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000" dirty="0"/>
          </a:p>
        </p:txBody>
      </p:sp>
      <p:sp>
        <p:nvSpPr>
          <p:cNvPr id="9" name="Virsraksts 8">
            <a:extLst>
              <a:ext uri="{FF2B5EF4-FFF2-40B4-BE49-F238E27FC236}">
                <a16:creationId xmlns:a16="http://schemas.microsoft.com/office/drawing/2014/main" xmlns="" id="{29C99517-6C65-4A92-8234-FA445A44D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Galvenais varonis zaudē samaņu no pārslodzes (12g)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559924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BCE2A6A3-1F4E-4A3B-8634-B93FEEFFF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74833" cy="1325563"/>
          </a:xfrm>
        </p:spPr>
        <p:txBody>
          <a:bodyPr/>
          <a:lstStyle/>
          <a:p>
            <a:r>
              <a:rPr lang="lv-LV" dirty="0"/>
              <a:t>Nagla bezsvara stāvoklī</a:t>
            </a:r>
            <a:endParaRPr lang="en-GB" dirty="0"/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xmlns="" id="{E9C869BC-8F1A-41A4-8832-80B1C0ABE68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4195" y="0"/>
            <a:ext cx="7672080" cy="3316819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3339AD1A-2012-4932-9ACC-9ECEB735F32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83183" y="3208369"/>
            <a:ext cx="3729393" cy="3541181"/>
          </a:xfrm>
          <a:prstGeom prst="rect">
            <a:avLst/>
          </a:prstGeom>
        </p:spPr>
      </p:pic>
      <p:sp>
        <p:nvSpPr>
          <p:cNvPr id="5" name="Virsraksts 1">
            <a:extLst>
              <a:ext uri="{FF2B5EF4-FFF2-40B4-BE49-F238E27FC236}">
                <a16:creationId xmlns:a16="http://schemas.microsoft.com/office/drawing/2014/main" xmlns="" id="{FFDE1D1C-AC29-4497-90AA-0A41B47D70CB}"/>
              </a:ext>
            </a:extLst>
          </p:cNvPr>
          <p:cNvSpPr txBox="1">
            <a:spLocks/>
          </p:cNvSpPr>
          <p:nvPr/>
        </p:nvSpPr>
        <p:spPr>
          <a:xfrm>
            <a:off x="3042882" y="4794250"/>
            <a:ext cx="4591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000" dirty="0"/>
          </a:p>
        </p:txBody>
      </p:sp>
      <p:sp>
        <p:nvSpPr>
          <p:cNvPr id="6" name="Virsraksts 1">
            <a:extLst>
              <a:ext uri="{FF2B5EF4-FFF2-40B4-BE49-F238E27FC236}">
                <a16:creationId xmlns:a16="http://schemas.microsoft.com/office/drawing/2014/main" xmlns="" id="{A6C79717-F916-4D83-8749-A98E208C0C9F}"/>
              </a:ext>
            </a:extLst>
          </p:cNvPr>
          <p:cNvSpPr txBox="1">
            <a:spLocks/>
          </p:cNvSpPr>
          <p:nvPr/>
        </p:nvSpPr>
        <p:spPr>
          <a:xfrm>
            <a:off x="3175616" y="4600682"/>
            <a:ext cx="46748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dirty="0"/>
              <a:t>Bez dzinēji turpina strādāt…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25867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 descr="Attēls, kurā ir teksts, ārtelpa, debesis, zeme&#10;&#10;Apraksts ģenerēts automātiski">
            <a:extLst>
              <a:ext uri="{FF2B5EF4-FFF2-40B4-BE49-F238E27FC236}">
                <a16:creationId xmlns:a16="http://schemas.microsoft.com/office/drawing/2014/main" xmlns="" id="{B7CE4C16-A39D-41EF-99BB-75DA95B6E8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092474BA-714D-4D32-9C67-176A304FA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846" y="119533"/>
            <a:ext cx="5610767" cy="1325563"/>
          </a:xfrm>
        </p:spPr>
        <p:txBody>
          <a:bodyPr>
            <a:noAutofit/>
          </a:bodyPr>
          <a:lstStyle/>
          <a:p>
            <a:pPr algn="ctr"/>
            <a:r>
              <a:rPr lang="lv-LV" sz="3200" b="1" dirty="0">
                <a:solidFill>
                  <a:schemeClr val="bg1">
                    <a:lumMod val="95000"/>
                  </a:schemeClr>
                </a:solidFill>
              </a:rPr>
              <a:t>2021.g.: </a:t>
            </a:r>
            <a:r>
              <a:rPr lang="lv-LV" sz="3200" b="1" dirty="0" err="1">
                <a:solidFill>
                  <a:schemeClr val="bg1">
                    <a:lumMod val="95000"/>
                  </a:schemeClr>
                </a:solidFill>
              </a:rPr>
              <a:t>Selfijs</a:t>
            </a:r>
            <a:r>
              <a:rPr lang="lv-LV" sz="3200" b="1" dirty="0">
                <a:solidFill>
                  <a:schemeClr val="bg1">
                    <a:lumMod val="95000"/>
                  </a:schemeClr>
                </a:solidFill>
              </a:rPr>
              <a:t> uz Marsa </a:t>
            </a:r>
            <a:r>
              <a:rPr lang="lv-LV" sz="3200" b="1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https://mars.nasa.gov/mars2020/participate/photo-booth/</a:t>
            </a:r>
            <a:r>
              <a:rPr lang="lv-LV" sz="32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GB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956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tēls 5">
            <a:extLst>
              <a:ext uri="{FF2B5EF4-FFF2-40B4-BE49-F238E27FC236}">
                <a16:creationId xmlns:a16="http://schemas.microsoft.com/office/drawing/2014/main" xmlns="" id="{59E49B31-4635-4CC0-8231-0990D6B89A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9536" y="5540953"/>
            <a:ext cx="749612" cy="1406488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xmlns="" id="{6F8CA778-7AA3-4597-A4E1-D2501CD5E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432" y="2065331"/>
            <a:ext cx="2733471" cy="4042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18142B-77BA-4B42-B36B-BE049F606571}"/>
              </a:ext>
            </a:extLst>
          </p:cNvPr>
          <p:cNvSpPr txBox="1"/>
          <p:nvPr/>
        </p:nvSpPr>
        <p:spPr>
          <a:xfrm>
            <a:off x="611082" y="6107432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Budžets $ 100  milj.</a:t>
            </a:r>
          </a:p>
          <a:p>
            <a:r>
              <a:rPr lang="lv-LV" dirty="0"/>
              <a:t>Savākts $ 723 milj.</a:t>
            </a:r>
            <a:endParaRPr lang="en-GB" dirty="0"/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xmlns="" id="{63FB589C-F906-4B19-8CCD-32021B784D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6" t="3969" r="32245" b="3512"/>
          <a:stretch/>
        </p:blipFill>
        <p:spPr>
          <a:xfrm>
            <a:off x="4182291" y="2134208"/>
            <a:ext cx="2733471" cy="3917924"/>
          </a:xfrm>
          <a:prstGeom prst="rect">
            <a:avLst/>
          </a:prstGeom>
        </p:spPr>
      </p:pic>
      <p:pic>
        <p:nvPicPr>
          <p:cNvPr id="10" name="Attēls 9">
            <a:extLst>
              <a:ext uri="{FF2B5EF4-FFF2-40B4-BE49-F238E27FC236}">
                <a16:creationId xmlns:a16="http://schemas.microsoft.com/office/drawing/2014/main" xmlns="" id="{6131A10A-3494-4758-AD28-9A4C8191EA9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28905" y="5622586"/>
            <a:ext cx="863647" cy="12326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57C904-0D2C-43C3-BBA7-03CCAB2FF826}"/>
              </a:ext>
            </a:extLst>
          </p:cNvPr>
          <p:cNvSpPr txBox="1"/>
          <p:nvPr/>
        </p:nvSpPr>
        <p:spPr>
          <a:xfrm>
            <a:off x="4916128" y="6107431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Budžets $ 108  milj.</a:t>
            </a:r>
          </a:p>
          <a:p>
            <a:r>
              <a:rPr lang="lv-LV" dirty="0"/>
              <a:t>Savākts $ 630 milj.</a:t>
            </a:r>
            <a:endParaRPr lang="en-GB" dirty="0"/>
          </a:p>
        </p:txBody>
      </p:sp>
      <p:pic>
        <p:nvPicPr>
          <p:cNvPr id="12" name="Attēls 11">
            <a:extLst>
              <a:ext uri="{FF2B5EF4-FFF2-40B4-BE49-F238E27FC236}">
                <a16:creationId xmlns:a16="http://schemas.microsoft.com/office/drawing/2014/main" xmlns="" id="{CE3CFEC8-DC0E-41D1-B152-EF841F9BA0E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96978" y="5540953"/>
            <a:ext cx="695022" cy="12983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6BB6706-D8D6-4D22-BA73-405EF3B71310}"/>
              </a:ext>
            </a:extLst>
          </p:cNvPr>
          <p:cNvSpPr txBox="1"/>
          <p:nvPr/>
        </p:nvSpPr>
        <p:spPr>
          <a:xfrm>
            <a:off x="8641822" y="6029609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Budžets $ 165  milj.</a:t>
            </a:r>
          </a:p>
          <a:p>
            <a:r>
              <a:rPr lang="lv-LV" dirty="0"/>
              <a:t>Savākts $ 677 milj.</a:t>
            </a:r>
            <a:endParaRPr lang="en-GB" dirty="0"/>
          </a:p>
        </p:txBody>
      </p:sp>
      <p:pic>
        <p:nvPicPr>
          <p:cNvPr id="15" name="Attēls 14" descr="Attēls, kurā ir teksts, grāmata&#10;&#10;Apraksts ģenerēts automātiski">
            <a:extLst>
              <a:ext uri="{FF2B5EF4-FFF2-40B4-BE49-F238E27FC236}">
                <a16:creationId xmlns:a16="http://schemas.microsoft.com/office/drawing/2014/main" xmlns="" id="{DB633BC7-CD49-44B5-A260-1B3E5743F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7226" y="2045736"/>
            <a:ext cx="2685083" cy="3917923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E242D72A-C958-4F01-87F2-D5A6356E9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9" y="140380"/>
            <a:ext cx="10515600" cy="1325563"/>
          </a:xfrm>
        </p:spPr>
        <p:txBody>
          <a:bodyPr/>
          <a:lstStyle/>
          <a:p>
            <a:r>
              <a:rPr lang="lv-LV" dirty="0"/>
              <a:t>Labākās fantastikas filmas: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2F1106D-853D-4B24-8BCF-CC6F83BC8C19}"/>
              </a:ext>
            </a:extLst>
          </p:cNvPr>
          <p:cNvSpPr txBox="1"/>
          <p:nvPr/>
        </p:nvSpPr>
        <p:spPr>
          <a:xfrm>
            <a:off x="641421" y="1151910"/>
            <a:ext cx="627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Avots: </a:t>
            </a:r>
            <a:r>
              <a:rPr lang="en-GB" dirty="0"/>
              <a:t>https://www.bbc.com/news/av/43788996</a:t>
            </a:r>
          </a:p>
        </p:txBody>
      </p:sp>
    </p:spTree>
    <p:extLst>
      <p:ext uri="{BB962C8B-B14F-4D97-AF65-F5344CB8AC3E}">
        <p14:creationId xmlns:p14="http://schemas.microsoft.com/office/powerpoint/2010/main" xmlns="" val="1442723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26C6A7B1-3EF1-4BCB-95D8-A7AC4FBBB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60" y="365125"/>
            <a:ext cx="11227340" cy="1325563"/>
          </a:xfrm>
        </p:spPr>
        <p:txBody>
          <a:bodyPr/>
          <a:lstStyle/>
          <a:p>
            <a:r>
              <a:rPr lang="ru-RU" dirty="0"/>
              <a:t>2011</a:t>
            </a:r>
            <a:r>
              <a:rPr lang="lv-LV" dirty="0"/>
              <a:t>.gadā atzīta par vis-</a:t>
            </a:r>
            <a:r>
              <a:rPr lang="lv-LV" dirty="0" err="1"/>
              <a:t>antizinātniskāko</a:t>
            </a:r>
            <a:r>
              <a:rPr lang="lv-LV" dirty="0"/>
              <a:t> filmu pēdējo gadu laikā  (NASA)</a:t>
            </a:r>
            <a:endParaRPr lang="en-GB" dirty="0"/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xmlns="" id="{6EAD7344-A208-48D8-98E1-F5729D7FDF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5677"/>
            <a:ext cx="3553321" cy="51823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03221C-7C1D-42E2-AC63-582BC05B1AEA}"/>
              </a:ext>
            </a:extLst>
          </p:cNvPr>
          <p:cNvSpPr txBox="1"/>
          <p:nvPr/>
        </p:nvSpPr>
        <p:spPr>
          <a:xfrm>
            <a:off x="611082" y="6107432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Budžets $ </a:t>
            </a:r>
            <a:r>
              <a:rPr lang="ru-RU" dirty="0">
                <a:solidFill>
                  <a:schemeClr val="bg1"/>
                </a:solidFill>
              </a:rPr>
              <a:t>2</a:t>
            </a:r>
            <a:r>
              <a:rPr lang="lv-LV" dirty="0">
                <a:solidFill>
                  <a:schemeClr val="bg1"/>
                </a:solidFill>
              </a:rPr>
              <a:t>00  milj.</a:t>
            </a:r>
          </a:p>
          <a:p>
            <a:r>
              <a:rPr lang="lv-LV" dirty="0">
                <a:solidFill>
                  <a:schemeClr val="bg1"/>
                </a:solidFill>
              </a:rPr>
              <a:t>Savākts $ </a:t>
            </a:r>
            <a:r>
              <a:rPr lang="ru-RU" dirty="0">
                <a:solidFill>
                  <a:schemeClr val="bg1"/>
                </a:solidFill>
              </a:rPr>
              <a:t>769</a:t>
            </a:r>
            <a:r>
              <a:rPr lang="lv-LV" dirty="0">
                <a:solidFill>
                  <a:schemeClr val="bg1"/>
                </a:solidFill>
              </a:rPr>
              <a:t> milj.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D23DA48-D826-4C88-90B4-65ADCD2790C8}"/>
              </a:ext>
            </a:extLst>
          </p:cNvPr>
          <p:cNvSpPr txBox="1"/>
          <p:nvPr/>
        </p:nvSpPr>
        <p:spPr>
          <a:xfrm>
            <a:off x="3553321" y="1587672"/>
            <a:ext cx="7966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Sižets: ģeologs, veicot pētījumus rūdas šahtā 3,5 dziļumā, konstatē, ka </a:t>
            </a:r>
            <a:r>
              <a:rPr lang="lv-LV" sz="2400" dirty="0" err="1"/>
              <a:t>neitrīno</a:t>
            </a:r>
            <a:r>
              <a:rPr lang="lv-LV" sz="2400" dirty="0"/>
              <a:t> plūsma no Saules katastrofāli ātri uzsilda Zemes kodolu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E3EE13-3AAD-4546-9EB6-D7E19FD2E8CE}"/>
              </a:ext>
            </a:extLst>
          </p:cNvPr>
          <p:cNvSpPr txBox="1"/>
          <p:nvPr/>
        </p:nvSpPr>
        <p:spPr>
          <a:xfrm>
            <a:off x="4597059" y="3036375"/>
            <a:ext cx="3464807" cy="369332"/>
          </a:xfrm>
          <a:prstGeom prst="rect">
            <a:avLst/>
          </a:prstGeom>
          <a:solidFill>
            <a:srgbClr val="112346"/>
          </a:solidFill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TAGLINE: </a:t>
            </a:r>
            <a:r>
              <a:rPr lang="en-GB" dirty="0">
                <a:solidFill>
                  <a:schemeClr val="bg1"/>
                </a:solidFill>
              </a:rPr>
              <a:t>FIND OUT THE TRUTH</a:t>
            </a:r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xmlns="" id="{4CC6BCE3-8165-46AA-AFAF-F4518AE0C4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418" y="3517728"/>
            <a:ext cx="112395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451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CB8FEC7D-5BC8-498E-80CF-0EB580D7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GB" sz="3600" dirty="0" err="1">
                <a:solidFill>
                  <a:srgbClr val="FFFFFF"/>
                </a:solidFill>
              </a:rPr>
              <a:t>Atrodi</a:t>
            </a:r>
            <a:r>
              <a:rPr lang="en-GB" sz="3600" dirty="0">
                <a:solidFill>
                  <a:srgbClr val="FFFFFF"/>
                </a:solidFill>
              </a:rPr>
              <a:t> </a:t>
            </a:r>
            <a:r>
              <a:rPr lang="en-GB" sz="3600" dirty="0" err="1">
                <a:solidFill>
                  <a:srgbClr val="FFFFFF"/>
                </a:solidFill>
              </a:rPr>
              <a:t>neatbi</a:t>
            </a:r>
            <a:r>
              <a:rPr lang="lv-LV" sz="3600" dirty="0" err="1">
                <a:solidFill>
                  <a:srgbClr val="FFFFFF"/>
                </a:solidFill>
              </a:rPr>
              <a:t>lstību</a:t>
            </a:r>
            <a:endParaRPr lang="en-GB" sz="3600" dirty="0">
              <a:solidFill>
                <a:srgbClr val="FFFFFF"/>
              </a:solidFill>
            </a:endParaRP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xmlns="" id="{840DB238-7974-4D56-AE64-FC7770B1B6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6527" y="876597"/>
            <a:ext cx="7341490" cy="5102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7D4270-CC75-4E11-ACDD-8FB90DCF78B3}"/>
              </a:ext>
            </a:extLst>
          </p:cNvPr>
          <p:cNvSpPr txBox="1"/>
          <p:nvPr/>
        </p:nvSpPr>
        <p:spPr>
          <a:xfrm>
            <a:off x="212651" y="5316279"/>
            <a:ext cx="3583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ej.uz/27feb</a:t>
            </a:r>
          </a:p>
        </p:txBody>
      </p:sp>
    </p:spTree>
    <p:extLst>
      <p:ext uri="{BB962C8B-B14F-4D97-AF65-F5344CB8AC3E}">
        <p14:creationId xmlns:p14="http://schemas.microsoft.com/office/powerpoint/2010/main" xmlns="" val="3574902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56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7B569AFF-A07B-4B93-A86C-4B0FA503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r>
              <a:rPr lang="lv-LV" sz="3200" dirty="0">
                <a:solidFill>
                  <a:srgbClr val="FFFFFF"/>
                </a:solidFill>
              </a:rPr>
              <a:t>«</a:t>
            </a:r>
            <a:r>
              <a:rPr lang="lv-LV" sz="3200" dirty="0" err="1">
                <a:solidFill>
                  <a:srgbClr val="FFFFFF"/>
                </a:solidFill>
              </a:rPr>
              <a:t>Gravity</a:t>
            </a:r>
            <a:r>
              <a:rPr lang="lv-LV" sz="3200" dirty="0">
                <a:solidFill>
                  <a:srgbClr val="FFFFFF"/>
                </a:solidFill>
              </a:rPr>
              <a:t>» </a:t>
            </a:r>
            <a:br>
              <a:rPr lang="lv-LV" sz="3200" dirty="0">
                <a:solidFill>
                  <a:srgbClr val="FFFFFF"/>
                </a:solidFill>
              </a:rPr>
            </a:br>
            <a:endParaRPr lang="en-GB" sz="3200" dirty="0">
              <a:solidFill>
                <a:srgbClr val="FFFFFF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80EFD3F-5626-4218-94C9-7328EEB2D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1625" t="14583" r="44949" b="39583"/>
          <a:stretch>
            <a:fillRect/>
          </a:stretch>
        </p:blipFill>
        <p:spPr bwMode="auto">
          <a:xfrm>
            <a:off x="106326" y="1953668"/>
            <a:ext cx="4518837" cy="497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4B7B84F-5FBB-4EB7-A01D-F7E3CEABA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1475" t="11157" r="32102" b="42359"/>
          <a:stretch/>
        </p:blipFill>
        <p:spPr bwMode="auto">
          <a:xfrm>
            <a:off x="5209953" y="-8648"/>
            <a:ext cx="6982047" cy="500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02041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56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7B569AFF-A07B-4B93-A86C-4B0FA503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r>
              <a:rPr lang="lv-LV" sz="3200" dirty="0">
                <a:solidFill>
                  <a:srgbClr val="FFFFFF"/>
                </a:solidFill>
              </a:rPr>
              <a:t>«</a:t>
            </a:r>
            <a:r>
              <a:rPr lang="lv-LV" sz="3200" dirty="0" err="1">
                <a:solidFill>
                  <a:srgbClr val="FFFFFF"/>
                </a:solidFill>
              </a:rPr>
              <a:t>Gravity</a:t>
            </a:r>
            <a:r>
              <a:rPr lang="lv-LV" sz="3200" dirty="0">
                <a:solidFill>
                  <a:srgbClr val="FFFFFF"/>
                </a:solidFill>
              </a:rPr>
              <a:t>» </a:t>
            </a:r>
            <a:br>
              <a:rPr lang="lv-LV" sz="3200" dirty="0">
                <a:solidFill>
                  <a:srgbClr val="FFFFFF"/>
                </a:solidFill>
              </a:rPr>
            </a:br>
            <a:endParaRPr lang="en-GB" sz="3200" dirty="0">
              <a:solidFill>
                <a:srgbClr val="FFFFFF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80EFD3F-5626-4218-94C9-7328EEB2D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1625" t="14583" r="44949" b="39583"/>
          <a:stretch>
            <a:fillRect/>
          </a:stretch>
        </p:blipFill>
        <p:spPr bwMode="auto">
          <a:xfrm>
            <a:off x="9144000" y="23813"/>
            <a:ext cx="3048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4B7B84F-5FBB-4EB7-A01D-F7E3CEABA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1475" t="11157" r="32102" b="42359"/>
          <a:stretch/>
        </p:blipFill>
        <p:spPr bwMode="auto">
          <a:xfrm>
            <a:off x="4316361" y="23812"/>
            <a:ext cx="47391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5434E16C-6D3D-4D4D-A3B0-7F80C4115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9546" t="26042" r="57613" b="42708"/>
          <a:stretch>
            <a:fillRect/>
          </a:stretch>
        </p:blipFill>
        <p:spPr bwMode="auto">
          <a:xfrm>
            <a:off x="1579900" y="4572000"/>
            <a:ext cx="2971800" cy="2286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A1F14200-5D66-48BB-B78B-8D03769B1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3646" t="20833" r="53514" b="47917"/>
          <a:stretch>
            <a:fillRect/>
          </a:stretch>
        </p:blipFill>
        <p:spPr bwMode="auto">
          <a:xfrm>
            <a:off x="4610100" y="4548187"/>
            <a:ext cx="2971800" cy="2286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1FE12015-203A-49D7-8103-6B322C8AD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28916" t="23958" r="54100" b="47917"/>
          <a:stretch>
            <a:fillRect/>
          </a:stretch>
        </p:blipFill>
        <p:spPr bwMode="auto">
          <a:xfrm>
            <a:off x="7659920" y="4560093"/>
            <a:ext cx="2429757" cy="226218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28430BA0-C0ED-47A7-B209-B074A7628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22475" t="22916" r="62884" b="47212"/>
          <a:stretch/>
        </p:blipFill>
        <p:spPr bwMode="auto">
          <a:xfrm>
            <a:off x="10148077" y="4548187"/>
            <a:ext cx="1992857" cy="2286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CBD08935-11EA-4A5D-A10A-EFBD499DF9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0097" r="9866"/>
          <a:stretch/>
        </p:blipFill>
        <p:spPr>
          <a:xfrm>
            <a:off x="61452" y="5089627"/>
            <a:ext cx="1402920" cy="146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9616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Document 17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7B569AFF-A07B-4B93-A86C-4B0FA503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r>
              <a:rPr lang="lv-LV" sz="3200" dirty="0">
                <a:solidFill>
                  <a:srgbClr val="FFFFFF"/>
                </a:solidFill>
              </a:rPr>
              <a:t>«</a:t>
            </a:r>
            <a:r>
              <a:rPr lang="lv-LV" sz="3200" dirty="0" err="1">
                <a:solidFill>
                  <a:srgbClr val="FFFFFF"/>
                </a:solidFill>
              </a:rPr>
              <a:t>Gravity</a:t>
            </a:r>
            <a:r>
              <a:rPr lang="lv-LV" sz="3200" dirty="0">
                <a:solidFill>
                  <a:srgbClr val="FFFFFF"/>
                </a:solidFill>
              </a:rPr>
              <a:t>» </a:t>
            </a:r>
            <a:br>
              <a:rPr lang="lv-LV" sz="3200" dirty="0">
                <a:solidFill>
                  <a:srgbClr val="FFFFFF"/>
                </a:solidFill>
              </a:rPr>
            </a:br>
            <a:endParaRPr lang="en-GB" sz="3200" dirty="0">
              <a:solidFill>
                <a:srgbClr val="FFFFFF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E981B98-852A-427B-88B5-E89A285FB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6398" t="11335" r="33821" b="16667"/>
          <a:stretch/>
        </p:blipFill>
        <p:spPr bwMode="auto">
          <a:xfrm>
            <a:off x="3762155" y="0"/>
            <a:ext cx="842984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6533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590</Words>
  <Application>Microsoft Office PowerPoint</Application>
  <PresentationFormat>Pielāgots</PresentationFormat>
  <Paragraphs>63</Paragraphs>
  <Slides>24</Slides>
  <Notes>10</Notes>
  <HiddenSlides>0</HiddenSlides>
  <MMClips>1</MMClip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24</vt:i4>
      </vt:variant>
    </vt:vector>
  </HeadingPairs>
  <TitlesOfParts>
    <vt:vector size="25" baseType="lpstr">
      <vt:lpstr>Office dizains</vt:lpstr>
      <vt:lpstr>Kāpēc kosmoss ir tik pievilcīgs? </vt:lpstr>
      <vt:lpstr>Vai ir dzīvība uz Marsa? 1956.g.</vt:lpstr>
      <vt:lpstr>2021.g.: Selfijs uz Marsa https://mars.nasa.gov/mars2020/participate/photo-booth/ </vt:lpstr>
      <vt:lpstr>Labākās fantastikas filmas:</vt:lpstr>
      <vt:lpstr>2011.gadā atzīta par vis-antizinātniskāko filmu pēdējo gadu laikā  (NASA)</vt:lpstr>
      <vt:lpstr>Atrodi neatbilstību</vt:lpstr>
      <vt:lpstr>«Gravity»  </vt:lpstr>
      <vt:lpstr>«Gravity»  </vt:lpstr>
      <vt:lpstr>«Gravity»  </vt:lpstr>
      <vt:lpstr>«Gravity»  </vt:lpstr>
      <vt:lpstr>«Gravity» </vt:lpstr>
      <vt:lpstr>«Gravity» </vt:lpstr>
      <vt:lpstr>«Gravity» </vt:lpstr>
      <vt:lpstr>«Gravity» </vt:lpstr>
      <vt:lpstr>«Marsietis» - vētra uz Marsa</vt:lpstr>
      <vt:lpstr>«Marsietis» - vētra uz Marsa</vt:lpstr>
      <vt:lpstr>«Marsietis» </vt:lpstr>
      <vt:lpstr>Marsietis:  Spiediena samazināšanās dzīvojamā modulī dēļ pārrāvuma sienās</vt:lpstr>
      <vt:lpstr>«Marsietis»</vt:lpstr>
      <vt:lpstr>«Marsietis»</vt:lpstr>
      <vt:lpstr>Marsietis: Saulriets uz Marsa</vt:lpstr>
      <vt:lpstr>Marsietis: Saulriets uz Marsa</vt:lpstr>
      <vt:lpstr>Galvenais varonis zaudē samaņu no pārslodzes (12g)</vt:lpstr>
      <vt:lpstr>Nagla bezsvara stāvoklī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Vai ir dzīvība uz Marsa? 1956.g.</dc:title>
  <dc:creator>Ludmila Belogrudova</dc:creator>
  <cp:lastModifiedBy>Inese</cp:lastModifiedBy>
  <cp:revision>63</cp:revision>
  <dcterms:created xsi:type="dcterms:W3CDTF">2021-02-26T11:15:37Z</dcterms:created>
  <dcterms:modified xsi:type="dcterms:W3CDTF">2021-02-27T11:54:21Z</dcterms:modified>
</cp:coreProperties>
</file>