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7" r:id="rId19"/>
    <p:sldId id="280" r:id="rId20"/>
    <p:sldId id="281" r:id="rId21"/>
    <p:sldId id="282" r:id="rId22"/>
    <p:sldId id="286"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evads" id="{25D1A5F0-0898-477C-9D91-8FA622D5AE98}">
          <p14:sldIdLst>
            <p14:sldId id="256"/>
            <p14:sldId id="312"/>
            <p14:sldId id="317"/>
          </p14:sldIdLst>
        </p14:section>
        <p14:section name="Keplera likumi" id="{D2242448-4CE7-4DA4-9C80-B889150B3382}">
          <p14:sldIdLst>
            <p14:sldId id="314"/>
            <p14:sldId id="315"/>
            <p14:sldId id="324"/>
            <p14:sldId id="329"/>
            <p14:sldId id="327"/>
            <p14:sldId id="328"/>
            <p14:sldId id="325"/>
            <p14:sldId id="332"/>
          </p14:sldIdLst>
        </p14:section>
        <p14:section name="Orbītas" id="{7D9A7717-1578-41C4-AC23-60E5F8C70C37}">
          <p14:sldIdLst>
            <p14:sldId id="318"/>
            <p14:sldId id="323"/>
            <p14:sldId id="326"/>
            <p14:sldId id="333"/>
          </p14:sldIdLst>
        </p14:section>
        <p14:section name="Ņūtona gravitācijas likums" id="{81D77546-39DF-4B58-B117-152ADE0A93A7}">
          <p14:sldIdLst>
            <p14:sldId id="319"/>
            <p14:sldId id="313"/>
            <p14:sldId id="316"/>
            <p14:sldId id="320"/>
            <p14:sldId id="321"/>
            <p14:sldId id="322"/>
          </p14:sldIdLst>
        </p14:section>
        <p14:section name="Kosmiskie ātrumi" id="{8282B7A9-A68A-4947-A8EF-697D893A4037}">
          <p14:sldIdLst>
            <p14:sldId id="335"/>
            <p14:sldId id="334"/>
            <p14:sldId id="336"/>
            <p14:sldId id="337"/>
            <p14:sldId id="342"/>
            <p14:sldId id="338"/>
            <p14:sldId id="341"/>
            <p14:sldId id="339"/>
            <p14:sldId id="340"/>
            <p14:sldId id="343"/>
          </p14:sldIdLst>
        </p14:section>
        <p14:section name="Nobeigums" id="{58069ACB-7715-4A3D-A09C-C519BB85282B}">
          <p14:sldIdLst>
            <p14:sldId id="31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2184" autoAdjust="0"/>
  </p:normalViewPr>
  <p:slideViewPr>
    <p:cSldViewPr snapToGrid="0">
      <p:cViewPr varScale="1">
        <p:scale>
          <a:sx n="103" d="100"/>
          <a:sy n="103" d="100"/>
        </p:scale>
        <p:origin x="-1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C3D65-8DB9-4053-B237-7CF0C912689E}" type="datetimeFigureOut">
              <a:rPr lang="en-US" smtClean="0"/>
              <a:pPr/>
              <a:t>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B236C-9E3D-461C-87E9-13EA97F214B0}" type="slidenum">
              <a:rPr lang="en-US" smtClean="0"/>
              <a:pPr/>
              <a:t>‹#›</a:t>
            </a:fld>
            <a:endParaRPr lang="en-US"/>
          </a:p>
        </p:txBody>
      </p:sp>
    </p:spTree>
    <p:extLst>
      <p:ext uri="{BB962C8B-B14F-4D97-AF65-F5344CB8AC3E}">
        <p14:creationId xmlns:p14="http://schemas.microsoft.com/office/powerpoint/2010/main" xmlns="" val="396719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solidFill>
                  <a:schemeClr val="bg1"/>
                </a:solidFill>
              </a:rPr>
              <a:t>Ceļojumi kosmosā ir devuši mums daudz zināšanu, kas savukārt palīdzēja mums radīt izgudrojumus un tehnoloģijas, kas atviegloja cilvēka dzīvi un palīdzēja mums uzzināt vairāk un izpētīt vēl vairāk Visumā</a:t>
            </a:r>
          </a:p>
          <a:p>
            <a:r>
              <a:rPr lang="lv-LV" dirty="0" smtClean="0"/>
              <a:t>Septiņdesmito gadu vidū NASA meklēja veidus, kā </a:t>
            </a:r>
            <a:r>
              <a:rPr lang="lv-LV" dirty="0" smtClean="0"/>
              <a:t>mazināt efektu astronautiem </a:t>
            </a:r>
            <a:r>
              <a:rPr lang="lv-LV" dirty="0" smtClean="0"/>
              <a:t>no pēkšņiem </a:t>
            </a:r>
            <a:r>
              <a:rPr lang="lv-LV" dirty="0" smtClean="0"/>
              <a:t>grūdieniem</a:t>
            </a:r>
            <a:r>
              <a:rPr lang="lv-LV" baseline="0" dirty="0" smtClean="0"/>
              <a:t> un</a:t>
            </a:r>
            <a:r>
              <a:rPr lang="lv-LV" dirty="0" smtClean="0"/>
              <a:t> triecieniem lidojuma laikā. </a:t>
            </a:r>
            <a:r>
              <a:rPr lang="lv-LV" dirty="0" smtClean="0"/>
              <a:t>Galarezultāts bija viegls putu materiāls, ko mēs visi tagad saucam par atmiņas putām, un tas ir atrodams it visā, sākot no spilveniem līdz pat matračiem, krūšturiem, automašīnu sēdekļiem un </a:t>
            </a:r>
            <a:r>
              <a:rPr lang="lv-LV" dirty="0" smtClean="0"/>
              <a:t>ekstremitāšu</a:t>
            </a:r>
            <a:r>
              <a:rPr lang="lv-LV" baseline="0" dirty="0" smtClean="0"/>
              <a:t> protēzēm</a:t>
            </a:r>
            <a:r>
              <a:rPr lang="lv-LV" dirty="0" smtClean="0"/>
              <a:t>. </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https://</a:t>
            </a:r>
            <a:r>
              <a:rPr lang="lv-LV" dirty="0" smtClean="0"/>
              <a:t>www.philips.com/c-w/malegrooming/philips-space/space/10-space-innovations-that-are-closer-than-you-think.html</a:t>
            </a:r>
          </a:p>
          <a:p>
            <a:r>
              <a:rPr lang="lv-LV" dirty="0" smtClean="0"/>
              <a:t>https://www.nasa.gov/content/benefits-for-humanity-water-for-the-world/</a:t>
            </a:r>
            <a:endParaRPr lang="lv-LV" dirty="0" smtClean="0"/>
          </a:p>
          <a:p>
            <a:r>
              <a:rPr lang="lv-LV" sz="1200" kern="1200" dirty="0" smtClean="0">
                <a:solidFill>
                  <a:schemeClr val="tx1"/>
                </a:solidFill>
                <a:latin typeface="+mn-lt"/>
                <a:ea typeface="+mn-ea"/>
                <a:cs typeface="+mn-cs"/>
              </a:rPr>
              <a:t>Ūdens filtrēšanas sistēmas ir vēl viena tehnoloģija, kuru sākotnēji izstrādāja NASA </a:t>
            </a:r>
            <a:r>
              <a:rPr lang="lv-LV" sz="1200" kern="1200" dirty="0" err="1" smtClean="0">
                <a:solidFill>
                  <a:schemeClr val="tx1"/>
                </a:solidFill>
                <a:latin typeface="+mn-lt"/>
                <a:ea typeface="+mn-ea"/>
                <a:cs typeface="+mn-cs"/>
              </a:rPr>
              <a:t>Apollo</a:t>
            </a:r>
            <a:r>
              <a:rPr lang="lv-LV" sz="1200" kern="1200" dirty="0" smtClean="0">
                <a:solidFill>
                  <a:schemeClr val="tx1"/>
                </a:solidFill>
                <a:latin typeface="+mn-lt"/>
                <a:ea typeface="+mn-ea"/>
                <a:cs typeface="+mn-cs"/>
              </a:rPr>
              <a:t> programma, un kuras tika komercializētas ar lieliem panākumiem. "Pagājušā gadsimta sešdesmitajos gados NASA kosmosa centrs (tagad pazīstams kā Džonsona kosmosa centrs) un </a:t>
            </a:r>
            <a:r>
              <a:rPr lang="lv-LV" sz="1200" kern="1200" dirty="0" err="1" smtClean="0">
                <a:solidFill>
                  <a:schemeClr val="tx1"/>
                </a:solidFill>
                <a:latin typeface="+mn-lt"/>
                <a:ea typeface="+mn-ea"/>
                <a:cs typeface="+mn-cs"/>
              </a:rPr>
              <a:t>Garrett</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Corporation</a:t>
            </a:r>
            <a:r>
              <a:rPr lang="lv-LV" sz="1200" kern="1200" dirty="0" smtClean="0">
                <a:solidFill>
                  <a:schemeClr val="tx1"/>
                </a:solidFill>
                <a:latin typeface="+mn-lt"/>
                <a:ea typeface="+mn-ea"/>
                <a:cs typeface="+mn-cs"/>
              </a:rPr>
              <a:t> Gaisa izpētes nodaļa veica pētījumu programmu, lai izstrādātu nelielu, vieglu ūdens attīrītāju </a:t>
            </a:r>
            <a:r>
              <a:rPr lang="lv-LV" sz="1200" kern="1200" dirty="0" err="1" smtClean="0">
                <a:solidFill>
                  <a:schemeClr val="tx1"/>
                </a:solidFill>
                <a:latin typeface="+mn-lt"/>
                <a:ea typeface="+mn-ea"/>
                <a:cs typeface="+mn-cs"/>
              </a:rPr>
              <a:t>Apollo</a:t>
            </a:r>
            <a:r>
              <a:rPr lang="lv-LV" sz="1200" kern="1200" dirty="0" smtClean="0">
                <a:solidFill>
                  <a:schemeClr val="tx1"/>
                </a:solidFill>
                <a:latin typeface="+mn-lt"/>
                <a:ea typeface="+mn-ea"/>
                <a:cs typeface="+mn-cs"/>
              </a:rPr>
              <a:t> kosmosa kuģim, kam būtu nepieciešama minimāla jauda un kam nebūtu vajadzīgs patstāvīga kontrole visu diennakti astronautiem orbītā. 9 unču attīrītājs, nedaudz lielāks par cigarešu paciņu un pilnīgi bez hlora, kosmosa kuģa ūdens padevē izsniedza sudraba jonus, lai veiksmīgi iznīcinātu baktērijas. Pētījuma laikā publicētajā NASA tehniskajā ziņojumā tika ziņots, ka sudraba joni “nepiešķir ūdenim nepatīkamu garšu”. - NASA. Neilgi pēc tam tādi uzņēmumi kā </a:t>
            </a:r>
            <a:r>
              <a:rPr lang="lv-LV" sz="1200" kern="1200" dirty="0" err="1" smtClean="0">
                <a:solidFill>
                  <a:schemeClr val="tx1"/>
                </a:solidFill>
                <a:latin typeface="+mn-lt"/>
                <a:ea typeface="+mn-ea"/>
                <a:cs typeface="+mn-cs"/>
              </a:rPr>
              <a:t>Carefree</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Clearwater</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Limited</a:t>
            </a:r>
            <a:r>
              <a:rPr lang="lv-LV" sz="1200" kern="1200" dirty="0" smtClean="0">
                <a:solidFill>
                  <a:schemeClr val="tx1"/>
                </a:solidFill>
                <a:latin typeface="+mn-lt"/>
                <a:ea typeface="+mn-ea"/>
                <a:cs typeface="+mn-cs"/>
              </a:rPr>
              <a:t> ieguva atļauju ražot modificētas kosmosa aģentūras </a:t>
            </a:r>
            <a:r>
              <a:rPr lang="lv-LV" sz="1200" kern="1200" dirty="0" err="1" smtClean="0">
                <a:solidFill>
                  <a:schemeClr val="tx1"/>
                </a:solidFill>
                <a:latin typeface="+mn-lt"/>
                <a:ea typeface="+mn-ea"/>
                <a:cs typeface="+mn-cs"/>
              </a:rPr>
              <a:t>Electrolytic</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Silver</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Ion</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Cell</a:t>
            </a:r>
            <a:r>
              <a:rPr lang="lv-LV" sz="1200" kern="1200" dirty="0" smtClean="0">
                <a:solidFill>
                  <a:schemeClr val="tx1"/>
                </a:solidFill>
                <a:latin typeface="+mn-lt"/>
                <a:ea typeface="+mn-ea"/>
                <a:cs typeface="+mn-cs"/>
              </a:rPr>
              <a:t> versijas komerciāliem un rūpnieciskiem mērķiem. </a:t>
            </a:r>
            <a:endParaRPr lang="lv-LV" sz="1200" kern="120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5D0B236C-9E3D-461C-87E9-13EA97F214B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https://</a:t>
            </a:r>
            <a:r>
              <a:rPr lang="lv-LV" dirty="0" smtClean="0"/>
              <a:t>www.philips.com/c-w/malegrooming/philips-space/space/10-space-innovations-that-are-closer-than-you-think.html</a:t>
            </a:r>
          </a:p>
          <a:p>
            <a:r>
              <a:rPr lang="lv-LV" dirty="0" smtClean="0"/>
              <a:t>https://www.pcworld.com/article/2364483/garmin-launches-super-cheap-navigation-app-for-android-ios.html</a:t>
            </a:r>
          </a:p>
          <a:p>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https://www.philips.com/c-w/malegrooming/philips-space/space/10-space-innovations-that-are-closer-than-you-think.html</a:t>
            </a:r>
          </a:p>
          <a:p>
            <a:r>
              <a:rPr lang="lv-LV" sz="1200" kern="1200" dirty="0" smtClean="0">
                <a:solidFill>
                  <a:schemeClr val="tx1"/>
                </a:solidFill>
                <a:latin typeface="+mn-lt"/>
                <a:ea typeface="+mn-ea"/>
                <a:cs typeface="+mn-cs"/>
              </a:rPr>
              <a:t>Ja jūsu kosmosa vidē ir izcēlies ugunsgrēks vai ja kaitīgas gāzes ir tikušas telpā, labāk par to zināt ātrāk nekā vēlāk. Tāpēc NASA palīdzēja izgudrot pirmo regulējamo dūmu detektoru ar dažādiem jutības līmeņiem, lai novērstu viltus trauksmes. Tie, kas karājas jūsu mājās, ir balstīti uz versiju, kas izmantota </a:t>
            </a:r>
            <a:r>
              <a:rPr lang="lv-LV" sz="1200" kern="1200" dirty="0" err="1" smtClean="0">
                <a:solidFill>
                  <a:schemeClr val="tx1"/>
                </a:solidFill>
                <a:latin typeface="+mn-lt"/>
                <a:ea typeface="+mn-ea"/>
                <a:cs typeface="+mn-cs"/>
              </a:rPr>
              <a:t>Skylab</a:t>
            </a:r>
            <a:r>
              <a:rPr lang="lv-LV" sz="1200" kern="1200" dirty="0" smtClean="0">
                <a:solidFill>
                  <a:schemeClr val="tx1"/>
                </a:solidFill>
                <a:latin typeface="+mn-lt"/>
                <a:ea typeface="+mn-ea"/>
                <a:cs typeface="+mn-cs"/>
              </a:rPr>
              <a:t>, pirmajā ASV kosmosa stacijā.</a:t>
            </a:r>
          </a:p>
          <a:p>
            <a:endParaRPr lang="lv-LV" dirty="0" smtClean="0"/>
          </a:p>
          <a:p>
            <a:r>
              <a:rPr lang="lv-LV" dirty="0" smtClean="0"/>
              <a:t>https://science.howstuffworks.com/innovation/nasa-inventions/5-types-of-nasa-technology-in-your-attic.htm</a:t>
            </a:r>
          </a:p>
          <a:p>
            <a:endParaRPr lang="lv-LV" dirty="0" smtClean="0"/>
          </a:p>
          <a:p>
            <a:r>
              <a:rPr lang="en-US" sz="1200" b="1" i="1" kern="1200" dirty="0" smtClean="0">
                <a:solidFill>
                  <a:schemeClr val="tx1"/>
                </a:solidFill>
                <a:latin typeface="+mn-lt"/>
                <a:ea typeface="+mn-ea"/>
                <a:cs typeface="+mn-cs"/>
              </a:rPr>
              <a:t>Photo of the P-</a:t>
            </a:r>
            <a:r>
              <a:rPr lang="en-US" sz="1200" b="1" i="1" kern="1200" dirty="0" err="1" smtClean="0">
                <a:solidFill>
                  <a:schemeClr val="tx1"/>
                </a:solidFill>
                <a:latin typeface="+mn-lt"/>
                <a:ea typeface="+mn-ea"/>
                <a:cs typeface="+mn-cs"/>
              </a:rPr>
              <a:t>Trak</a:t>
            </a:r>
            <a:r>
              <a:rPr lang="en-US" sz="1200" b="1" i="1" kern="1200" dirty="0" smtClean="0">
                <a:solidFill>
                  <a:schemeClr val="tx1"/>
                </a:solidFill>
                <a:latin typeface="+mn-lt"/>
                <a:ea typeface="+mn-ea"/>
                <a:cs typeface="+mn-cs"/>
              </a:rPr>
              <a:t> air quality measurement device made by TSI. Credit: NASA</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https://www.philips.com/c-w/malegrooming/philips-space/space/10-space-innovations-that-are-closer-than-you-think.html</a:t>
            </a:r>
          </a:p>
          <a:p>
            <a:r>
              <a:rPr lang="lv-LV" dirty="0" smtClean="0"/>
              <a:t>vienkāršais</a:t>
            </a:r>
            <a:r>
              <a:rPr lang="lv-LV" dirty="0" smtClean="0"/>
              <a:t>, tomēr dzīvību glābjošais process ietver garu, seklu kanālu ievietošanu betonā uz skrejceļiem un ceļiem. Tie novērš lieko ūdeni no virsmas, lai uzlabotu riepu saķeri. Pirmo reizi eksperimentējot NASA Pētniecības centrā sešdesmitajos gados, šis jaunievedums ir izplatījies arī uz gājēju pārejām, peldbaseiniem un pat dzīvnieku aplokiem</a:t>
            </a:r>
            <a:r>
              <a:rPr lang="lv-LV" dirty="0" smtClean="0"/>
              <a:t>.</a:t>
            </a:r>
          </a:p>
          <a:p>
            <a:endParaRPr lang="lv-LV" dirty="0" smtClean="0"/>
          </a:p>
          <a:p>
            <a:r>
              <a:rPr lang="en-US" sz="1200" b="0" i="1" kern="1200" dirty="0" smtClean="0">
                <a:solidFill>
                  <a:schemeClr val="tx1"/>
                </a:solidFill>
                <a:latin typeface="+mn-lt"/>
                <a:ea typeface="+mn-ea"/>
                <a:cs typeface="+mn-cs"/>
              </a:rPr>
              <a:t>his is an aerial view of the grooved Space Shuttle Landing Facility at Kennedy Space Center looking south to north.</a:t>
            </a:r>
            <a:endParaRPr lang="lv-LV" sz="1200" b="0" i="1" kern="1200" dirty="0" smtClean="0">
              <a:solidFill>
                <a:schemeClr val="tx1"/>
              </a:solidFill>
              <a:latin typeface="+mn-lt"/>
              <a:ea typeface="+mn-ea"/>
              <a:cs typeface="+mn-cs"/>
            </a:endParaRPr>
          </a:p>
          <a:p>
            <a:r>
              <a:rPr lang="lv-LV" dirty="0" smtClean="0"/>
              <a:t>https://www.nasa.gov/centers/langley/news/factsheets/Groove.html</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https://www.philips.com/c-w/malegrooming/philips-space/space/10-space-innovations-that-are-closer-than-you-think.html</a:t>
            </a:r>
          </a:p>
          <a:p>
            <a:r>
              <a:rPr lang="lv-LV" sz="1200" kern="1200" dirty="0" smtClean="0">
                <a:solidFill>
                  <a:schemeClr val="tx1"/>
                </a:solidFill>
                <a:latin typeface="+mn-lt"/>
                <a:ea typeface="+mn-ea"/>
                <a:cs typeface="+mn-cs"/>
              </a:rPr>
              <a:t>Lai gan saldēšanas žāvēšanu nav izgudrojusi NASA, aģentūra ievērojami uzlaboja tehnoloģiju, lai ilgstošu </a:t>
            </a:r>
            <a:r>
              <a:rPr lang="lv-LV" sz="1200" kern="1200" dirty="0" err="1" smtClean="0">
                <a:solidFill>
                  <a:schemeClr val="tx1"/>
                </a:solidFill>
                <a:latin typeface="+mn-lt"/>
                <a:ea typeface="+mn-ea"/>
                <a:cs typeface="+mn-cs"/>
              </a:rPr>
              <a:t>Apollo</a:t>
            </a:r>
            <a:r>
              <a:rPr lang="lv-LV" sz="1200" kern="1200" dirty="0" smtClean="0">
                <a:solidFill>
                  <a:schemeClr val="tx1"/>
                </a:solidFill>
                <a:latin typeface="+mn-lt"/>
                <a:ea typeface="+mn-ea"/>
                <a:cs typeface="+mn-cs"/>
              </a:rPr>
              <a:t> misiju laikā nodrošinātu viņu astronautus ar uzturu. </a:t>
            </a:r>
          </a:p>
          <a:p>
            <a:r>
              <a:rPr lang="lv-LV" sz="1200" kern="1200" dirty="0" smtClean="0">
                <a:solidFill>
                  <a:schemeClr val="tx1"/>
                </a:solidFill>
                <a:latin typeface="+mn-lt"/>
                <a:ea typeface="+mn-ea"/>
                <a:cs typeface="+mn-cs"/>
              </a:rPr>
              <a:t>Žaks Arsēns </a:t>
            </a:r>
            <a:r>
              <a:rPr lang="lv-LV" sz="1200" kern="1200" dirty="0" err="1" smtClean="0">
                <a:solidFill>
                  <a:schemeClr val="tx1"/>
                </a:solidFill>
                <a:latin typeface="+mn-lt"/>
                <a:ea typeface="+mn-ea"/>
                <a:cs typeface="+mn-cs"/>
              </a:rPr>
              <a:t>d'Arsonvals</a:t>
            </a:r>
            <a:r>
              <a:rPr lang="lv-LV" sz="1200" kern="1200" dirty="0" smtClean="0">
                <a:solidFill>
                  <a:schemeClr val="tx1"/>
                </a:solidFill>
                <a:latin typeface="+mn-lt"/>
                <a:ea typeface="+mn-ea"/>
                <a:cs typeface="+mn-cs"/>
              </a:rPr>
              <a:t> tiek plaši atzīts par saldēšanas žāvēšanas procesa izgudrotāju 1906. gadā. </a:t>
            </a:r>
            <a:r>
              <a:rPr lang="lv-LV" sz="1200" kern="1200" dirty="0" err="1" smtClean="0">
                <a:solidFill>
                  <a:schemeClr val="tx1"/>
                </a:solidFill>
                <a:latin typeface="+mn-lt"/>
                <a:ea typeface="+mn-ea"/>
                <a:cs typeface="+mn-cs"/>
              </a:rPr>
              <a:t>Nestle</a:t>
            </a:r>
            <a:r>
              <a:rPr lang="lv-LV" sz="1200" kern="1200" dirty="0" smtClean="0">
                <a:solidFill>
                  <a:schemeClr val="tx1"/>
                </a:solidFill>
                <a:latin typeface="+mn-lt"/>
                <a:ea typeface="+mn-ea"/>
                <a:cs typeface="+mn-cs"/>
              </a:rPr>
              <a:t> to tālāk izstrādāja 1938. gadā. Sausā žāvēšana Otrā pasaules kara laikā tika plaši izmantota asins seruma saglabāšanai. </a:t>
            </a:r>
          </a:p>
          <a:p>
            <a:r>
              <a:rPr lang="lv-LV" sz="1200" kern="1200" dirty="0" smtClean="0">
                <a:solidFill>
                  <a:schemeClr val="tx1"/>
                </a:solidFill>
                <a:latin typeface="+mn-lt"/>
                <a:ea typeface="+mn-ea"/>
                <a:cs typeface="+mn-cs"/>
              </a:rPr>
              <a:t>Pēc plašiem pētījumiem NASA nolēma izmantot un uzlabot </a:t>
            </a:r>
            <a:r>
              <a:rPr lang="lv-LV" sz="1200" kern="1200" dirty="0" err="1" smtClean="0">
                <a:solidFill>
                  <a:schemeClr val="tx1"/>
                </a:solidFill>
                <a:latin typeface="+mn-lt"/>
                <a:ea typeface="+mn-ea"/>
                <a:cs typeface="+mn-cs"/>
              </a:rPr>
              <a:t>Nestle</a:t>
            </a:r>
            <a:r>
              <a:rPr lang="lv-LV" sz="1200" kern="1200" dirty="0" smtClean="0">
                <a:solidFill>
                  <a:schemeClr val="tx1"/>
                </a:solidFill>
                <a:latin typeface="+mn-lt"/>
                <a:ea typeface="+mn-ea"/>
                <a:cs typeface="+mn-cs"/>
              </a:rPr>
              <a:t> saldēšanas žāvēšanas tehniku ​​kosmosa pārtikai. Process ietver </a:t>
            </a:r>
            <a:r>
              <a:rPr lang="lv-LV" sz="1200" kern="1200" dirty="0" err="1" smtClean="0">
                <a:solidFill>
                  <a:schemeClr val="tx1"/>
                </a:solidFill>
                <a:latin typeface="+mn-lt"/>
                <a:ea typeface="+mn-ea"/>
                <a:cs typeface="+mn-cs"/>
              </a:rPr>
              <a:t>dehidratāciju</a:t>
            </a:r>
            <a:r>
              <a:rPr lang="lv-LV" sz="1200" kern="1200" dirty="0" smtClean="0">
                <a:solidFill>
                  <a:schemeClr val="tx1"/>
                </a:solidFill>
                <a:latin typeface="+mn-lt"/>
                <a:ea typeface="+mn-ea"/>
                <a:cs typeface="+mn-cs"/>
              </a:rPr>
              <a:t> zemā temperatūrā. Gatavu ēdienu vispirms sasaldē zemā spiedienā, pēc tam sasaldēšanas laikā izveidojušos ledus kristālus noņem, sublimējot vakuuma kamerā. Pēc tam pārtiku var pagatavot, pievienojot ūdeni. Šī metode izrādījās ļoti efektīva, un pārtikas produkti pirms žāvēšanas saglabāja gandrīz 100% uzturvērtības un svara daļas. Parasti šādi apstrādāti pārtikas produkti saglabā apmēram 20% no sākotnējā svara, lai gan tas ir atkarīgs no konkrētā pārtikas produkta. Šo paņēmienu mūsdienās plaši izmanto, lai nodrošinātu pārnēsājamas barojošas maltītes ekstrēmiem un ne tik ekstrēmiem ceļotājiem, karavīriem, katastrofu seku likvidēšanas programmām un citiem. Vakuumā noslēgta pārtika lielveikalu plauktos ir izaugusi no NASA izgudrojuma, kura mērķis bija uzturēt pārtiku svaigu kosmosā, novēršot mikroorganismu izplatīšanos un slimības.</a:t>
            </a:r>
          </a:p>
          <a:p>
            <a:r>
              <a:rPr lang="lv-LV" dirty="0" smtClean="0"/>
              <a:t>https://www.nasa.gov/sites/default/files/thumbnails/image/space_food_types_s93-32499.jpeg</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err="1" smtClean="0">
                <a:solidFill>
                  <a:schemeClr val="tx1"/>
                </a:solidFill>
                <a:latin typeface="+mn-lt"/>
                <a:ea typeface="+mn-ea"/>
                <a:cs typeface="+mn-cs"/>
              </a:rPr>
              <a:t>Speedo</a:t>
            </a:r>
            <a:r>
              <a:rPr lang="lv-LV" sz="1200" kern="1200" dirty="0" smtClean="0">
                <a:solidFill>
                  <a:schemeClr val="tx1"/>
                </a:solidFill>
                <a:latin typeface="+mn-lt"/>
                <a:ea typeface="+mn-ea"/>
                <a:cs typeface="+mn-cs"/>
              </a:rPr>
              <a:t> bēdīgi slavenais peldkostīms LZR </a:t>
            </a:r>
            <a:r>
              <a:rPr lang="lv-LV" sz="1200" kern="1200" dirty="0" err="1" smtClean="0">
                <a:solidFill>
                  <a:schemeClr val="tx1"/>
                </a:solidFill>
                <a:latin typeface="+mn-lt"/>
                <a:ea typeface="+mn-ea"/>
                <a:cs typeface="+mn-cs"/>
              </a:rPr>
              <a:t>Racer</a:t>
            </a:r>
            <a:r>
              <a:rPr lang="lv-LV" sz="1200" kern="1200" dirty="0" smtClean="0">
                <a:solidFill>
                  <a:schemeClr val="tx1"/>
                </a:solidFill>
                <a:latin typeface="+mn-lt"/>
                <a:ea typeface="+mn-ea"/>
                <a:cs typeface="+mn-cs"/>
              </a:rPr>
              <a:t> tika atklāts 2008. gadā. Tas bija tik efektīvs, ka 2009. gadā FINA aizliedza to rīkot starptautiskos sacensību peldēšanas konkursos kā "tehnoloģiskā dopinga" veidu. LZR </a:t>
            </a:r>
            <a:r>
              <a:rPr lang="lv-LV" sz="1200" kern="1200" dirty="0" err="1" smtClean="0">
                <a:solidFill>
                  <a:schemeClr val="tx1"/>
                </a:solidFill>
                <a:latin typeface="+mn-lt"/>
                <a:ea typeface="+mn-ea"/>
                <a:cs typeface="+mn-cs"/>
              </a:rPr>
              <a:t>Racer</a:t>
            </a:r>
            <a:r>
              <a:rPr lang="lv-LV" sz="1200" kern="1200" dirty="0" smtClean="0">
                <a:solidFill>
                  <a:schemeClr val="tx1"/>
                </a:solidFill>
                <a:latin typeface="+mn-lt"/>
                <a:ea typeface="+mn-ea"/>
                <a:cs typeface="+mn-cs"/>
              </a:rPr>
              <a:t> ar NASA palīdzību tika izstrādāts tā, lai tas būtu ļoti racionalizēts un ar nelielu berzi. Tas ir izgatavots no 'metinātām' šuvēm un vairākiem audumiem, kas var samazināt pretestību pat par sešiem procentiem. Peldkostīmam ir arī stabilizators, kas darbojas kā josta, kas palīdz samazināt peldētāja muskuļu kustību. Šī funkcija ir paredzēta, lai palīdzētu peldētājam ilgstoši uzturēt pareizo leņķi ūdenī. Pētījumi par tērpa efektivitāti arī atklāja, ka starp peldētāja ķermeni un peldkostīmu var notvert gaisa burbuļus. Tie palīdz nedaudz pacelt peldētāju, lai viņi varētu gūt labumu no zemākas berzes pret gaisu, salīdzinot ar ūdeni. Aizliegums iestājās pēc tam, kad sportisti, kas tērpās </a:t>
            </a:r>
            <a:r>
              <a:rPr lang="lv-LV" sz="1200" kern="1200" dirty="0" err="1" smtClean="0">
                <a:solidFill>
                  <a:schemeClr val="tx1"/>
                </a:solidFill>
                <a:latin typeface="+mn-lt"/>
                <a:ea typeface="+mn-ea"/>
                <a:cs typeface="+mn-cs"/>
              </a:rPr>
              <a:t>Speedo</a:t>
            </a:r>
            <a:r>
              <a:rPr lang="lv-LV" sz="1200" kern="1200" dirty="0" smtClean="0">
                <a:solidFill>
                  <a:schemeClr val="tx1"/>
                </a:solidFill>
                <a:latin typeface="+mn-lt"/>
                <a:ea typeface="+mn-ea"/>
                <a:cs typeface="+mn-cs"/>
              </a:rPr>
              <a:t>, 2008. gada martā pārspēja pasaules peldēšanas rekordus.</a:t>
            </a:r>
          </a:p>
          <a:p>
            <a:endParaRPr lang="lv-LV" dirty="0" smtClean="0"/>
          </a:p>
          <a:p>
            <a:r>
              <a:rPr lang="lv-LV" dirty="0" smtClean="0"/>
              <a:t>https://oacasinnovations.weebly.com/partnership-with-nasa.html</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Mūsdienu mobilo tālruņu kameras to izcelsmi var daļēji izsekot NASA / JPL zinātnieka Ērika </a:t>
            </a:r>
            <a:r>
              <a:rPr lang="lv-LV" sz="1200" kern="1200" dirty="0" err="1" smtClean="0">
                <a:solidFill>
                  <a:schemeClr val="tx1"/>
                </a:solidFill>
                <a:latin typeface="+mn-lt"/>
                <a:ea typeface="+mn-ea"/>
                <a:cs typeface="+mn-cs"/>
              </a:rPr>
              <a:t>Fosuma</a:t>
            </a:r>
            <a:r>
              <a:rPr lang="lv-LV" sz="1200" kern="1200" dirty="0" smtClean="0">
                <a:solidFill>
                  <a:schemeClr val="tx1"/>
                </a:solidFill>
                <a:latin typeface="+mn-lt"/>
                <a:ea typeface="+mn-ea"/>
                <a:cs typeface="+mn-cs"/>
              </a:rPr>
              <a:t> darbam, kura fokusā bija kameru </a:t>
            </a:r>
            <a:r>
              <a:rPr lang="lv-LV" sz="1200" kern="1200" dirty="0" err="1" smtClean="0">
                <a:solidFill>
                  <a:schemeClr val="tx1"/>
                </a:solidFill>
                <a:latin typeface="+mn-lt"/>
                <a:ea typeface="+mn-ea"/>
                <a:cs typeface="+mn-cs"/>
              </a:rPr>
              <a:t>miniaturizācija</a:t>
            </a:r>
            <a:r>
              <a:rPr lang="lv-LV" sz="1200" kern="1200" dirty="0" smtClean="0">
                <a:solidFill>
                  <a:schemeClr val="tx1"/>
                </a:solidFill>
                <a:latin typeface="+mn-lt"/>
                <a:ea typeface="+mn-ea"/>
                <a:cs typeface="+mn-cs"/>
              </a:rPr>
              <a:t> starpplanētu misijām. Lai panāktu šo </a:t>
            </a:r>
            <a:r>
              <a:rPr lang="lv-LV" sz="1200" kern="1200" dirty="0" err="1" smtClean="0">
                <a:solidFill>
                  <a:schemeClr val="tx1"/>
                </a:solidFill>
                <a:latin typeface="+mn-lt"/>
                <a:ea typeface="+mn-ea"/>
                <a:cs typeface="+mn-cs"/>
              </a:rPr>
              <a:t>miniaturizāciju</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Fossum</a:t>
            </a:r>
            <a:r>
              <a:rPr lang="lv-LV" sz="1200" kern="1200" dirty="0" smtClean="0">
                <a:solidFill>
                  <a:schemeClr val="tx1"/>
                </a:solidFill>
                <a:latin typeface="+mn-lt"/>
                <a:ea typeface="+mn-ea"/>
                <a:cs typeface="+mn-cs"/>
              </a:rPr>
              <a:t> izstrādāja papildu metālu oksīdu-pusvadītāju (CMOS) attēlu sensorus, kas tagad ir kļuvuši plaši izplatīti. Attēlveidošanas ierīces, kurās izmantota CMOS, bija mēģinātas jau iepriekš, taču nevienam nebija izdevies padarīt tehnoloģiju pieejamu, jo CMOS ģenerētie attēli mēdz ciest no signāla trokšņa un citiem jautājumiem. </a:t>
            </a:r>
            <a:r>
              <a:rPr lang="lv-LV" sz="1200" kern="1200" dirty="0" err="1" smtClean="0">
                <a:solidFill>
                  <a:schemeClr val="tx1"/>
                </a:solidFill>
                <a:latin typeface="+mn-lt"/>
                <a:ea typeface="+mn-ea"/>
                <a:cs typeface="+mn-cs"/>
              </a:rPr>
              <a:t>Fossum</a:t>
            </a:r>
            <a:r>
              <a:rPr lang="lv-LV" sz="1200" kern="1200" dirty="0" smtClean="0">
                <a:solidFill>
                  <a:schemeClr val="tx1"/>
                </a:solidFill>
                <a:latin typeface="+mn-lt"/>
                <a:ea typeface="+mn-ea"/>
                <a:cs typeface="+mn-cs"/>
              </a:rPr>
              <a:t> ieskats bija izmantot uzlādētu ierīču (CCD) tehnoloģijas priekšrocības, lai palīdzētu uzlabot kvalitāti. Tā rezultātā tika izveidoti CMOS aktīvie pikseļu sensori. Kopš tā laika šī tehnoloģija ir dominējusi digitālās attēlveidošanas nozarē. Tas arī efektīvi pavēra ceļu miniatūru kameru iekļaušanai viedtālruņos un citās ierīcēs.</a:t>
            </a:r>
          </a:p>
          <a:p>
            <a:endParaRPr lang="lv-LV" dirty="0" smtClean="0"/>
          </a:p>
          <a:p>
            <a:r>
              <a:rPr lang="lv-LV" dirty="0" smtClean="0"/>
              <a:t>https://spinoff.nasa.gov/Spinoff2017/cg_1.html</a:t>
            </a:r>
          </a:p>
          <a:p>
            <a:r>
              <a:rPr lang="lv-LV" dirty="0" smtClean="0"/>
              <a:t>https://en.wikipedia.org/wiki/Image_sensor</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Iegultās tīmekļa tehnoloģijas programmatūru jeb EWB vispirms izstrādāja NASA. Sākotnēji tas tika izveidots, lai ļautu astronautiem internetā attālināti darboties un uzraudzīt eksperimentus ISS. NASA vēlāk izlaida šo tehnoloģiju publiskajā telpā, paverot ceļu nesenajam lietu interneta tehnoloģijas sprādzienam. </a:t>
            </a:r>
          </a:p>
          <a:p>
            <a:endParaRPr lang="lv-LV" sz="1200" kern="1200" dirty="0" smtClean="0">
              <a:solidFill>
                <a:schemeClr val="tx1"/>
              </a:solidFill>
              <a:latin typeface="+mn-lt"/>
              <a:ea typeface="+mn-ea"/>
              <a:cs typeface="+mn-cs"/>
            </a:endParaRPr>
          </a:p>
          <a:p>
            <a:r>
              <a:rPr lang="lv-LV" sz="1200" kern="1200" dirty="0" smtClean="0">
                <a:solidFill>
                  <a:schemeClr val="tx1"/>
                </a:solidFill>
                <a:latin typeface="+mn-lt"/>
                <a:ea typeface="+mn-ea"/>
                <a:cs typeface="+mn-cs"/>
              </a:rPr>
              <a:t>Viens interesants piemērs nāk no TMIO LLC. Viņi izstrādāja EWB tehnoloģiju, lai izveidotu savu viedo krāsni “</a:t>
            </a:r>
            <a:r>
              <a:rPr lang="lv-LV" sz="1200" kern="1200" dirty="0" err="1" smtClean="0">
                <a:solidFill>
                  <a:schemeClr val="tx1"/>
                </a:solidFill>
                <a:latin typeface="+mn-lt"/>
                <a:ea typeface="+mn-ea"/>
                <a:cs typeface="+mn-cs"/>
              </a:rPr>
              <a:t>Connect</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Io</a:t>
            </a:r>
            <a:r>
              <a:rPr lang="lv-LV" sz="1200" kern="1200" dirty="0" smtClean="0">
                <a:solidFill>
                  <a:schemeClr val="tx1"/>
                </a:solidFill>
                <a:latin typeface="+mn-lt"/>
                <a:ea typeface="+mn-ea"/>
                <a:cs typeface="+mn-cs"/>
              </a:rPr>
              <a:t>”. Šī krāsns apvieno sildīšanas un atdzesēšanas iespējas, lai pēc pieprasījuma uzglabātu un pagatavotu pārtiku attālināti. Daudzi citi uzņēmumi izmanto to pašu tehnoloģiju, lai nodrošinātu plašu ierīču vadību un pārvaldību internetā. NASA kosmosa laikmeta EWB tehnoloģija ir izmantojusi visas ierīces, piemēram, viedos termostatus, viedās spuldzes, viedās slēdzenes u.c. </a:t>
            </a:r>
            <a:endParaRPr lang="lv-LV" sz="1200" kern="120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5D0B236C-9E3D-461C-87E9-13EA97F214B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LASIK, kas ir visplašāk veiktā redzes koriģējošā lāzera operācija, palīdz pacienta radzeni pārveidot, izmantojot </a:t>
            </a:r>
            <a:r>
              <a:rPr lang="lv-LV" sz="1200" kern="1200" dirty="0" err="1" smtClean="0">
                <a:solidFill>
                  <a:schemeClr val="tx1"/>
                </a:solidFill>
                <a:latin typeface="+mn-lt"/>
                <a:ea typeface="+mn-ea"/>
                <a:cs typeface="+mn-cs"/>
              </a:rPr>
              <a:t>eksimēra</a:t>
            </a:r>
            <a:r>
              <a:rPr lang="lv-LV" sz="1200" kern="1200" dirty="0" smtClean="0">
                <a:solidFill>
                  <a:schemeClr val="tx1"/>
                </a:solidFill>
                <a:latin typeface="+mn-lt"/>
                <a:ea typeface="+mn-ea"/>
                <a:cs typeface="+mn-cs"/>
              </a:rPr>
              <a:t> lāzeru. Lielākā daļa LASIK sistēmu izmanto lāzera radaru (LADAR) acu izsekošanu, lai sasniegtu nepieciešamo precizitāti. Tā kā cilvēka acs katru minūti dabiski veic simtiem sīku piespiedu kustību, šāda veida spējas ir būtiskas, lai nodrošinātu operācijas veiksmīgu norisi. Šī tehnoloģija sākotnēji tika izstrādāta, izmantojot NASA pētījumu programmu. LADAR tehnoloģija sākotnēji tika izstrādāta izmantošanai kosmosa transportlīdzekļu autonomā satikšanās vietā un piestātnē, ko izmanto satelītu apkalpošanai. </a:t>
            </a:r>
            <a:endParaRPr lang="lv-LV" sz="1200" kern="120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5D0B236C-9E3D-461C-87E9-13EA97F214B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Šo tehnoloģiju sākotnēji izstrādāja NASA, lai palīdzētu astronautiem audzēt augus kosmosā un, iespējams, arī citās pasaulēs. Vēl 90. gados NASA meklēja veidu, kā izvadīt etilēnu no gaisa, lai augi nenovecotu un augļi nenobriestu pārāk ātri. Tā rezultātā tika izstrādāta ierīce, kas izmanto titāna oksīdu un UV gaismu, lai etilēnu ķīmiski pārveidotu par nelielu daudzumu ūdens un oglekļa dioksīda. Pirmais darba modelis tika izlaists kosmosa kuģī </a:t>
            </a:r>
            <a:r>
              <a:rPr lang="lv-LV" sz="1200" kern="1200" dirty="0" err="1" smtClean="0">
                <a:solidFill>
                  <a:schemeClr val="tx1"/>
                </a:solidFill>
                <a:latin typeface="+mn-lt"/>
                <a:ea typeface="+mn-ea"/>
                <a:cs typeface="+mn-cs"/>
              </a:rPr>
              <a:t>Columbia</a:t>
            </a:r>
            <a:r>
              <a:rPr lang="lv-LV" sz="1200" kern="1200" dirty="0" smtClean="0">
                <a:solidFill>
                  <a:schemeClr val="tx1"/>
                </a:solidFill>
                <a:latin typeface="+mn-lt"/>
                <a:ea typeface="+mn-ea"/>
                <a:cs typeface="+mn-cs"/>
              </a:rPr>
              <a:t> un tika uzstādīts ISS 1995. gadā. Kopš tā laika tehnoloģija ir pielāgota komerciāliem un sadzīvē lietojamiem gaisa attīrītājiem.</a:t>
            </a:r>
            <a:endParaRPr lang="lv-LV" sz="1200" kern="120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5D0B236C-9E3D-461C-87E9-13EA97F214B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solidFill>
                  <a:schemeClr val="bg1"/>
                </a:solidFill>
              </a:rPr>
              <a:t>Ceļojumi kosmosā ir devuši mums daudz zināšanu, kas savukārt palīdzēja mums radīt izgudrojumus un tehnoloģijas, kas atviegloja cilvēka dzīvi un palīdzēja mums uzzināt vairāk un izpētīt vēl vairāk Visumā</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1961. gadā NASA astronauts </a:t>
            </a:r>
            <a:r>
              <a:rPr lang="lv-LV" sz="1200" kern="1200" dirty="0" err="1" smtClean="0">
                <a:solidFill>
                  <a:schemeClr val="tx1"/>
                </a:solidFill>
                <a:latin typeface="+mn-lt"/>
                <a:ea typeface="+mn-ea"/>
                <a:cs typeface="+mn-cs"/>
              </a:rPr>
              <a:t>Volijs</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Širra</a:t>
            </a:r>
            <a:r>
              <a:rPr lang="lv-LV" sz="1200" kern="1200" dirty="0" smtClean="0">
                <a:solidFill>
                  <a:schemeClr val="tx1"/>
                </a:solidFill>
                <a:latin typeface="+mn-lt"/>
                <a:ea typeface="+mn-ea"/>
                <a:cs typeface="+mn-cs"/>
              </a:rPr>
              <a:t> lūdza divus pilotus (</a:t>
            </a:r>
            <a:r>
              <a:rPr lang="lv-LV" sz="1200" kern="1200" dirty="0" err="1" smtClean="0">
                <a:solidFill>
                  <a:schemeClr val="tx1"/>
                </a:solidFill>
                <a:latin typeface="+mn-lt"/>
                <a:ea typeface="+mn-ea"/>
                <a:cs typeface="+mn-cs"/>
              </a:rPr>
              <a:t>Kortniju</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Greiemu</a:t>
            </a:r>
            <a:r>
              <a:rPr lang="lv-LV" sz="1200" kern="1200" dirty="0" smtClean="0">
                <a:solidFill>
                  <a:schemeClr val="tx1"/>
                </a:solidFill>
                <a:latin typeface="+mn-lt"/>
                <a:ea typeface="+mn-ea"/>
                <a:cs typeface="+mn-cs"/>
              </a:rPr>
              <a:t> un </a:t>
            </a:r>
            <a:r>
              <a:rPr lang="lv-LV" sz="1200" kern="1200" dirty="0" err="1" smtClean="0">
                <a:solidFill>
                  <a:schemeClr val="tx1"/>
                </a:solidFill>
                <a:latin typeface="+mn-lt"/>
                <a:ea typeface="+mn-ea"/>
                <a:cs typeface="+mn-cs"/>
              </a:rPr>
              <a:t>Kītu</a:t>
            </a:r>
            <a:r>
              <a:rPr lang="lv-LV" sz="1200" kern="120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Larkinu</a:t>
            </a:r>
            <a:r>
              <a:rPr lang="lv-LV" sz="1200" kern="1200" dirty="0" smtClean="0">
                <a:solidFill>
                  <a:schemeClr val="tx1"/>
                </a:solidFill>
                <a:latin typeface="+mn-lt"/>
                <a:ea typeface="+mn-ea"/>
                <a:cs typeface="+mn-cs"/>
              </a:rPr>
              <a:t>) izveidot pārnēsājamu, divvirzienu sakaru sistēmu ceļojumiem kosmosā. Komanda tikai 11 dienu laikā sadarbojās ar NASA tehniķiem, lai izstrādātu mikrofona austiņas, kuras astronauti varētu izmantot saziņai ar Zemi. Austiņas tika izmantotas pārējās </a:t>
            </a:r>
            <a:r>
              <a:rPr lang="lv-LV" sz="1200" kern="1200" dirty="0" err="1" smtClean="0">
                <a:solidFill>
                  <a:schemeClr val="tx1"/>
                </a:solidFill>
                <a:latin typeface="+mn-lt"/>
                <a:ea typeface="+mn-ea"/>
                <a:cs typeface="+mn-cs"/>
              </a:rPr>
              <a:t>Mercury</a:t>
            </a:r>
            <a:r>
              <a:rPr lang="lv-LV" sz="1200" kern="1200" dirty="0" smtClean="0">
                <a:solidFill>
                  <a:schemeClr val="tx1"/>
                </a:solidFill>
                <a:latin typeface="+mn-lt"/>
                <a:ea typeface="+mn-ea"/>
                <a:cs typeface="+mn-cs"/>
              </a:rPr>
              <a:t> misijās un </a:t>
            </a:r>
            <a:r>
              <a:rPr lang="lv-LV" sz="1200" kern="1200" dirty="0" err="1" smtClean="0">
                <a:solidFill>
                  <a:schemeClr val="tx1"/>
                </a:solidFill>
                <a:latin typeface="+mn-lt"/>
                <a:ea typeface="+mn-ea"/>
                <a:cs typeface="+mn-cs"/>
              </a:rPr>
              <a:t>Apollo</a:t>
            </a:r>
            <a:r>
              <a:rPr lang="lv-LV" sz="1200" kern="1200" dirty="0" smtClean="0">
                <a:solidFill>
                  <a:schemeClr val="tx1"/>
                </a:solidFill>
                <a:latin typeface="+mn-lt"/>
                <a:ea typeface="+mn-ea"/>
                <a:cs typeface="+mn-cs"/>
              </a:rPr>
              <a:t> misijās.</a:t>
            </a:r>
          </a:p>
          <a:p>
            <a:r>
              <a:rPr lang="lv-LV" sz="1200" kern="1200" dirty="0" smtClean="0">
                <a:solidFill>
                  <a:schemeClr val="tx1"/>
                </a:solidFill>
                <a:latin typeface="+mn-lt"/>
                <a:ea typeface="+mn-ea"/>
                <a:cs typeface="+mn-cs"/>
              </a:rPr>
              <a:t>Sākotnēji tās tika izstrādātas astronautiem </a:t>
            </a:r>
            <a:r>
              <a:rPr lang="lv-LV" sz="1200" kern="1200" dirty="0" err="1" smtClean="0">
                <a:solidFill>
                  <a:schemeClr val="tx1"/>
                </a:solidFill>
                <a:latin typeface="+mn-lt"/>
                <a:ea typeface="+mn-ea"/>
                <a:cs typeface="+mn-cs"/>
              </a:rPr>
              <a:t>Apollo</a:t>
            </a:r>
            <a:r>
              <a:rPr lang="lv-LV" sz="1200" kern="1200" dirty="0" smtClean="0">
                <a:solidFill>
                  <a:schemeClr val="tx1"/>
                </a:solidFill>
                <a:latin typeface="+mn-lt"/>
                <a:ea typeface="+mn-ea"/>
                <a:cs typeface="+mn-cs"/>
              </a:rPr>
              <a:t> programmas laikā pagājušā gadsimta sešdesmitajos gados, un pirmoreiz komercializētas 1970. gados. 70. gados lidmašīnu pilotiem tehnoloģija tika pilnveidota un </a:t>
            </a:r>
            <a:r>
              <a:rPr lang="lv-LV" sz="1200" kern="1200" dirty="0" err="1" smtClean="0">
                <a:solidFill>
                  <a:schemeClr val="tx1"/>
                </a:solidFill>
                <a:latin typeface="+mn-lt"/>
                <a:ea typeface="+mn-ea"/>
                <a:cs typeface="+mn-cs"/>
              </a:rPr>
              <a:t>miniaturizēta</a:t>
            </a:r>
            <a:r>
              <a:rPr lang="lv-LV" sz="1200" kern="1200" dirty="0" smtClean="0">
                <a:solidFill>
                  <a:schemeClr val="tx1"/>
                </a:solidFill>
                <a:latin typeface="+mn-lt"/>
                <a:ea typeface="+mn-ea"/>
                <a:cs typeface="+mn-cs"/>
              </a:rPr>
              <a:t>, un kopš tā laika tā ir kļuvusi visuresoša lietošanai biznesā un izklaidei. Varbūt visslavenākais oriģinālo austiņu lietojums bija tas, kad Nīls </a:t>
            </a:r>
            <a:r>
              <a:rPr lang="lv-LV" sz="1200" kern="1200" dirty="0" err="1" smtClean="0">
                <a:solidFill>
                  <a:schemeClr val="tx1"/>
                </a:solidFill>
                <a:latin typeface="+mn-lt"/>
                <a:ea typeface="+mn-ea"/>
                <a:cs typeface="+mn-cs"/>
              </a:rPr>
              <a:t>Ārmstrongs</a:t>
            </a:r>
            <a:r>
              <a:rPr lang="lv-LV" sz="1200" kern="1200" dirty="0" smtClean="0">
                <a:solidFill>
                  <a:schemeClr val="tx1"/>
                </a:solidFill>
                <a:latin typeface="+mn-lt"/>
                <a:ea typeface="+mn-ea"/>
                <a:cs typeface="+mn-cs"/>
              </a:rPr>
              <a:t> teica savu nemirstīgo citātu pirmās pilotētās misijas laikā uz Mēnesi. Tātad, nākamreiz lietojot bezvadu austiņas, atcerieties, ka jums ir sava daļa vēstures.</a:t>
            </a:r>
            <a:endParaRPr lang="lv-LV" sz="1200" kern="120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5D0B236C-9E3D-461C-87E9-13EA97F214B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
            </a:r>
            <a:br>
              <a:rPr lang="lv-LV" dirty="0" smtClean="0"/>
            </a:br>
            <a:r>
              <a:rPr lang="lv-LV" sz="1200" kern="1200" dirty="0" smtClean="0">
                <a:solidFill>
                  <a:schemeClr val="tx1"/>
                </a:solidFill>
                <a:latin typeface="+mn-lt"/>
                <a:ea typeface="+mn-ea"/>
                <a:cs typeface="+mn-cs"/>
              </a:rPr>
              <a:t>NASA zinātnieki pētīja ideju par aļģu izmantošanu skābekļa radīšanai kosmosā, izmantojot fotosintēzes procesu. Pētījumu laikā tika konstatēts, ka dažu veidu aļģēs ir cilvēkiem nepieciešamās taukskābes, kas iepriekš bija atrodamas galvenokārt mātes pienā un kurai ir galvenā loma zīdaiņu attīstībā. Sastāvdaļa tagad ir vairāk nekā 90% piena maisījumu zīdaiņiem.</a:t>
            </a:r>
          </a:p>
          <a:p>
            <a:endParaRPr lang="lv-LV" sz="1200" b="0" i="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https://science.howstuffworks.com/innovation/nasa-inventions/nasa-improve-baby-food1.htm</a:t>
            </a:r>
            <a:endParaRPr lang="en-US" sz="1200" b="0" kern="120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5D0B236C-9E3D-461C-87E9-13EA97F214B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Ēdiena gatavošana ilgstošās kosmosa misijās vairs nav problēma, pateicoties 3D pārtikas printeru izgudrojumam, kas astronautiem ļautu ēst ne tikai saldētā veidā žāvētus, fasētus “kosmosa ēdienus”. Tagad tehnoloģija tiek pilnveidota komerciālai lietošanai uz Zemes, tostarp šokolādes ražošanai. Atšķirībā no parastās cepeškrāsns gatavošanas, to 3D printeris varēs pagatavot dažādas sastāvdaļas dažādās temperatūrās un dažādos ilgumos,</a:t>
            </a:r>
          </a:p>
          <a:p>
            <a:r>
              <a:rPr lang="lv-LV" sz="1200" kern="1200" dirty="0" smtClean="0">
                <a:solidFill>
                  <a:schemeClr val="tx1"/>
                </a:solidFill>
                <a:latin typeface="+mn-lt"/>
                <a:ea typeface="+mn-ea"/>
                <a:cs typeface="+mn-cs"/>
              </a:rPr>
              <a:t/>
            </a:r>
            <a:br>
              <a:rPr lang="lv-LV" sz="1200" kern="1200" dirty="0" smtClean="0">
                <a:solidFill>
                  <a:schemeClr val="tx1"/>
                </a:solidFill>
                <a:latin typeface="+mn-lt"/>
                <a:ea typeface="+mn-ea"/>
                <a:cs typeface="+mn-cs"/>
              </a:rPr>
            </a:br>
            <a:r>
              <a:rPr lang="lv-LV" sz="1200" kern="1200" dirty="0" smtClean="0">
                <a:solidFill>
                  <a:schemeClr val="tx1"/>
                </a:solidFill>
                <a:latin typeface="+mn-lt"/>
                <a:ea typeface="+mn-ea"/>
                <a:cs typeface="+mn-cs"/>
              </a:rPr>
              <a:t>NASA finansēja viena cilvēka plānu izveidot pārtikas 3D printeri astronautiem - un tagad pirmais prototips var 3D izdrukāt visu picu! Daži no šiem sākotnējiem pīrāgiem, iespējams, neizskatās skaisti, bet šo procesu joprojām pilnveido. Pirmās ziņas par šo 3D printeri atrodamas 2013. gadā.</a:t>
            </a:r>
          </a:p>
          <a:p>
            <a:r>
              <a:rPr lang="en-US" sz="1200" b="0" kern="1200" dirty="0" smtClean="0">
                <a:solidFill>
                  <a:schemeClr val="tx1"/>
                </a:solidFill>
                <a:latin typeface="+mn-lt"/>
                <a:ea typeface="+mn-ea"/>
                <a:cs typeface="+mn-cs"/>
              </a:rPr>
              <a:t>https</a:t>
            </a:r>
            <a:r>
              <a:rPr lang="en-US" sz="1200" b="0" kern="1200" dirty="0" smtClean="0">
                <a:solidFill>
                  <a:schemeClr val="tx1"/>
                </a:solidFill>
                <a:latin typeface="+mn-lt"/>
                <a:ea typeface="+mn-ea"/>
                <a:cs typeface="+mn-cs"/>
              </a:rPr>
              <a:t>://inhabitat.com/nasa-funded-food-3d-printer-gets-its-first-prototype-3d-prints-an-entire-pizza/nasa-3d-printed-pizza-1</a:t>
            </a:r>
            <a:r>
              <a:rPr lang="en-US" sz="1200" b="0" kern="1200" dirty="0" smtClean="0">
                <a:solidFill>
                  <a:schemeClr val="tx1"/>
                </a:solidFill>
                <a:latin typeface="+mn-lt"/>
                <a:ea typeface="+mn-ea"/>
                <a:cs typeface="+mn-cs"/>
              </a:rPr>
              <a:t>/</a:t>
            </a:r>
            <a:endParaRPr lang="lv-LV" sz="1200" b="0" kern="1200" dirty="0" smtClean="0">
              <a:solidFill>
                <a:schemeClr val="tx1"/>
              </a:solidFill>
              <a:latin typeface="+mn-lt"/>
              <a:ea typeface="+mn-ea"/>
              <a:cs typeface="+mn-cs"/>
            </a:endParaRPr>
          </a:p>
          <a:p>
            <a:endParaRPr lang="en-US" sz="1200" b="0" kern="120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5D0B236C-9E3D-461C-87E9-13EA97F214B0}"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NASA izstrādātā tehnoloģija</a:t>
            </a:r>
            <a:r>
              <a:rPr lang="lv-LV" baseline="0" dirty="0" smtClean="0"/>
              <a:t> </a:t>
            </a:r>
            <a:r>
              <a:rPr lang="lv-LV" dirty="0" smtClean="0"/>
              <a:t>- datortomogrāfija. </a:t>
            </a:r>
            <a:r>
              <a:rPr lang="lv-LV" dirty="0" smtClean="0"/>
              <a:t>Vēl viens </a:t>
            </a:r>
            <a:r>
              <a:rPr lang="lv-LV" dirty="0" err="1" smtClean="0"/>
              <a:t>Apollo</a:t>
            </a:r>
            <a:r>
              <a:rPr lang="lv-LV" dirty="0" smtClean="0"/>
              <a:t> programmas produkts - </a:t>
            </a:r>
            <a:r>
              <a:rPr lang="lv-LV" dirty="0" smtClean="0"/>
              <a:t>svarīgs </a:t>
            </a:r>
            <a:r>
              <a:rPr lang="lv-LV" dirty="0" smtClean="0"/>
              <a:t>medicīniskās diagnostikas rīks. Pirmo reizi tehnoloģija tika izstrādāta, lai identificētu </a:t>
            </a:r>
            <a:r>
              <a:rPr lang="lv-LV" dirty="0" err="1" smtClean="0"/>
              <a:t>kosmiskp</a:t>
            </a:r>
            <a:r>
              <a:rPr lang="lv-LV" dirty="0" smtClean="0"/>
              <a:t> kuģu</a:t>
            </a:r>
            <a:r>
              <a:rPr lang="lv-LV" baseline="0" dirty="0" smtClean="0"/>
              <a:t> materiālu struktūru </a:t>
            </a:r>
            <a:r>
              <a:rPr lang="lv-LV" dirty="0" smtClean="0"/>
              <a:t>un </a:t>
            </a:r>
            <a:r>
              <a:rPr lang="lv-LV" dirty="0" smtClean="0"/>
              <a:t>sastāvdaļu </a:t>
            </a:r>
            <a:r>
              <a:rPr lang="lv-LV" dirty="0" smtClean="0"/>
              <a:t>nepilnības (1993). Tās </a:t>
            </a:r>
            <a:r>
              <a:rPr lang="lv-LV" dirty="0" smtClean="0"/>
              <a:t>sastāvdaļas, kas paredzētas pievienošanai esošai reāllaika </a:t>
            </a:r>
            <a:r>
              <a:rPr lang="lv-LV" dirty="0" err="1" smtClean="0"/>
              <a:t>radiogrāfijas</a:t>
            </a:r>
            <a:r>
              <a:rPr lang="lv-LV" dirty="0" smtClean="0"/>
              <a:t> sistēmai, ietver augstas precizitātes rotācijas / pacēluma manipulatoru, krāsu attēlu monitoru, grafisko lietotāja saskarnes monitoru un ar datoru saderīgu darbstaciju. Šķērsgriezuma </a:t>
            </a:r>
            <a:r>
              <a:rPr lang="lv-LV" dirty="0" smtClean="0"/>
              <a:t>attēli </a:t>
            </a:r>
            <a:r>
              <a:rPr lang="lv-LV" dirty="0" smtClean="0"/>
              <a:t>ir detalizētāki nekā </a:t>
            </a:r>
            <a:r>
              <a:rPr lang="lv-LV" dirty="0" err="1" smtClean="0"/>
              <a:t>radiogrāfiskie</a:t>
            </a:r>
            <a:r>
              <a:rPr lang="lv-LV" dirty="0" smtClean="0"/>
              <a:t> attēli, un ātrgaitas skenēšanas funkcija piedāvā iespēju 100% </a:t>
            </a:r>
            <a:r>
              <a:rPr lang="lv-LV" dirty="0" smtClean="0"/>
              <a:t>pārbaudīt detaļas vēl </a:t>
            </a:r>
            <a:r>
              <a:rPr lang="lv-LV" dirty="0" smtClean="0"/>
              <a:t>ražošanas vidē. </a:t>
            </a:r>
            <a:r>
              <a:rPr lang="lv-LV" dirty="0" smtClean="0"/>
              <a:t> </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Vēl viens produkts, kas sākās kosmosa laikmetā, ir sporta apavi. Process, ko sauc par “</a:t>
            </a:r>
            <a:r>
              <a:rPr lang="lv-LV" dirty="0" err="1" smtClean="0"/>
              <a:t>trieciengumijas</a:t>
            </a:r>
            <a:r>
              <a:rPr lang="lv-LV" dirty="0" smtClean="0"/>
              <a:t> formēšanu”, vispirms tika izstrādāts </a:t>
            </a:r>
            <a:r>
              <a:rPr lang="lv-LV" dirty="0" err="1" smtClean="0"/>
              <a:t>Apollo</a:t>
            </a:r>
            <a:r>
              <a:rPr lang="lv-LV" dirty="0" smtClean="0"/>
              <a:t> programmas laikā, un tas galu galā novedīs pie modernās kedas izstrādes. </a:t>
            </a:r>
            <a:r>
              <a:rPr lang="lv-LV" dirty="0" smtClean="0"/>
              <a:t>NASA </a:t>
            </a:r>
            <a:r>
              <a:rPr lang="lv-LV" dirty="0" smtClean="0"/>
              <a:t>inženieris Franks </a:t>
            </a:r>
            <a:r>
              <a:rPr lang="lv-LV" dirty="0" err="1" smtClean="0"/>
              <a:t>Rudijs</a:t>
            </a:r>
            <a:r>
              <a:rPr lang="lv-LV" dirty="0" smtClean="0"/>
              <a:t> izteica ideju par piemērotu amortizatoru </a:t>
            </a:r>
            <a:r>
              <a:rPr lang="lv-LV" dirty="0" err="1" smtClean="0"/>
              <a:t>Nike</a:t>
            </a:r>
            <a:r>
              <a:rPr lang="lv-LV" dirty="0" smtClean="0"/>
              <a:t> </a:t>
            </a:r>
            <a:r>
              <a:rPr lang="lv-LV" dirty="0" err="1" smtClean="0"/>
              <a:t>Corporation</a:t>
            </a:r>
            <a:r>
              <a:rPr lang="lv-LV" dirty="0" smtClean="0"/>
              <a:t>. </a:t>
            </a:r>
            <a:r>
              <a:rPr lang="lv-LV" dirty="0" err="1" smtClean="0"/>
              <a:t>Rudija</a:t>
            </a:r>
            <a:r>
              <a:rPr lang="lv-LV" dirty="0" smtClean="0"/>
              <a:t> koncepcijā tika izmantots spilvens, kas izgatavots no savstarpēji savienotām gaisa šūnām, kas novietotas zem papēža un </a:t>
            </a:r>
            <a:r>
              <a:rPr lang="lv-LV" dirty="0" smtClean="0"/>
              <a:t>pirkstgalos. </a:t>
            </a:r>
            <a:endParaRPr lang="lv-LV" dirty="0" smtClean="0"/>
          </a:p>
          <a:p>
            <a:endParaRPr lang="lv-LV" dirty="0" smtClean="0"/>
          </a:p>
          <a:p>
            <a:r>
              <a:rPr lang="lv-LV" dirty="0" smtClean="0"/>
              <a:t>Simtiem ēku un tiltu visā pasaulē, it īpaši zemestrīcēm raksturīgos reģionos, ir amortizatori. Amortizatori sākotnēji tika izmantoti </a:t>
            </a:r>
            <a:r>
              <a:rPr lang="lv-LV" dirty="0" err="1" smtClean="0"/>
              <a:t>Apollo</a:t>
            </a:r>
            <a:r>
              <a:rPr lang="lv-LV" dirty="0" smtClean="0"/>
              <a:t> misijās, lai aizsargātu kosmosa kuģus un nesējraķešu aprīkojumu ekstremālos apstākļos, ko piedzīvoja atspole. Tos šodien var redzēt, cita starpā, uz Londonas Tūkstošgades tilta un Sanfrancisko </a:t>
            </a:r>
            <a:r>
              <a:rPr lang="lv-LV" dirty="0" err="1" smtClean="0"/>
              <a:t>Ouklendas</a:t>
            </a:r>
            <a:r>
              <a:rPr lang="lv-LV" dirty="0" smtClean="0"/>
              <a:t> līča tilta.</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Pret skrāpējumiem izturīgas lēcas kopīgi izstrādāja NASA AMES pētniecības centrs un </a:t>
            </a:r>
            <a:r>
              <a:rPr lang="lv-LV" dirty="0" err="1" smtClean="0"/>
              <a:t>Foster-Grant</a:t>
            </a:r>
            <a:r>
              <a:rPr lang="lv-LV" dirty="0" smtClean="0"/>
              <a:t> </a:t>
            </a:r>
            <a:r>
              <a:rPr lang="lv-LV" dirty="0" err="1" smtClean="0"/>
              <a:t>Corporation</a:t>
            </a:r>
            <a:r>
              <a:rPr lang="lv-LV" dirty="0" smtClean="0"/>
              <a:t>. Pirms to izstrādes lēcas galvenokārt tika izgatavotas no slīpēta un pulēta stikla. 1972. gadā FDA pieņēma regulu, kas pieprasīja, lai saulesbrilles un recepšu lēcas būtu izturīgas pret </a:t>
            </a:r>
            <a:r>
              <a:rPr lang="lv-LV" dirty="0" smtClean="0"/>
              <a:t>sadrupšanu. </a:t>
            </a:r>
            <a:r>
              <a:rPr lang="lv-LV" dirty="0" smtClean="0"/>
              <a:t>Tas lika ražotājiem stikla vietā pievērsties plastmasas lēcām. Neskatoties uz to, ka plastmasas lēcas bija izturīgas pret sadrupšanu, tās arī bija pakļautas skrāpējumiem, tāpēc bija vajadzīgs risinājums. Tas tika atklāts, kad NASA izstrādāja virkni </a:t>
            </a:r>
            <a:r>
              <a:rPr lang="lv-LV" dirty="0" err="1" smtClean="0"/>
              <a:t>skrāpējumizturīgu</a:t>
            </a:r>
            <a:r>
              <a:rPr lang="lv-LV" dirty="0" smtClean="0"/>
              <a:t> virsmu lietošanai astronautu ķiverēs un citā plastmasas kosmosa aprīkojumā. 1983. gadā </a:t>
            </a:r>
            <a:r>
              <a:rPr lang="lv-LV" dirty="0" err="1" smtClean="0"/>
              <a:t>Fosteram-Grantam</a:t>
            </a:r>
            <a:r>
              <a:rPr lang="lv-LV" dirty="0" smtClean="0"/>
              <a:t> tika piešķirta NASA licence, lai turpinātu izstrādāt un ražot skrāpējumiem izturīgu plastmasu. Viņi apvienoja paši savus pētījumus ar NASA un parādīja tehnoloģiju tirgū. Mūsdienās lielākā daļa saulesbrilles, recepšu lēcas un drošības lēcas ASV un visā pasaulē ir izgatavotas no skrāpējumiem izturīgas plastmasas</a:t>
            </a:r>
            <a:r>
              <a:rPr lang="lv-LV" dirty="0" smtClean="0"/>
              <a:t>.</a:t>
            </a:r>
          </a:p>
          <a:p>
            <a:endParaRPr lang="lv-LV" dirty="0" smtClean="0"/>
          </a:p>
          <a:p>
            <a:r>
              <a:rPr lang="lv-LV" dirty="0" smtClean="0"/>
              <a:t>https://www.allaboutvision.com/lenses/coatings.htm</a:t>
            </a:r>
          </a:p>
          <a:p>
            <a:r>
              <a:rPr lang="lv-LV" dirty="0" smtClean="0"/>
              <a:t>https://www.indiamart.com/proddetail/men-sunglasses-13861155362.html</a:t>
            </a:r>
          </a:p>
          <a:p>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https://www.amazon.com/Braun-Thermometer-ThermoScan-Toddlers-Accurate/dp/B00MUK6M82</a:t>
            </a:r>
          </a:p>
          <a:p>
            <a:r>
              <a:rPr lang="lv-LV" dirty="0" smtClean="0"/>
              <a:t>https://www2.jpl.nasa.gov/history/innovations/1983_medical_sensors.htm</a:t>
            </a:r>
          </a:p>
          <a:p>
            <a:r>
              <a:rPr lang="lv-LV" dirty="0" smtClean="0"/>
              <a:t>http://messier.obspm.fr/more/m031_iras.html</a:t>
            </a:r>
          </a:p>
          <a:p>
            <a:r>
              <a:rPr lang="lv-LV" dirty="0" smtClean="0"/>
              <a:t>https://www.la.lv/majas-siltumzudumus-nosaka-ziema-ka-noskaidrot-kur-siltums-visvairak-izkup</a:t>
            </a:r>
          </a:p>
          <a:p>
            <a:endParaRPr lang="lv-LV" dirty="0" smtClean="0"/>
          </a:p>
          <a:p>
            <a:r>
              <a:rPr lang="lv-LV" dirty="0" smtClean="0"/>
              <a:t>Pamattehnoloģiju izstrādāja NASA reaktīvo dzinēju laboratorija </a:t>
            </a:r>
            <a:r>
              <a:rPr lang="lv-LV" dirty="0" err="1" smtClean="0"/>
              <a:t>Pasadenā</a:t>
            </a:r>
            <a:r>
              <a:rPr lang="lv-LV" dirty="0" smtClean="0"/>
              <a:t>, Kalifornijā, misijām, ieskaitot infrasarkano staru astronomisko satelītu vai IRAS. IRAS mērīja zvaigžņu un planētu temperatūru, nolasot no tām izstaroto infrasarkano starojumu, savukārt termometrs gandrīz uzreiz noteica ķermeņa temperatūru, mērot no bungādiņa izstaroto enerģiju - tas ir diezgan liels sasniegums medicīnas tehnoloģijās.</a:t>
            </a:r>
            <a:endParaRPr lang="lv-LV" dirty="0" smtClean="0"/>
          </a:p>
          <a:p>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https://</a:t>
            </a:r>
            <a:r>
              <a:rPr lang="lv-LV" dirty="0" smtClean="0"/>
              <a:t>www.philips.com/c-w/malegrooming/philips-space/space/10-space-innovations-that-are-closer-than-you-think.html</a:t>
            </a:r>
          </a:p>
          <a:p>
            <a:r>
              <a:rPr lang="lv-LV" dirty="0" smtClean="0"/>
              <a:t>https://www.facebook.com/1686658874910355/posts/tom-cruises-invisalign-treatmenthollywood-hunk-tom-cruise-has-always-been-famous/2532997193609848/</a:t>
            </a:r>
          </a:p>
          <a:p>
            <a:r>
              <a:rPr lang="lv-LV" dirty="0" smtClean="0"/>
              <a:t>https://spacetechdevelopment.weebly.com/invisible-braces.html</a:t>
            </a:r>
          </a:p>
          <a:p>
            <a:r>
              <a:rPr lang="lv-LV" sz="1200" b="0" i="0" kern="1200" dirty="0" smtClean="0">
                <a:solidFill>
                  <a:schemeClr val="tx1"/>
                </a:solidFill>
                <a:latin typeface="+mn-lt"/>
                <a:ea typeface="+mn-ea"/>
                <a:cs typeface="+mn-cs"/>
              </a:rPr>
              <a:t>http://www.investopedia.com/slide-show/nasa-inventions/?article=1</a:t>
            </a:r>
          </a:p>
          <a:p>
            <a:r>
              <a:rPr lang="lv-LV" sz="1200" b="0" i="0" kern="1200" dirty="0" smtClean="0">
                <a:solidFill>
                  <a:schemeClr val="tx1"/>
                </a:solidFill>
                <a:latin typeface="+mn-lt"/>
                <a:ea typeface="+mn-ea"/>
                <a:cs typeface="+mn-cs"/>
              </a:rPr>
              <a:t>https://www.nasa.gov/feature/ballooning-expectations-new-approach-for-astronomy/</a:t>
            </a:r>
          </a:p>
          <a:p>
            <a:r>
              <a:rPr lang="lv-LV" sz="1200" b="0" i="0" kern="1200" dirty="0" smtClean="0">
                <a:solidFill>
                  <a:schemeClr val="tx1"/>
                </a:solidFill>
                <a:latin typeface="+mn-lt"/>
                <a:ea typeface="+mn-ea"/>
                <a:cs typeface="+mn-cs"/>
              </a:rPr>
              <a:t>http://www.i2relectronics.com/markets/Radar.php</a:t>
            </a:r>
          </a:p>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lv-LV" dirty="0" smtClean="0"/>
              <a:t>Meklēja materiālu, ko izmantot infrasarkano staru </a:t>
            </a:r>
            <a:r>
              <a:rPr lang="lv-LV" dirty="0" err="1" smtClean="0"/>
              <a:t>radomos</a:t>
            </a:r>
            <a:r>
              <a:rPr lang="lv-LV" dirty="0" smtClean="0"/>
              <a:t> (konstrukcija, kas aizsargā radara aprīkojumu, bet ir caurspīdīga radioviļņiem, lai ļautu tiem iziet cauri), kas izseko siltumu meklējošās raķetes</a:t>
            </a:r>
            <a:endParaRPr lang="lv-LV" dirty="0" smtClean="0"/>
          </a:p>
          <a:p>
            <a:endParaRPr lang="lv-LV" dirty="0" smtClean="0"/>
          </a:p>
          <a:p>
            <a:r>
              <a:rPr lang="lv-LV" dirty="0" smtClean="0"/>
              <a:t>Toms </a:t>
            </a:r>
            <a:r>
              <a:rPr lang="lv-LV" dirty="0" err="1" smtClean="0"/>
              <a:t>Krūzs</a:t>
            </a:r>
            <a:r>
              <a:rPr lang="lv-LV" dirty="0" smtClean="0"/>
              <a:t> zināja, ka nespēj apžilbināt kino skatītājus ar pilnīgi metālisku smaidu. Tā vietā viņš izvēlējās izmantot neredzamās breketes, kas tirgū nonāca 1987. gadā un guva tūlītējus panākumus. Tie ir izgatavoti no vielas, ko sauc par caurspīdīgu </a:t>
            </a:r>
            <a:r>
              <a:rPr lang="lv-LV" dirty="0" err="1" smtClean="0"/>
              <a:t>polikristālisko</a:t>
            </a:r>
            <a:r>
              <a:rPr lang="lv-LV" dirty="0" smtClean="0"/>
              <a:t> alumīnija oksīdu (TPA), kas tika izstrādāts, lai aizsargātu siltumu meklējošo raķešu izsekotāju infrasarkanās antenas.</a:t>
            </a:r>
            <a:endParaRPr lang="lv-LV" dirty="0"/>
          </a:p>
        </p:txBody>
      </p:sp>
      <p:sp>
        <p:nvSpPr>
          <p:cNvPr id="4" name="Slaida numura vietturis 3"/>
          <p:cNvSpPr>
            <a:spLocks noGrp="1"/>
          </p:cNvSpPr>
          <p:nvPr>
            <p:ph type="sldNum" sz="quarter" idx="10"/>
          </p:nvPr>
        </p:nvSpPr>
        <p:spPr/>
        <p:txBody>
          <a:bodyPr/>
          <a:lstStyle/>
          <a:p>
            <a:fld id="{5D0B236C-9E3D-461C-87E9-13EA97F214B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11284214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A84AC-F680-4894-971E-824B74A69A98}" type="datetimeFigureOut">
              <a:rPr lang="en-US" smtClean="0"/>
              <a:pPr/>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284197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A84AC-F680-4894-971E-824B74A69A98}" type="datetimeFigureOut">
              <a:rPr lang="en-US" smtClean="0"/>
              <a:pPr/>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5391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63478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94618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53072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66086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638678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xmlns="" val="1267829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10637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normAutofit/>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52269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8" name="Rectangle 7">
            <a:extLst>
              <a:ext uri="{FF2B5EF4-FFF2-40B4-BE49-F238E27FC236}">
                <a16:creationId xmlns:a16="http://schemas.microsoft.com/office/drawing/2014/main" xmlns="" id="{5A581784-DC7B-47A4-807E-E5F8D061F873}"/>
              </a:ext>
            </a:extLst>
          </p:cNvPr>
          <p:cNvSpPr/>
          <p:nvPr userDrawn="1"/>
        </p:nvSpPr>
        <p:spPr>
          <a:xfrm>
            <a:off x="0" y="-1"/>
            <a:ext cx="12188824" cy="685621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normAutofit/>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24150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A84AC-F680-4894-971E-824B74A69A98}"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411094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A84AC-F680-4894-971E-824B74A69A98}" type="datetimeFigureOut">
              <a:rPr lang="en-US" smtClean="0"/>
              <a:pPr/>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157058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A84AC-F680-4894-971E-824B74A69A98}" type="datetimeFigureOut">
              <a:rPr lang="en-US" smtClean="0"/>
              <a:pPr/>
              <a:t>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151256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3A84AC-F680-4894-971E-824B74A69A98}" type="datetimeFigureOut">
              <a:rPr lang="en-US" smtClean="0"/>
              <a:pPr/>
              <a:t>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36311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B3A84AC-F680-4894-971E-824B74A69A98}" type="datetimeFigureOut">
              <a:rPr lang="en-US" smtClean="0"/>
              <a:pPr/>
              <a:t>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374266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A84AC-F680-4894-971E-824B74A69A98}" type="datetimeFigureOut">
              <a:rPr lang="en-US" smtClean="0"/>
              <a:pPr/>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53107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3A84AC-F680-4894-971E-824B74A69A98}" type="datetimeFigureOut">
              <a:rPr lang="en-US" smtClean="0"/>
              <a:pPr/>
              <a:t>2/27/2021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505ED6-DC7C-4138-889B-25D64A6A9D15}" type="slidenum">
              <a:rPr lang="en-US" smtClean="0"/>
              <a:pPr/>
              <a:t>‹#›</a:t>
            </a:fld>
            <a:endParaRPr lang="en-US"/>
          </a:p>
        </p:txBody>
      </p:sp>
    </p:spTree>
    <p:extLst>
      <p:ext uri="{BB962C8B-B14F-4D97-AF65-F5344CB8AC3E}">
        <p14:creationId xmlns:p14="http://schemas.microsoft.com/office/powerpoint/2010/main" xmlns="" val="41892511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8"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49.png"/><Relationship Id="rId4" Type="http://schemas.openxmlformats.org/officeDocument/2006/relationships/image" Target="../media/image48.gif"/></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Virsraksts 4"/>
          <p:cNvSpPr>
            <a:spLocks noGrp="1"/>
          </p:cNvSpPr>
          <p:nvPr>
            <p:ph type="ctrTitle"/>
          </p:nvPr>
        </p:nvSpPr>
        <p:spPr/>
        <p:txBody>
          <a:bodyPr/>
          <a:lstStyle/>
          <a:p>
            <a:endParaRPr lang="lv-LV"/>
          </a:p>
        </p:txBody>
      </p:sp>
      <p:sp>
        <p:nvSpPr>
          <p:cNvPr id="6" name="Apakšvirsraksts 5"/>
          <p:cNvSpPr>
            <a:spLocks noGrp="1"/>
          </p:cNvSpPr>
          <p:nvPr>
            <p:ph type="subTitle" idx="1"/>
          </p:nvPr>
        </p:nvSpPr>
        <p:spPr/>
        <p:txBody>
          <a:bodyPr/>
          <a:lstStyle/>
          <a:p>
            <a:endParaRPr lang="lv-LV"/>
          </a:p>
        </p:txBody>
      </p:sp>
      <p:pic>
        <p:nvPicPr>
          <p:cNvPr id="7" name="Picture 4">
            <a:extLst>
              <a:ext uri="{FF2B5EF4-FFF2-40B4-BE49-F238E27FC236}">
                <a16:creationId xmlns="" xmlns:a16="http://schemas.microsoft.com/office/drawing/2014/main" id="{ECFF5A22-4CE3-4C9C-870D-D209727A311B}"/>
              </a:ext>
            </a:extLst>
          </p:cNvPr>
          <p:cNvPicPr>
            <a:picLocks noChangeAspect="1"/>
          </p:cNvPicPr>
          <p:nvPr/>
        </p:nvPicPr>
        <p:blipFill rotWithShape="1">
          <a:blip r:embed="rId2" cstate="email">
            <a:alphaModFix amt="50000"/>
            <a:extLst>
              <a:ext uri="{28A0092B-C50C-407E-A947-70E740481C1C}">
                <a14:useLocalDpi xmlns="" xmlns:a14="http://schemas.microsoft.com/office/drawing/2010/main"/>
              </a:ext>
            </a:extLst>
          </a:blip>
          <a:srcRect/>
          <a:stretch/>
        </p:blipFill>
        <p:spPr>
          <a:xfrm>
            <a:off x="16" y="1"/>
            <a:ext cx="12191984" cy="6857999"/>
          </a:xfrm>
          <a:prstGeom prst="rect">
            <a:avLst/>
          </a:prstGeom>
        </p:spPr>
      </p:pic>
      <p:pic>
        <p:nvPicPr>
          <p:cNvPr id="8" name="Picture 2" descr="https://scontent.fvno1-1.fna.fbcdn.net/v/t1.0-9/35731486_2101626416823209_543644775505461248_n.png?_nc_cat=107&amp;_nc_ht=scontent.fvno1-1.fna&amp;oh=aaee68076b6cd0f1e11d30fabc09b7ba&amp;oe=5D4FCDFE"/>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660424" y="5958000"/>
            <a:ext cx="2365380" cy="900000"/>
          </a:xfrm>
          <a:prstGeom prst="rect">
            <a:avLst/>
          </a:prstGeom>
          <a:noFill/>
        </p:spPr>
      </p:pic>
      <p:pic>
        <p:nvPicPr>
          <p:cNvPr id="9" name="Attēls 8" descr="LAB.gif"/>
          <p:cNvPicPr>
            <a:picLocks noChangeAspect="1"/>
          </p:cNvPicPr>
          <p:nvPr/>
        </p:nvPicPr>
        <p:blipFill>
          <a:blip r:embed="rId4" cstate="print"/>
          <a:stretch>
            <a:fillRect/>
          </a:stretch>
        </p:blipFill>
        <p:spPr>
          <a:xfrm>
            <a:off x="5837641" y="5958000"/>
            <a:ext cx="594584" cy="900000"/>
          </a:xfrm>
          <a:prstGeom prst="rect">
            <a:avLst/>
          </a:prstGeom>
        </p:spPr>
      </p:pic>
      <p:pic>
        <p:nvPicPr>
          <p:cNvPr id="10" name="Attēls 9" descr="LFSA.gif"/>
          <p:cNvPicPr>
            <a:picLocks noChangeAspect="1"/>
          </p:cNvPicPr>
          <p:nvPr/>
        </p:nvPicPr>
        <p:blipFill>
          <a:blip r:embed="rId5" cstate="print"/>
          <a:stretch>
            <a:fillRect/>
          </a:stretch>
        </p:blipFill>
        <p:spPr>
          <a:xfrm>
            <a:off x="6432225" y="5958000"/>
            <a:ext cx="900000" cy="900000"/>
          </a:xfrm>
          <a:prstGeom prst="rect">
            <a:avLst/>
          </a:prstGeom>
        </p:spPr>
      </p:pic>
      <p:sp>
        <p:nvSpPr>
          <p:cNvPr id="11" name="Virsraksts 1"/>
          <p:cNvSpPr txBox="1">
            <a:spLocks/>
          </p:cNvSpPr>
          <p:nvPr/>
        </p:nvSpPr>
        <p:spPr>
          <a:xfrm>
            <a:off x="539552" y="1963088"/>
            <a:ext cx="10816706" cy="1260403"/>
          </a:xfrm>
          <a:prstGeom prst="rect">
            <a:avLst/>
          </a:prstGeom>
          <a:effectLst/>
        </p:spPr>
        <p:txBody>
          <a:bodyPr vert="horz" lIns="91440" tIns="45720" rIns="91440" bIns="45720" rtlCol="0" anchor="b">
            <a:normAutofit fontScale="6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4800" b="1" cap="all" dirty="0" smtClean="0">
                <a:ln w="3175" cmpd="sng">
                  <a:noFill/>
                </a:ln>
                <a:solidFill>
                  <a:schemeClr val="bg1"/>
                </a:solidFill>
                <a:latin typeface="+mj-lt"/>
                <a:ea typeface="+mj-ea"/>
                <a:cs typeface="+mj-cs"/>
              </a:rPr>
              <a:t>Izgudrojumi un </a:t>
            </a:r>
            <a:r>
              <a:rPr lang="lv-LV" sz="4800" b="1" cap="all" dirty="0" smtClean="0">
                <a:ln w="3175" cmpd="sng">
                  <a:noFill/>
                </a:ln>
                <a:solidFill>
                  <a:schemeClr val="bg1"/>
                </a:solidFill>
                <a:latin typeface="+mj-lt"/>
                <a:ea typeface="+mj-ea"/>
                <a:cs typeface="+mj-cs"/>
              </a:rPr>
              <a:t>tehnoloģijas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lv-LV" sz="4800" b="1" i="0" u="none" strike="noStrike" kern="1200" cap="all" spc="0" normalizeH="0" baseline="0" noProof="0" dirty="0" smtClean="0">
                <a:ln w="3175" cmpd="sng">
                  <a:noFill/>
                </a:ln>
                <a:solidFill>
                  <a:schemeClr val="bg1"/>
                </a:solidFill>
                <a:effectLst/>
                <a:uLnTx/>
                <a:uFillTx/>
                <a:latin typeface="+mj-lt"/>
                <a:ea typeface="+mj-ea"/>
                <a:cs typeface="+mj-cs"/>
              </a:rPr>
              <a:t>KOSMOSA APGUVES VAJADZĪBĀM KO IZMANTOJAM IKDIENĀ</a:t>
            </a:r>
            <a:r>
              <a:rPr kumimoji="0" lang="lv-LV" sz="4800" b="1" i="0" u="none" strike="noStrike" kern="1200" cap="all" spc="0" normalizeH="0" baseline="0" noProof="0" dirty="0" smtClean="0">
                <a:ln w="3175" cmpd="sng">
                  <a:noFill/>
                </a:ln>
                <a:solidFill>
                  <a:schemeClr val="bg1"/>
                </a:solidFill>
                <a:effectLst/>
                <a:uLnTx/>
                <a:uFillTx/>
                <a:latin typeface="+mj-lt"/>
                <a:ea typeface="+mj-ea"/>
                <a:cs typeface="+mj-cs"/>
              </a:rPr>
              <a:t/>
            </a:r>
            <a:br>
              <a:rPr kumimoji="0" lang="lv-LV" sz="4800" b="1" i="0" u="none" strike="noStrike" kern="1200" cap="all" spc="0" normalizeH="0" baseline="0" noProof="0" dirty="0" smtClean="0">
                <a:ln w="3175" cmpd="sng">
                  <a:noFill/>
                </a:ln>
                <a:solidFill>
                  <a:schemeClr val="bg1"/>
                </a:solidFill>
                <a:effectLst/>
                <a:uLnTx/>
                <a:uFillTx/>
                <a:latin typeface="+mj-lt"/>
                <a:ea typeface="+mj-ea"/>
                <a:cs typeface="+mj-cs"/>
              </a:rPr>
            </a:br>
            <a:endParaRPr kumimoji="0" lang="lv-LV" sz="48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12" name="Apakšvirsraksts 2"/>
          <p:cNvSpPr txBox="1">
            <a:spLocks/>
          </p:cNvSpPr>
          <p:nvPr/>
        </p:nvSpPr>
        <p:spPr>
          <a:xfrm>
            <a:off x="2557776" y="3874634"/>
            <a:ext cx="6400800" cy="1152128"/>
          </a:xfrm>
          <a:prstGeom prst="rect">
            <a:avLst/>
          </a:prstGeom>
        </p:spPr>
        <p:txBody>
          <a:bodyPr vert="horz" lIns="91440" tIns="45720" rIns="91440" bIns="45720" rtlCol="0" anchor="t">
            <a:normAutofit fontScale="85000" lnSpcReduction="20000"/>
          </a:bodyPr>
          <a:lstStyle/>
          <a:p>
            <a:pPr marL="0" marR="0" lvl="0" indent="0" algn="r" defTabSz="457200" rtl="0" eaLnBrk="1" fontAlgn="auto" latinLnBrk="0" hangingPunct="1">
              <a:lnSpc>
                <a:spcPct val="100000"/>
              </a:lnSpc>
              <a:spcBef>
                <a:spcPts val="0"/>
              </a:spcBef>
              <a:spcAft>
                <a:spcPts val="1000"/>
              </a:spcAft>
              <a:buClr>
                <a:schemeClr val="tx1"/>
              </a:buClr>
              <a:buSzPct val="100000"/>
              <a:buFont typeface="Arial"/>
              <a:buNone/>
              <a:tabLst/>
              <a:defRPr/>
            </a:pPr>
            <a:r>
              <a:rPr kumimoji="0" lang="lv-LV" sz="2000" b="0" i="0" u="none" strike="noStrike" kern="1200" cap="all" spc="0" normalizeH="0" baseline="0" noProof="0" dirty="0" smtClean="0">
                <a:ln>
                  <a:noFill/>
                </a:ln>
                <a:solidFill>
                  <a:schemeClr val="bg1"/>
                </a:solidFill>
                <a:effectLst/>
                <a:uLnTx/>
                <a:uFillTx/>
                <a:latin typeface="+mn-lt"/>
                <a:ea typeface="+mn-ea"/>
                <a:cs typeface="+mn-cs"/>
              </a:rPr>
              <a:t>LAB, </a:t>
            </a:r>
            <a:r>
              <a:rPr kumimoji="0" lang="lv-LV" sz="2000" b="0" i="0" u="none" strike="noStrike" kern="1200" cap="all" spc="0" normalizeH="0" baseline="0" noProof="0" dirty="0" err="1" smtClean="0">
                <a:ln>
                  <a:noFill/>
                </a:ln>
                <a:solidFill>
                  <a:schemeClr val="bg1"/>
                </a:solidFill>
                <a:effectLst/>
                <a:uLnTx/>
                <a:uFillTx/>
                <a:latin typeface="+mn-lt"/>
                <a:ea typeface="+mn-ea"/>
                <a:cs typeface="+mn-cs"/>
              </a:rPr>
              <a:t>Dr,rer.nat</a:t>
            </a:r>
            <a:r>
              <a:rPr kumimoji="0" lang="lv-LV" sz="2000" b="0" i="0" u="none" strike="noStrike" kern="1200" cap="all" spc="0" normalizeH="0" baseline="0" noProof="0" dirty="0" smtClean="0">
                <a:ln>
                  <a:noFill/>
                </a:ln>
                <a:solidFill>
                  <a:schemeClr val="bg1"/>
                </a:solidFill>
                <a:effectLst/>
                <a:uLnTx/>
                <a:uFillTx/>
                <a:latin typeface="+mn-lt"/>
                <a:ea typeface="+mn-ea"/>
                <a:cs typeface="+mn-cs"/>
              </a:rPr>
              <a:t>. Dmitrijs </a:t>
            </a:r>
            <a:r>
              <a:rPr kumimoji="0" lang="lv-LV" sz="2000" b="0" i="0" u="none" strike="noStrike" kern="1200" cap="all" spc="0" normalizeH="0" baseline="0" noProof="0" dirty="0" err="1" smtClean="0">
                <a:ln>
                  <a:noFill/>
                </a:ln>
                <a:solidFill>
                  <a:schemeClr val="bg1"/>
                </a:solidFill>
                <a:effectLst/>
                <a:uLnTx/>
                <a:uFillTx/>
                <a:latin typeface="+mn-lt"/>
                <a:ea typeface="+mn-ea"/>
                <a:cs typeface="+mn-cs"/>
              </a:rPr>
              <a:t>Docenko</a:t>
            </a:r>
            <a:endParaRPr kumimoji="0" lang="lv-LV" sz="2000" b="0" i="0" u="none" strike="noStrike" kern="1200" cap="all" spc="0" normalizeH="0" baseline="0" noProof="0" dirty="0" smtClean="0">
              <a:ln>
                <a:noFill/>
              </a:ln>
              <a:solidFill>
                <a:schemeClr val="bg1"/>
              </a:solidFill>
              <a:effectLst/>
              <a:uLnTx/>
              <a:uFillTx/>
              <a:latin typeface="+mn-lt"/>
              <a:ea typeface="+mn-ea"/>
              <a:cs typeface="+mn-cs"/>
            </a:endParaRPr>
          </a:p>
          <a:p>
            <a:pPr marL="0" marR="0" lvl="0" indent="0" algn="r" defTabSz="457200" rtl="0" eaLnBrk="1" fontAlgn="auto" latinLnBrk="0" hangingPunct="1">
              <a:lnSpc>
                <a:spcPct val="100000"/>
              </a:lnSpc>
              <a:spcBef>
                <a:spcPts val="0"/>
              </a:spcBef>
              <a:spcAft>
                <a:spcPts val="1000"/>
              </a:spcAft>
              <a:buClr>
                <a:schemeClr val="tx1"/>
              </a:buClr>
              <a:buSzPct val="100000"/>
              <a:buFont typeface="Arial"/>
              <a:buNone/>
              <a:tabLst/>
              <a:defRPr/>
            </a:pPr>
            <a:r>
              <a:rPr kumimoji="0" lang="lv-LV" sz="2000" b="0" i="0" u="none" strike="noStrike" kern="1200" cap="all" spc="0" normalizeH="0" baseline="0" noProof="0" dirty="0" smtClean="0">
                <a:ln>
                  <a:noFill/>
                </a:ln>
                <a:solidFill>
                  <a:schemeClr val="bg1"/>
                </a:solidFill>
                <a:effectLst/>
                <a:uLnTx/>
                <a:uFillTx/>
                <a:latin typeface="+mn-lt"/>
                <a:ea typeface="+mn-ea"/>
                <a:cs typeface="+mn-cs"/>
              </a:rPr>
              <a:t>LU FMOF, Dr.phys. Inese </a:t>
            </a:r>
            <a:r>
              <a:rPr kumimoji="0" lang="lv-LV" sz="2000" b="0" i="0" u="none" strike="noStrike" kern="1200" cap="all" spc="0" normalizeH="0" baseline="0" noProof="0" dirty="0" err="1" smtClean="0">
                <a:ln>
                  <a:noFill/>
                </a:ln>
                <a:solidFill>
                  <a:schemeClr val="bg1"/>
                </a:solidFill>
                <a:effectLst/>
                <a:uLnTx/>
                <a:uFillTx/>
                <a:latin typeface="+mn-lt"/>
                <a:ea typeface="+mn-ea"/>
                <a:cs typeface="+mn-cs"/>
              </a:rPr>
              <a:t>Dudareva</a:t>
            </a:r>
            <a:endParaRPr kumimoji="0" lang="lv-LV" sz="2000" b="0" i="0" u="none" strike="noStrike" kern="1200" cap="all" spc="0" normalizeH="0" baseline="0" noProof="0" dirty="0" smtClean="0">
              <a:ln>
                <a:noFill/>
              </a:ln>
              <a:solidFill>
                <a:schemeClr val="bg1"/>
              </a:solidFill>
              <a:effectLst/>
              <a:uLnTx/>
              <a:uFillTx/>
              <a:latin typeface="+mn-lt"/>
              <a:ea typeface="+mn-ea"/>
              <a:cs typeface="+mn-cs"/>
            </a:endParaRPr>
          </a:p>
          <a:p>
            <a:pPr marL="0" marR="0" lvl="0" indent="0" algn="r" defTabSz="457200" rtl="0" eaLnBrk="1" fontAlgn="auto" latinLnBrk="0" hangingPunct="1">
              <a:lnSpc>
                <a:spcPct val="100000"/>
              </a:lnSpc>
              <a:spcBef>
                <a:spcPts val="0"/>
              </a:spcBef>
              <a:spcAft>
                <a:spcPts val="1000"/>
              </a:spcAft>
              <a:buClr>
                <a:schemeClr val="tx1"/>
              </a:buClr>
              <a:buSzPct val="100000"/>
              <a:buFont typeface="Arial"/>
              <a:buNone/>
              <a:tabLst/>
              <a:defRPr/>
            </a:pPr>
            <a:r>
              <a:rPr kumimoji="0" lang="lv-LV" sz="2000" b="0" i="0" u="none" strike="noStrike" kern="1200" cap="all" spc="0" normalizeH="0" baseline="0" noProof="0" dirty="0" smtClean="0">
                <a:ln>
                  <a:noFill/>
                </a:ln>
                <a:solidFill>
                  <a:schemeClr val="bg1"/>
                </a:solidFill>
                <a:effectLst/>
                <a:uLnTx/>
                <a:uFillTx/>
                <a:latin typeface="+mn-lt"/>
                <a:ea typeface="+mn-ea"/>
                <a:cs typeface="+mn-cs"/>
              </a:rPr>
              <a:t>2021. gada 27. februāris</a:t>
            </a:r>
          </a:p>
          <a:p>
            <a:pPr marL="0" marR="0" lvl="0" indent="0" algn="r" defTabSz="457200" rtl="0" eaLnBrk="1" fontAlgn="auto" latinLnBrk="0" hangingPunct="1">
              <a:lnSpc>
                <a:spcPct val="100000"/>
              </a:lnSpc>
              <a:spcBef>
                <a:spcPts val="0"/>
              </a:spcBef>
              <a:spcAft>
                <a:spcPts val="1000"/>
              </a:spcAft>
              <a:buClr>
                <a:schemeClr val="tx1"/>
              </a:buClr>
              <a:buSzPct val="100000"/>
              <a:buFont typeface="Arial"/>
              <a:buNone/>
              <a:tabLst/>
              <a:defRPr/>
            </a:pPr>
            <a:endParaRPr kumimoji="0" lang="lv-LV" sz="2000" b="0" i="0" u="none" strike="noStrike" kern="1200" cap="all"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92310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9" name="Picture 11" descr="I2R Electronics - Microwave/RF Components, Products and Systems"/>
          <p:cNvPicPr>
            <a:picLocks noChangeAspect="1" noChangeArrowheads="1"/>
          </p:cNvPicPr>
          <p:nvPr/>
        </p:nvPicPr>
        <p:blipFill>
          <a:blip r:embed="rId3" cstate="print"/>
          <a:srcRect/>
          <a:stretch>
            <a:fillRect/>
          </a:stretch>
        </p:blipFill>
        <p:spPr bwMode="auto">
          <a:xfrm>
            <a:off x="7649450" y="4825562"/>
            <a:ext cx="4044902" cy="1785445"/>
          </a:xfrm>
          <a:prstGeom prst="rect">
            <a:avLst/>
          </a:prstGeom>
          <a:noFill/>
        </p:spPr>
      </p:pic>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NEREDZAMĀS </a:t>
            </a:r>
            <a:r>
              <a:rPr lang="lv-LV" sz="3600" b="1" cap="all" dirty="0" smtClean="0">
                <a:ln w="3175" cmpd="sng">
                  <a:noFill/>
                </a:ln>
                <a:solidFill>
                  <a:schemeClr val="bg1"/>
                </a:solidFill>
                <a:latin typeface="+mj-lt"/>
                <a:ea typeface="+mj-ea"/>
                <a:cs typeface="+mj-cs"/>
              </a:rPr>
              <a:t>ZOBU </a:t>
            </a:r>
            <a:r>
              <a:rPr lang="lv-LV" sz="3600" b="1" cap="all" dirty="0" smtClean="0">
                <a:ln w="3175" cmpd="sng">
                  <a:noFill/>
                </a:ln>
                <a:solidFill>
                  <a:schemeClr val="bg1"/>
                </a:solidFill>
                <a:latin typeface="+mj-lt"/>
                <a:ea typeface="+mj-ea"/>
                <a:cs typeface="+mj-cs"/>
              </a:rPr>
              <a:t>BREKETES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3010" name="AutoShape 2" descr="Tom Cruise's Invisalign Treatment... - System Invisalign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3011" name="Picture 3" descr="C:\Users\Inese\Desktop\79983041_2532996610276573_240993531261353984_n.jpg"/>
          <p:cNvPicPr>
            <a:picLocks noChangeAspect="1" noChangeArrowheads="1"/>
          </p:cNvPicPr>
          <p:nvPr/>
        </p:nvPicPr>
        <p:blipFill>
          <a:blip r:embed="rId4" cstate="print"/>
          <a:srcRect/>
          <a:stretch>
            <a:fillRect/>
          </a:stretch>
        </p:blipFill>
        <p:spPr bwMode="auto">
          <a:xfrm>
            <a:off x="968101" y="1383753"/>
            <a:ext cx="4520983" cy="3177737"/>
          </a:xfrm>
          <a:prstGeom prst="rect">
            <a:avLst/>
          </a:prstGeom>
          <a:noFill/>
        </p:spPr>
      </p:pic>
      <p:pic>
        <p:nvPicPr>
          <p:cNvPr id="43013" name="Picture 5" descr="Invisible Braces - The History of the Influence of Space Technology"/>
          <p:cNvPicPr>
            <a:picLocks noChangeAspect="1" noChangeArrowheads="1"/>
          </p:cNvPicPr>
          <p:nvPr/>
        </p:nvPicPr>
        <p:blipFill>
          <a:blip r:embed="rId5" cstate="print"/>
          <a:srcRect/>
          <a:stretch>
            <a:fillRect/>
          </a:stretch>
        </p:blipFill>
        <p:spPr bwMode="auto">
          <a:xfrm>
            <a:off x="954361" y="4635062"/>
            <a:ext cx="2952750" cy="1905000"/>
          </a:xfrm>
          <a:prstGeom prst="rect">
            <a:avLst/>
          </a:prstGeom>
          <a:noFill/>
        </p:spPr>
      </p:pic>
      <p:sp>
        <p:nvSpPr>
          <p:cNvPr id="10" name="TextBox 9"/>
          <p:cNvSpPr txBox="1"/>
          <p:nvPr/>
        </p:nvSpPr>
        <p:spPr>
          <a:xfrm>
            <a:off x="5990897" y="1639614"/>
            <a:ext cx="5076496" cy="1754326"/>
          </a:xfrm>
          <a:prstGeom prst="rect">
            <a:avLst/>
          </a:prstGeom>
          <a:noFill/>
        </p:spPr>
        <p:txBody>
          <a:bodyPr wrap="square" rtlCol="0">
            <a:spAutoFit/>
          </a:bodyPr>
          <a:lstStyle/>
          <a:p>
            <a:r>
              <a:rPr lang="lv-LV" dirty="0" smtClean="0">
                <a:solidFill>
                  <a:schemeClr val="bg1"/>
                </a:solidFill>
              </a:rPr>
              <a:t>Materiāls, ko izmantot IS konstrukcijās, kas aizsargā radaru aprīkojumu – caurspīdīgu radioviļņiem, bet  slēptu iekārtas no siltumu meklējošām raķetēm </a:t>
            </a:r>
          </a:p>
          <a:p>
            <a:endParaRPr lang="lv-LV" dirty="0" smtClean="0">
              <a:solidFill>
                <a:schemeClr val="bg1"/>
              </a:solidFill>
            </a:endParaRPr>
          </a:p>
          <a:p>
            <a:r>
              <a:rPr lang="lv-LV" dirty="0" smtClean="0">
                <a:solidFill>
                  <a:schemeClr val="bg1"/>
                </a:solidFill>
              </a:rPr>
              <a:t>Keramikas zobu breketes – izturīgas un caurspīdīgas (1986)</a:t>
            </a:r>
            <a:endParaRPr lang="lv-LV" dirty="0">
              <a:solidFill>
                <a:schemeClr val="bg1"/>
              </a:solidFill>
            </a:endParaRPr>
          </a:p>
        </p:txBody>
      </p:sp>
      <p:pic>
        <p:nvPicPr>
          <p:cNvPr id="43015" name="Picture 7" descr="Ballooning Expectations: New Approach for Astronomy | NASA"/>
          <p:cNvPicPr>
            <a:picLocks noChangeAspect="1" noChangeArrowheads="1"/>
          </p:cNvPicPr>
          <p:nvPr/>
        </p:nvPicPr>
        <p:blipFill>
          <a:blip r:embed="rId6" cstate="print"/>
          <a:srcRect/>
          <a:stretch>
            <a:fillRect/>
          </a:stretch>
        </p:blipFill>
        <p:spPr bwMode="auto">
          <a:xfrm>
            <a:off x="5862693" y="3559010"/>
            <a:ext cx="2869985" cy="2326784"/>
          </a:xfrm>
          <a:prstGeom prst="rect">
            <a:avLst/>
          </a:prstGeom>
          <a:noFill/>
        </p:spPr>
      </p:pic>
      <p:sp>
        <p:nvSpPr>
          <p:cNvPr id="43017" name="AutoShape 9" descr="Radomes | MrReid.or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ŪDENS FILTRĀCIJAS SISTĒMA</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8" name="TextBox 7"/>
          <p:cNvSpPr txBox="1"/>
          <p:nvPr/>
        </p:nvSpPr>
        <p:spPr>
          <a:xfrm>
            <a:off x="2890346" y="5591505"/>
            <a:ext cx="5917324" cy="646331"/>
          </a:xfrm>
          <a:prstGeom prst="rect">
            <a:avLst/>
          </a:prstGeom>
          <a:noFill/>
        </p:spPr>
        <p:txBody>
          <a:bodyPr wrap="square" rtlCol="0">
            <a:spAutoFit/>
          </a:bodyPr>
          <a:lstStyle/>
          <a:p>
            <a:r>
              <a:rPr lang="lv-LV" dirty="0" smtClean="0">
                <a:solidFill>
                  <a:schemeClr val="bg1"/>
                </a:solidFill>
              </a:rPr>
              <a:t>Ūdenī sudraba un vara joni, lai iznīcinātu baktērijas un aļģes</a:t>
            </a:r>
          </a:p>
          <a:p>
            <a:r>
              <a:rPr lang="lv-LV" dirty="0" smtClean="0">
                <a:solidFill>
                  <a:schemeClr val="bg1"/>
                </a:solidFill>
              </a:rPr>
              <a:t>Izmanto arī valstīs, kur ir problēmas ar tīru ūdeni</a:t>
            </a:r>
            <a:endParaRPr lang="lv-LV" dirty="0">
              <a:solidFill>
                <a:schemeClr val="bg1"/>
              </a:solidFill>
            </a:endParaRPr>
          </a:p>
        </p:txBody>
      </p:sp>
      <p:pic>
        <p:nvPicPr>
          <p:cNvPr id="40964" name="Picture 4" descr="Benefits for Humanity: Water for the World | NASA"/>
          <p:cNvPicPr>
            <a:picLocks noChangeAspect="1" noChangeArrowheads="1"/>
          </p:cNvPicPr>
          <p:nvPr/>
        </p:nvPicPr>
        <p:blipFill>
          <a:blip r:embed="rId3" cstate="print"/>
          <a:srcRect/>
          <a:stretch>
            <a:fillRect/>
          </a:stretch>
        </p:blipFill>
        <p:spPr bwMode="auto">
          <a:xfrm>
            <a:off x="2060028" y="1245564"/>
            <a:ext cx="7135742" cy="40096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NAVIGĀCIJA (GPS)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8914" name="Picture 2" descr="NASA Explores Upper Limits of Global Navigation Systems for Artemis | NASA"/>
          <p:cNvPicPr>
            <a:picLocks noChangeAspect="1" noChangeArrowheads="1"/>
          </p:cNvPicPr>
          <p:nvPr/>
        </p:nvPicPr>
        <p:blipFill>
          <a:blip r:embed="rId3" cstate="print"/>
          <a:srcRect/>
          <a:stretch>
            <a:fillRect/>
          </a:stretch>
        </p:blipFill>
        <p:spPr bwMode="auto">
          <a:xfrm>
            <a:off x="4832679" y="1370450"/>
            <a:ext cx="6794826" cy="3821659"/>
          </a:xfrm>
          <a:prstGeom prst="rect">
            <a:avLst/>
          </a:prstGeom>
          <a:noFill/>
        </p:spPr>
      </p:pic>
      <p:pic>
        <p:nvPicPr>
          <p:cNvPr id="38918" name="Picture 6" descr="Garmin targets Waze and Google Maps with Viago, a $2, upgradeable GPS app |  PCWorld"/>
          <p:cNvPicPr>
            <a:picLocks noChangeAspect="1" noChangeArrowheads="1"/>
          </p:cNvPicPr>
          <p:nvPr/>
        </p:nvPicPr>
        <p:blipFill>
          <a:blip r:embed="rId4" cstate="print"/>
          <a:srcRect/>
          <a:stretch>
            <a:fillRect/>
          </a:stretch>
        </p:blipFill>
        <p:spPr bwMode="auto">
          <a:xfrm>
            <a:off x="508439" y="1241590"/>
            <a:ext cx="4404328" cy="41081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DŪMU DETEKTORI</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6866" name="Picture 2" descr="Photo of P-Trak"/>
          <p:cNvPicPr>
            <a:picLocks noChangeAspect="1" noChangeArrowheads="1"/>
          </p:cNvPicPr>
          <p:nvPr/>
        </p:nvPicPr>
        <p:blipFill>
          <a:blip r:embed="rId3" cstate="print"/>
          <a:srcRect/>
          <a:stretch>
            <a:fillRect/>
          </a:stretch>
        </p:blipFill>
        <p:spPr bwMode="auto">
          <a:xfrm>
            <a:off x="6514332" y="1409701"/>
            <a:ext cx="4160343" cy="3120258"/>
          </a:xfrm>
          <a:prstGeom prst="rect">
            <a:avLst/>
          </a:prstGeom>
          <a:noFill/>
        </p:spPr>
      </p:pic>
      <p:pic>
        <p:nvPicPr>
          <p:cNvPr id="36868" name="Picture 4" descr="BLOG: Home Fire Campaign Hopes to Save Lives | United Way of Forsyth County  – LIVE UNITED"/>
          <p:cNvPicPr>
            <a:picLocks noChangeAspect="1" noChangeArrowheads="1"/>
          </p:cNvPicPr>
          <p:nvPr/>
        </p:nvPicPr>
        <p:blipFill>
          <a:blip r:embed="rId4" cstate="print"/>
          <a:srcRect/>
          <a:stretch>
            <a:fillRect/>
          </a:stretch>
        </p:blipFill>
        <p:spPr bwMode="auto">
          <a:xfrm>
            <a:off x="1027935" y="1313741"/>
            <a:ext cx="4648049" cy="3331831"/>
          </a:xfrm>
          <a:prstGeom prst="rect">
            <a:avLst/>
          </a:prstGeom>
          <a:noFill/>
        </p:spPr>
      </p:pic>
      <p:sp>
        <p:nvSpPr>
          <p:cNvPr id="9" name="TextBox 8"/>
          <p:cNvSpPr txBox="1"/>
          <p:nvPr/>
        </p:nvSpPr>
        <p:spPr>
          <a:xfrm>
            <a:off x="935421" y="5276193"/>
            <a:ext cx="8996855" cy="1200329"/>
          </a:xfrm>
          <a:prstGeom prst="rect">
            <a:avLst/>
          </a:prstGeom>
          <a:noFill/>
        </p:spPr>
        <p:txBody>
          <a:bodyPr wrap="square" rtlCol="0">
            <a:spAutoFit/>
          </a:bodyPr>
          <a:lstStyle/>
          <a:p>
            <a:r>
              <a:rPr lang="lv-LV" dirty="0" smtClean="0">
                <a:solidFill>
                  <a:schemeClr val="bg1"/>
                </a:solidFill>
              </a:rPr>
              <a:t>Neizgudroja, bet pilnveidoja sadarbībā ar </a:t>
            </a:r>
            <a:r>
              <a:rPr lang="lv-LV" dirty="0" err="1" smtClean="0">
                <a:solidFill>
                  <a:schemeClr val="bg1"/>
                </a:solidFill>
              </a:rPr>
              <a:t>Honeywell</a:t>
            </a:r>
            <a:r>
              <a:rPr lang="lv-LV" dirty="0" smtClean="0">
                <a:solidFill>
                  <a:schemeClr val="bg1"/>
                </a:solidFill>
              </a:rPr>
              <a:t> </a:t>
            </a:r>
            <a:r>
              <a:rPr lang="lv-LV" dirty="0" err="1" smtClean="0">
                <a:solidFill>
                  <a:schemeClr val="bg1"/>
                </a:solidFill>
              </a:rPr>
              <a:t>Corporation</a:t>
            </a:r>
            <a:r>
              <a:rPr lang="lv-LV" dirty="0" smtClean="0">
                <a:solidFill>
                  <a:schemeClr val="bg1"/>
                </a:solidFill>
              </a:rPr>
              <a:t> (1970)</a:t>
            </a:r>
          </a:p>
          <a:p>
            <a:r>
              <a:rPr lang="lv-LV" dirty="0" smtClean="0">
                <a:solidFill>
                  <a:schemeClr val="bg1"/>
                </a:solidFill>
              </a:rPr>
              <a:t>Dūmu detektors (regulējama jutība, </a:t>
            </a:r>
            <a:r>
              <a:rPr lang="lv-LV" dirty="0" err="1" smtClean="0">
                <a:solidFill>
                  <a:schemeClr val="bg1"/>
                </a:solidFill>
              </a:rPr>
              <a:t>pašuzlādes</a:t>
            </a:r>
            <a:r>
              <a:rPr lang="lv-LV" dirty="0" smtClean="0">
                <a:solidFill>
                  <a:schemeClr val="bg1"/>
                </a:solidFill>
              </a:rPr>
              <a:t> niķeļa – kadmija akumulators)</a:t>
            </a:r>
          </a:p>
          <a:p>
            <a:r>
              <a:rPr lang="lv-LV" dirty="0" smtClean="0">
                <a:solidFill>
                  <a:schemeClr val="bg1"/>
                </a:solidFill>
              </a:rPr>
              <a:t>Jaudīgākā trauksmes ierīce, kas izgudrota</a:t>
            </a:r>
          </a:p>
          <a:p>
            <a:r>
              <a:rPr lang="lv-LV" dirty="0" smtClean="0">
                <a:solidFill>
                  <a:schemeClr val="bg1"/>
                </a:solidFill>
              </a:rPr>
              <a:t>Mājās prototips no </a:t>
            </a:r>
            <a:r>
              <a:rPr lang="lv-LV" dirty="0" err="1" smtClean="0">
                <a:solidFill>
                  <a:schemeClr val="bg1"/>
                </a:solidFill>
              </a:rPr>
              <a:t>Skylab</a:t>
            </a:r>
            <a:r>
              <a:rPr lang="lv-LV" dirty="0" smtClean="0">
                <a:solidFill>
                  <a:schemeClr val="bg1"/>
                </a:solidFill>
              </a:rPr>
              <a:t> ASV kosmiskās stacijas</a:t>
            </a:r>
            <a:endParaRPr lang="lv-LV"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DROŠĪBAS RIEVAS CEĻA SEGUMĀ</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4818" name="Picture 2" descr="Everyday Things You Didn't Know Were Invented By NASA | Page 2 of 3 |  DoYouRemember?"/>
          <p:cNvPicPr>
            <a:picLocks noChangeAspect="1" noChangeArrowheads="1"/>
          </p:cNvPicPr>
          <p:nvPr/>
        </p:nvPicPr>
        <p:blipFill>
          <a:blip r:embed="rId3" cstate="print"/>
          <a:srcRect/>
          <a:stretch>
            <a:fillRect/>
          </a:stretch>
        </p:blipFill>
        <p:spPr bwMode="auto">
          <a:xfrm>
            <a:off x="439356" y="1183481"/>
            <a:ext cx="4041557" cy="3031168"/>
          </a:xfrm>
          <a:prstGeom prst="rect">
            <a:avLst/>
          </a:prstGeom>
          <a:noFill/>
        </p:spPr>
      </p:pic>
      <p:pic>
        <p:nvPicPr>
          <p:cNvPr id="34820" name="Picture 4" descr="NASA - NASA Saves Lives With 'Groovy' Spinoff"/>
          <p:cNvPicPr>
            <a:picLocks noChangeAspect="1" noChangeArrowheads="1"/>
          </p:cNvPicPr>
          <p:nvPr/>
        </p:nvPicPr>
        <p:blipFill>
          <a:blip r:embed="rId4" cstate="print"/>
          <a:srcRect/>
          <a:stretch>
            <a:fillRect/>
          </a:stretch>
        </p:blipFill>
        <p:spPr bwMode="auto">
          <a:xfrm>
            <a:off x="554970" y="3281855"/>
            <a:ext cx="2587624" cy="3265335"/>
          </a:xfrm>
          <a:prstGeom prst="rect">
            <a:avLst/>
          </a:prstGeom>
          <a:noFill/>
        </p:spPr>
      </p:pic>
      <p:pic>
        <p:nvPicPr>
          <p:cNvPr id="34822" name="Picture 6" descr="Diamond saw cut surface textures improve pavement performance | Equipment  World"/>
          <p:cNvPicPr>
            <a:picLocks noChangeAspect="1" noChangeArrowheads="1"/>
          </p:cNvPicPr>
          <p:nvPr/>
        </p:nvPicPr>
        <p:blipFill>
          <a:blip r:embed="rId5" cstate="print"/>
          <a:srcRect/>
          <a:stretch>
            <a:fillRect/>
          </a:stretch>
        </p:blipFill>
        <p:spPr bwMode="auto">
          <a:xfrm>
            <a:off x="4757315" y="1199929"/>
            <a:ext cx="3829637" cy="2872228"/>
          </a:xfrm>
          <a:prstGeom prst="rect">
            <a:avLst/>
          </a:prstGeom>
          <a:noFill/>
        </p:spPr>
      </p:pic>
      <p:pic>
        <p:nvPicPr>
          <p:cNvPr id="34824" name="Picture 8" descr="Space Shuttle landing facility, aerial view"/>
          <p:cNvPicPr>
            <a:picLocks noChangeAspect="1" noChangeArrowheads="1"/>
          </p:cNvPicPr>
          <p:nvPr/>
        </p:nvPicPr>
        <p:blipFill>
          <a:blip r:embed="rId6" cstate="print"/>
          <a:srcRect/>
          <a:stretch>
            <a:fillRect/>
          </a:stretch>
        </p:blipFill>
        <p:spPr bwMode="auto">
          <a:xfrm>
            <a:off x="4622472" y="3206913"/>
            <a:ext cx="3344370" cy="3386003"/>
          </a:xfrm>
          <a:prstGeom prst="rect">
            <a:avLst/>
          </a:prstGeom>
          <a:noFill/>
        </p:spPr>
      </p:pic>
      <p:sp>
        <p:nvSpPr>
          <p:cNvPr id="11" name="TextBox 10"/>
          <p:cNvSpPr txBox="1"/>
          <p:nvPr/>
        </p:nvSpPr>
        <p:spPr>
          <a:xfrm>
            <a:off x="8240110" y="4498427"/>
            <a:ext cx="3752193" cy="1754326"/>
          </a:xfrm>
          <a:prstGeom prst="rect">
            <a:avLst/>
          </a:prstGeom>
          <a:noFill/>
        </p:spPr>
        <p:txBody>
          <a:bodyPr wrap="square" rtlCol="0">
            <a:spAutoFit/>
          </a:bodyPr>
          <a:lstStyle/>
          <a:p>
            <a:r>
              <a:rPr lang="lv-LV" dirty="0" smtClean="0">
                <a:solidFill>
                  <a:schemeClr val="bg1"/>
                </a:solidFill>
              </a:rPr>
              <a:t>Novada lieko ūdeni no virsmas</a:t>
            </a:r>
          </a:p>
          <a:p>
            <a:r>
              <a:rPr lang="lv-LV" dirty="0" smtClean="0">
                <a:solidFill>
                  <a:schemeClr val="bg1"/>
                </a:solidFill>
              </a:rPr>
              <a:t>Uzlabo saķeri riepām ar ceļa segumu</a:t>
            </a:r>
          </a:p>
          <a:p>
            <a:r>
              <a:rPr lang="lv-LV" dirty="0" smtClean="0">
                <a:solidFill>
                  <a:schemeClr val="bg1"/>
                </a:solidFill>
              </a:rPr>
              <a:t>20. gadsimta 60-ie gadi</a:t>
            </a:r>
          </a:p>
          <a:p>
            <a:endParaRPr lang="lv-LV" dirty="0" smtClean="0">
              <a:solidFill>
                <a:schemeClr val="bg1"/>
              </a:solidFill>
            </a:endParaRPr>
          </a:p>
          <a:p>
            <a:r>
              <a:rPr lang="lv-LV" dirty="0" err="1" smtClean="0">
                <a:solidFill>
                  <a:schemeClr val="bg1"/>
                </a:solidFill>
              </a:rPr>
              <a:t>Space</a:t>
            </a:r>
            <a:r>
              <a:rPr lang="lv-LV" dirty="0" smtClean="0">
                <a:solidFill>
                  <a:schemeClr val="bg1"/>
                </a:solidFill>
              </a:rPr>
              <a:t> </a:t>
            </a:r>
            <a:r>
              <a:rPr lang="lv-LV" dirty="0" err="1" smtClean="0">
                <a:solidFill>
                  <a:schemeClr val="bg1"/>
                </a:solidFill>
              </a:rPr>
              <a:t>Shuttle</a:t>
            </a:r>
            <a:r>
              <a:rPr lang="lv-LV" dirty="0" smtClean="0">
                <a:solidFill>
                  <a:schemeClr val="bg1"/>
                </a:solidFill>
              </a:rPr>
              <a:t> nosēšanās skrejceļš (attēlā)</a:t>
            </a:r>
            <a:endParaRPr lang="lv-LV"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PĀRTIKAS </a:t>
            </a:r>
            <a:r>
              <a:rPr lang="lv-LV" sz="3600" b="1" cap="all" noProof="0" dirty="0" smtClean="0">
                <a:ln w="3175" cmpd="sng">
                  <a:noFill/>
                </a:ln>
                <a:solidFill>
                  <a:schemeClr val="bg1"/>
                </a:solidFill>
                <a:latin typeface="+mj-lt"/>
                <a:ea typeface="+mj-ea"/>
                <a:cs typeface="+mj-cs"/>
              </a:rPr>
              <a:t>APSTRĀDES TEHNOLOĢIJA</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2772" name="Picture 4" descr="https://www.nasa.gov/sites/default/files/thumbnails/image/space_food_types_s93-32499.jpeg"/>
          <p:cNvPicPr>
            <a:picLocks noChangeAspect="1" noChangeArrowheads="1"/>
          </p:cNvPicPr>
          <p:nvPr/>
        </p:nvPicPr>
        <p:blipFill>
          <a:blip r:embed="rId3" cstate="print"/>
          <a:srcRect t="23211" b="18574"/>
          <a:stretch>
            <a:fillRect/>
          </a:stretch>
        </p:blipFill>
        <p:spPr bwMode="auto">
          <a:xfrm>
            <a:off x="5502474" y="1345325"/>
            <a:ext cx="5712064" cy="3331779"/>
          </a:xfrm>
          <a:prstGeom prst="rect">
            <a:avLst/>
          </a:prstGeom>
          <a:noFill/>
        </p:spPr>
      </p:pic>
      <p:sp>
        <p:nvSpPr>
          <p:cNvPr id="9" name="TextBox 8"/>
          <p:cNvSpPr txBox="1"/>
          <p:nvPr/>
        </p:nvSpPr>
        <p:spPr>
          <a:xfrm>
            <a:off x="798785" y="5108028"/>
            <a:ext cx="10762594" cy="1477328"/>
          </a:xfrm>
          <a:prstGeom prst="rect">
            <a:avLst/>
          </a:prstGeom>
          <a:noFill/>
        </p:spPr>
        <p:txBody>
          <a:bodyPr wrap="square" rtlCol="0">
            <a:spAutoFit/>
          </a:bodyPr>
          <a:lstStyle/>
          <a:p>
            <a:r>
              <a:rPr lang="lv-LV" dirty="0" smtClean="0">
                <a:solidFill>
                  <a:schemeClr val="bg1"/>
                </a:solidFill>
              </a:rPr>
              <a:t>Neizgudroja, pilnveidoja</a:t>
            </a:r>
          </a:p>
          <a:p>
            <a:r>
              <a:rPr lang="lv-LV" dirty="0" smtClean="0">
                <a:solidFill>
                  <a:schemeClr val="bg1"/>
                </a:solidFill>
              </a:rPr>
              <a:t>Otrā pasaules kara laikā plaši izmantoja asins seruma saglabāšanai</a:t>
            </a:r>
          </a:p>
          <a:p>
            <a:r>
              <a:rPr lang="lv-LV" dirty="0" smtClean="0">
                <a:solidFill>
                  <a:schemeClr val="bg1"/>
                </a:solidFill>
              </a:rPr>
              <a:t>Pārtikas </a:t>
            </a:r>
            <a:r>
              <a:rPr lang="lv-LV" dirty="0" err="1" smtClean="0">
                <a:solidFill>
                  <a:schemeClr val="bg1"/>
                </a:solidFill>
              </a:rPr>
              <a:t>dehidratizācija</a:t>
            </a:r>
            <a:r>
              <a:rPr lang="lv-LV" dirty="0" smtClean="0">
                <a:solidFill>
                  <a:schemeClr val="bg1"/>
                </a:solidFill>
              </a:rPr>
              <a:t> zemā temperatūrā: Gatavu ēdienu vispirms sasaldē zemā spiedienā, noņem ledus kristālus un sublimē (izžāvē) vakuuma kamerā</a:t>
            </a:r>
          </a:p>
          <a:p>
            <a:r>
              <a:rPr lang="lv-LV" dirty="0" smtClean="0">
                <a:solidFill>
                  <a:schemeClr val="bg1"/>
                </a:solidFill>
              </a:rPr>
              <a:t>Saglabā gandrīz 100% no uzturvērtības </a:t>
            </a:r>
            <a:endParaRPr lang="lv-LV" dirty="0">
              <a:solidFill>
                <a:schemeClr val="bg1"/>
              </a:solidFill>
            </a:endParaRPr>
          </a:p>
        </p:txBody>
      </p:sp>
      <p:pic>
        <p:nvPicPr>
          <p:cNvPr id="32774" name="Picture 6" descr="Pārtikas vakuuma iepakotājs Rommelsbacher VAC485 - paprika.lv"/>
          <p:cNvPicPr>
            <a:picLocks noChangeAspect="1" noChangeArrowheads="1"/>
          </p:cNvPicPr>
          <p:nvPr/>
        </p:nvPicPr>
        <p:blipFill>
          <a:blip r:embed="rId4" cstate="print"/>
          <a:srcRect/>
          <a:stretch>
            <a:fillRect/>
          </a:stretch>
        </p:blipFill>
        <p:spPr bwMode="auto">
          <a:xfrm>
            <a:off x="1089135" y="1124607"/>
            <a:ext cx="3997872" cy="3997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SPEEDO PELDKOSTĪMI</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28674" name="Picture 2" descr="Partnership with NASA - Speedo Fast Skin LZR Racer"/>
          <p:cNvPicPr>
            <a:picLocks noChangeAspect="1" noChangeArrowheads="1"/>
          </p:cNvPicPr>
          <p:nvPr/>
        </p:nvPicPr>
        <p:blipFill>
          <a:blip r:embed="rId3" cstate="print"/>
          <a:srcRect/>
          <a:stretch>
            <a:fillRect/>
          </a:stretch>
        </p:blipFill>
        <p:spPr bwMode="auto">
          <a:xfrm>
            <a:off x="725215" y="1133750"/>
            <a:ext cx="7178565" cy="5105334"/>
          </a:xfrm>
          <a:prstGeom prst="rect">
            <a:avLst/>
          </a:prstGeom>
          <a:noFill/>
        </p:spPr>
      </p:pic>
      <p:sp>
        <p:nvSpPr>
          <p:cNvPr id="9" name="TextBox 8"/>
          <p:cNvSpPr txBox="1"/>
          <p:nvPr/>
        </p:nvSpPr>
        <p:spPr>
          <a:xfrm>
            <a:off x="8219089" y="1187669"/>
            <a:ext cx="3678621" cy="5355312"/>
          </a:xfrm>
          <a:prstGeom prst="rect">
            <a:avLst/>
          </a:prstGeom>
          <a:noFill/>
        </p:spPr>
        <p:txBody>
          <a:bodyPr wrap="square" rtlCol="0">
            <a:spAutoFit/>
          </a:bodyPr>
          <a:lstStyle/>
          <a:p>
            <a:r>
              <a:rPr lang="lv-LV" dirty="0" smtClean="0">
                <a:solidFill>
                  <a:schemeClr val="bg1"/>
                </a:solidFill>
              </a:rPr>
              <a:t>2009. gadā aizliegts starptautiskās sacensībās ka tehnoloģiskais dopings</a:t>
            </a:r>
          </a:p>
          <a:p>
            <a:endParaRPr lang="lv-LV" dirty="0" smtClean="0">
              <a:solidFill>
                <a:schemeClr val="bg1"/>
              </a:solidFill>
            </a:endParaRPr>
          </a:p>
          <a:p>
            <a:r>
              <a:rPr lang="lv-LV" dirty="0" smtClean="0">
                <a:solidFill>
                  <a:schemeClr val="bg1"/>
                </a:solidFill>
              </a:rPr>
              <a:t>Izstrādāts sadarbība ar NASA, lai samazinātu peldētāja berzi pret ūdeni (par 6% samazina berzi)</a:t>
            </a:r>
          </a:p>
          <a:p>
            <a:endParaRPr lang="lv-LV" dirty="0" smtClean="0">
              <a:solidFill>
                <a:schemeClr val="bg1"/>
              </a:solidFill>
            </a:endParaRPr>
          </a:p>
          <a:p>
            <a:r>
              <a:rPr lang="lv-LV" dirty="0" smtClean="0">
                <a:solidFill>
                  <a:schemeClr val="bg1"/>
                </a:solidFill>
              </a:rPr>
              <a:t>Stabilizators, kas palīdz noturēt ķermeņa pozīciju tā, lai ietaupītu peldētāja muskuļu spēku</a:t>
            </a:r>
          </a:p>
          <a:p>
            <a:endParaRPr lang="lv-LV" dirty="0" smtClean="0">
              <a:solidFill>
                <a:schemeClr val="bg1"/>
              </a:solidFill>
            </a:endParaRPr>
          </a:p>
          <a:p>
            <a:r>
              <a:rPr lang="lv-LV" dirty="0" smtClean="0">
                <a:solidFill>
                  <a:schemeClr val="bg1"/>
                </a:solidFill>
              </a:rPr>
              <a:t>Starp peldētāja ķermeni un peldkostīmu var uzķert gaisa burbuļus, kas nedaudz paceļ peldētāju, tādējādi samazina berzi (gaisā berze mazāka nekā ūdenī)</a:t>
            </a:r>
          </a:p>
          <a:p>
            <a:endParaRPr lang="lv-LV" dirty="0" smtClean="0">
              <a:solidFill>
                <a:schemeClr val="bg1"/>
              </a:solidFill>
            </a:endParaRPr>
          </a:p>
          <a:p>
            <a:r>
              <a:rPr lang="lv-LV" dirty="0" smtClean="0">
                <a:solidFill>
                  <a:schemeClr val="bg1"/>
                </a:solidFill>
              </a:rPr>
              <a:t>2008. gadā pārsita 94% peldēšanas rekordu Pekinas Olimpiskajās spēlēs</a:t>
            </a:r>
            <a:endParaRPr lang="lv-LV"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VIEDTĀLRUŅU </a:t>
            </a:r>
            <a:r>
              <a:rPr lang="lv-LV" sz="3600" b="1" cap="all" dirty="0" smtClean="0">
                <a:ln w="3175" cmpd="sng">
                  <a:noFill/>
                </a:ln>
                <a:solidFill>
                  <a:schemeClr val="bg1"/>
                </a:solidFill>
                <a:latin typeface="+mj-lt"/>
                <a:ea typeface="+mj-ea"/>
                <a:cs typeface="+mj-cs"/>
              </a:rPr>
              <a:t>KAMERAS (CMOS sensors)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26626" name="Picture 2" descr="Phone on camera mode"/>
          <p:cNvPicPr>
            <a:picLocks noChangeAspect="1" noChangeArrowheads="1"/>
          </p:cNvPicPr>
          <p:nvPr/>
        </p:nvPicPr>
        <p:blipFill>
          <a:blip r:embed="rId3" cstate="print"/>
          <a:srcRect/>
          <a:stretch>
            <a:fillRect/>
          </a:stretch>
        </p:blipFill>
        <p:spPr bwMode="auto">
          <a:xfrm>
            <a:off x="397313" y="1317680"/>
            <a:ext cx="5278273" cy="2375224"/>
          </a:xfrm>
          <a:prstGeom prst="rect">
            <a:avLst/>
          </a:prstGeom>
          <a:noFill/>
        </p:spPr>
      </p:pic>
      <p:pic>
        <p:nvPicPr>
          <p:cNvPr id="26628" name="Picture 4" descr="GoPro camera on mount, helmet and hand held"/>
          <p:cNvPicPr>
            <a:picLocks noChangeAspect="1" noChangeArrowheads="1"/>
          </p:cNvPicPr>
          <p:nvPr/>
        </p:nvPicPr>
        <p:blipFill>
          <a:blip r:embed="rId4" cstate="print"/>
          <a:srcRect/>
          <a:stretch>
            <a:fillRect/>
          </a:stretch>
        </p:blipFill>
        <p:spPr bwMode="auto">
          <a:xfrm>
            <a:off x="449864" y="3990677"/>
            <a:ext cx="5299295" cy="2126343"/>
          </a:xfrm>
          <a:prstGeom prst="rect">
            <a:avLst/>
          </a:prstGeom>
          <a:noFill/>
        </p:spPr>
      </p:pic>
      <p:sp>
        <p:nvSpPr>
          <p:cNvPr id="10" name="TextBox 9"/>
          <p:cNvSpPr txBox="1"/>
          <p:nvPr/>
        </p:nvSpPr>
        <p:spPr>
          <a:xfrm>
            <a:off x="6390290" y="4351283"/>
            <a:ext cx="5507420" cy="1200329"/>
          </a:xfrm>
          <a:prstGeom prst="rect">
            <a:avLst/>
          </a:prstGeom>
          <a:noFill/>
        </p:spPr>
        <p:txBody>
          <a:bodyPr wrap="square" rtlCol="0">
            <a:spAutoFit/>
          </a:bodyPr>
          <a:lstStyle/>
          <a:p>
            <a:r>
              <a:rPr lang="lv-LV" dirty="0" smtClean="0">
                <a:solidFill>
                  <a:schemeClr val="bg1"/>
                </a:solidFill>
              </a:rPr>
              <a:t>Kameru </a:t>
            </a:r>
            <a:r>
              <a:rPr lang="lv-LV" dirty="0" err="1" smtClean="0">
                <a:solidFill>
                  <a:schemeClr val="bg1"/>
                </a:solidFill>
              </a:rPr>
              <a:t>minituarizācija</a:t>
            </a:r>
            <a:r>
              <a:rPr lang="lv-LV" dirty="0" smtClean="0">
                <a:solidFill>
                  <a:schemeClr val="bg1"/>
                </a:solidFill>
              </a:rPr>
              <a:t> starpplanētu misijām</a:t>
            </a:r>
          </a:p>
          <a:p>
            <a:r>
              <a:rPr lang="lv-LV" dirty="0" smtClean="0">
                <a:solidFill>
                  <a:schemeClr val="bg1"/>
                </a:solidFill>
              </a:rPr>
              <a:t>Viedtālruņu kamerās CMOS (aktīvo pikseļu sensori) digitālo attēlu sensori</a:t>
            </a:r>
          </a:p>
          <a:p>
            <a:endParaRPr lang="lv-LV" dirty="0">
              <a:solidFill>
                <a:schemeClr val="bg1"/>
              </a:solidFill>
            </a:endParaRPr>
          </a:p>
        </p:txBody>
      </p:sp>
      <p:pic>
        <p:nvPicPr>
          <p:cNvPr id="26634" name="Picture 10" descr="https://upload.wikimedia.org/wikipedia/commons/thumb/d/d4/LiDAR_Scanner_and_Back_Camera_of_iPad_Pro_2020_-_3.jpg/220px-LiDAR_Scanner_and_Back_Camera_of_iPad_Pro_2020_-_3.jpg"/>
          <p:cNvPicPr>
            <a:picLocks noChangeAspect="1" noChangeArrowheads="1"/>
          </p:cNvPicPr>
          <p:nvPr/>
        </p:nvPicPr>
        <p:blipFill>
          <a:blip r:embed="rId5" cstate="print"/>
          <a:srcRect/>
          <a:stretch>
            <a:fillRect/>
          </a:stretch>
        </p:blipFill>
        <p:spPr bwMode="auto">
          <a:xfrm>
            <a:off x="6272596" y="1262556"/>
            <a:ext cx="2011403" cy="2678823"/>
          </a:xfrm>
          <a:prstGeom prst="rect">
            <a:avLst/>
          </a:prstGeom>
          <a:noFill/>
        </p:spPr>
      </p:pic>
      <p:pic>
        <p:nvPicPr>
          <p:cNvPr id="26636" name="Picture 12" descr="https://upload.wikimedia.org/wikipedia/commons/thumb/9/96/Image_sensor_and_motherbord_nikon_coolpix_l2.JPG/1280px-Image_sensor_and_motherbord_nikon_coolpix_l2.JPG"/>
          <p:cNvPicPr>
            <a:picLocks noChangeAspect="1" noChangeArrowheads="1"/>
          </p:cNvPicPr>
          <p:nvPr/>
        </p:nvPicPr>
        <p:blipFill>
          <a:blip r:embed="rId6" cstate="print"/>
          <a:srcRect/>
          <a:stretch>
            <a:fillRect/>
          </a:stretch>
        </p:blipFill>
        <p:spPr bwMode="auto">
          <a:xfrm>
            <a:off x="8469258" y="1396511"/>
            <a:ext cx="3344370" cy="25082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LIETU INTERNETS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22530" name="Picture 2" descr="Kas ir lietu internets? – Lietu internets"/>
          <p:cNvPicPr>
            <a:picLocks noChangeAspect="1" noChangeArrowheads="1"/>
          </p:cNvPicPr>
          <p:nvPr/>
        </p:nvPicPr>
        <p:blipFill>
          <a:blip r:embed="rId3" cstate="print"/>
          <a:srcRect/>
          <a:stretch>
            <a:fillRect/>
          </a:stretch>
        </p:blipFill>
        <p:spPr bwMode="auto">
          <a:xfrm>
            <a:off x="670581" y="1148420"/>
            <a:ext cx="5036535" cy="3676060"/>
          </a:xfrm>
          <a:prstGeom prst="rect">
            <a:avLst/>
          </a:prstGeom>
          <a:noFill/>
        </p:spPr>
      </p:pic>
      <p:pic>
        <p:nvPicPr>
          <p:cNvPr id="22532" name="Picture 4" descr="International Space Station Gets 600 Mbps Communications Upgrade – TechEBlog"/>
          <p:cNvPicPr>
            <a:picLocks noChangeAspect="1" noChangeArrowheads="1"/>
          </p:cNvPicPr>
          <p:nvPr/>
        </p:nvPicPr>
        <p:blipFill>
          <a:blip r:embed="rId4" cstate="print"/>
          <a:srcRect/>
          <a:stretch>
            <a:fillRect/>
          </a:stretch>
        </p:blipFill>
        <p:spPr bwMode="auto">
          <a:xfrm>
            <a:off x="6284841" y="1210058"/>
            <a:ext cx="4782551" cy="3766259"/>
          </a:xfrm>
          <a:prstGeom prst="rect">
            <a:avLst/>
          </a:prstGeom>
          <a:noFill/>
        </p:spPr>
      </p:pic>
      <p:sp>
        <p:nvSpPr>
          <p:cNvPr id="9" name="TextBox 8"/>
          <p:cNvSpPr txBox="1"/>
          <p:nvPr/>
        </p:nvSpPr>
        <p:spPr>
          <a:xfrm>
            <a:off x="714704" y="5276193"/>
            <a:ext cx="10804633" cy="1200329"/>
          </a:xfrm>
          <a:prstGeom prst="rect">
            <a:avLst/>
          </a:prstGeom>
          <a:noFill/>
        </p:spPr>
        <p:txBody>
          <a:bodyPr wrap="square" rtlCol="0">
            <a:spAutoFit/>
          </a:bodyPr>
          <a:lstStyle/>
          <a:p>
            <a:r>
              <a:rPr lang="lv-LV" dirty="0" smtClean="0">
                <a:solidFill>
                  <a:schemeClr val="bg1"/>
                </a:solidFill>
              </a:rPr>
              <a:t>Ierīču vadība un pārvaldība internetā</a:t>
            </a:r>
          </a:p>
          <a:p>
            <a:r>
              <a:rPr lang="lv-LV" dirty="0" smtClean="0">
                <a:solidFill>
                  <a:schemeClr val="bg1"/>
                </a:solidFill>
              </a:rPr>
              <a:t>Iegultās tīmekļa tehnoloģijas programmatūra (NASA), lai astronauti varētu internetā attālināti darboties un uzraudzīt eksperimentus</a:t>
            </a:r>
          </a:p>
          <a:p>
            <a:r>
              <a:rPr lang="lv-LV" dirty="0" smtClean="0">
                <a:solidFill>
                  <a:schemeClr val="bg1"/>
                </a:solidFill>
              </a:rPr>
              <a:t>Caur viedtālruni, ieslēdzam apkures sistēmu, elektrisko plīti utml.</a:t>
            </a:r>
            <a:endParaRPr lang="lv-LV"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Redzes koriģējošā</a:t>
            </a:r>
            <a:r>
              <a:rPr lang="lv-LV" sz="3600" b="1" cap="all" dirty="0" smtClean="0">
                <a:ln w="3175" cmpd="sng">
                  <a:noFill/>
                </a:ln>
                <a:solidFill>
                  <a:schemeClr val="bg1"/>
                </a:solidFill>
                <a:latin typeface="+mj-lt"/>
                <a:ea typeface="+mj-ea"/>
                <a:cs typeface="+mj-cs"/>
              </a:rPr>
              <a:t> </a:t>
            </a:r>
            <a:r>
              <a:rPr lang="lv-LV" sz="3600" b="1" cap="all" dirty="0" smtClean="0">
                <a:ln w="3175" cmpd="sng">
                  <a:noFill/>
                </a:ln>
                <a:solidFill>
                  <a:schemeClr val="bg1"/>
                </a:solidFill>
                <a:latin typeface="+mj-lt"/>
                <a:ea typeface="+mj-ea"/>
                <a:cs typeface="+mj-cs"/>
              </a:rPr>
              <a:t>LĀZEROPERĀCIJA</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6386" name="Picture 2" descr="In Order to Properly Align the Laser to the Eye LASIK Eye Surgery Uses the  Same Algorithm NASA Created to Dock Space Shuttles | Meme on ME.ME"/>
          <p:cNvPicPr>
            <a:picLocks noChangeAspect="1" noChangeArrowheads="1"/>
          </p:cNvPicPr>
          <p:nvPr/>
        </p:nvPicPr>
        <p:blipFill>
          <a:blip r:embed="rId3" cstate="print"/>
          <a:srcRect t="60897" b="5002"/>
          <a:stretch>
            <a:fillRect/>
          </a:stretch>
        </p:blipFill>
        <p:spPr bwMode="auto">
          <a:xfrm>
            <a:off x="145065" y="5118538"/>
            <a:ext cx="4428284" cy="1576551"/>
          </a:xfrm>
          <a:prstGeom prst="rect">
            <a:avLst/>
          </a:prstGeom>
          <a:noFill/>
        </p:spPr>
      </p:pic>
      <p:pic>
        <p:nvPicPr>
          <p:cNvPr id="16390" name="Picture 6" descr="Northrop Grumman makes history, Mission Extension Vehicle docks to target  satellite - NASASpaceFlight.com"/>
          <p:cNvPicPr>
            <a:picLocks noChangeAspect="1" noChangeArrowheads="1"/>
          </p:cNvPicPr>
          <p:nvPr/>
        </p:nvPicPr>
        <p:blipFill>
          <a:blip r:embed="rId4" cstate="print"/>
          <a:srcRect/>
          <a:stretch>
            <a:fillRect/>
          </a:stretch>
        </p:blipFill>
        <p:spPr bwMode="auto">
          <a:xfrm>
            <a:off x="5631465" y="1343955"/>
            <a:ext cx="5740728" cy="3238360"/>
          </a:xfrm>
          <a:prstGeom prst="rect">
            <a:avLst/>
          </a:prstGeom>
          <a:noFill/>
        </p:spPr>
      </p:pic>
      <p:pic>
        <p:nvPicPr>
          <p:cNvPr id="16392" name="Picture 8" descr="This Is What Happens In Laser Eye Surgery"/>
          <p:cNvPicPr>
            <a:picLocks noChangeAspect="1" noChangeArrowheads="1"/>
          </p:cNvPicPr>
          <p:nvPr/>
        </p:nvPicPr>
        <p:blipFill>
          <a:blip r:embed="rId5" cstate="print"/>
          <a:srcRect/>
          <a:stretch>
            <a:fillRect/>
          </a:stretch>
        </p:blipFill>
        <p:spPr bwMode="auto">
          <a:xfrm>
            <a:off x="218637" y="1334814"/>
            <a:ext cx="5131129" cy="3206955"/>
          </a:xfrm>
          <a:prstGeom prst="rect">
            <a:avLst/>
          </a:prstGeom>
          <a:noFill/>
        </p:spPr>
      </p:pic>
      <p:sp>
        <p:nvSpPr>
          <p:cNvPr id="11" name="TextBox 10"/>
          <p:cNvSpPr txBox="1"/>
          <p:nvPr/>
        </p:nvSpPr>
        <p:spPr>
          <a:xfrm>
            <a:off x="4834760" y="5318233"/>
            <a:ext cx="7357240" cy="646331"/>
          </a:xfrm>
          <a:prstGeom prst="rect">
            <a:avLst/>
          </a:prstGeom>
          <a:noFill/>
        </p:spPr>
        <p:txBody>
          <a:bodyPr wrap="square" rtlCol="0">
            <a:spAutoFit/>
          </a:bodyPr>
          <a:lstStyle/>
          <a:p>
            <a:r>
              <a:rPr lang="lv-LV" dirty="0" smtClean="0">
                <a:solidFill>
                  <a:schemeClr val="bg1"/>
                </a:solidFill>
              </a:rPr>
              <a:t>Lāzera radara acu kustības izsekošana, lai sasniegtu nepieciešamo precizitāti</a:t>
            </a:r>
          </a:p>
          <a:p>
            <a:r>
              <a:rPr lang="lv-LV" dirty="0" smtClean="0">
                <a:solidFill>
                  <a:schemeClr val="bg1"/>
                </a:solidFill>
              </a:rPr>
              <a:t>NASA tehnoloģija kosmosa transportlīdzekļu autonomai sakabei</a:t>
            </a:r>
            <a:endParaRPr lang="lv-LV"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ATMIŅAS PUTAS (MEMORY FOAM)</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pic>
        <p:nvPicPr>
          <p:cNvPr id="1026" name="Picture 2" descr="15+ Space Age Inventions and Technologies We Use Everyday"/>
          <p:cNvPicPr>
            <a:picLocks noChangeAspect="1" noChangeArrowheads="1"/>
          </p:cNvPicPr>
          <p:nvPr/>
        </p:nvPicPr>
        <p:blipFill>
          <a:blip r:embed="rId3" cstate="print"/>
          <a:srcRect/>
          <a:stretch>
            <a:fillRect/>
          </a:stretch>
        </p:blipFill>
        <p:spPr bwMode="auto">
          <a:xfrm>
            <a:off x="912657" y="1427470"/>
            <a:ext cx="4166487" cy="3124865"/>
          </a:xfrm>
          <a:prstGeom prst="rect">
            <a:avLst/>
          </a:prstGeom>
          <a:noFill/>
        </p:spPr>
      </p:pic>
      <p:sp>
        <p:nvSpPr>
          <p:cNvPr id="4" name="TextBox 3"/>
          <p:cNvSpPr txBox="1"/>
          <p:nvPr/>
        </p:nvSpPr>
        <p:spPr>
          <a:xfrm>
            <a:off x="924233" y="4847303"/>
            <a:ext cx="4257368" cy="1754326"/>
          </a:xfrm>
          <a:prstGeom prst="rect">
            <a:avLst/>
          </a:prstGeom>
          <a:noFill/>
        </p:spPr>
        <p:txBody>
          <a:bodyPr wrap="square" rtlCol="0">
            <a:spAutoFit/>
          </a:bodyPr>
          <a:lstStyle/>
          <a:p>
            <a:pPr marL="342900" indent="-342900"/>
            <a:r>
              <a:rPr lang="lv-LV" dirty="0" smtClean="0">
                <a:solidFill>
                  <a:schemeClr val="bg1"/>
                </a:solidFill>
              </a:rPr>
              <a:t>1966 - 1980 NASA</a:t>
            </a:r>
          </a:p>
          <a:p>
            <a:r>
              <a:rPr lang="lv-LV" dirty="0" smtClean="0">
                <a:solidFill>
                  <a:schemeClr val="bg1"/>
                </a:solidFill>
              </a:rPr>
              <a:t>Lai mazinātu pārslodzes </a:t>
            </a:r>
            <a:r>
              <a:rPr lang="lv-LV" dirty="0" smtClean="0">
                <a:solidFill>
                  <a:schemeClr val="bg1"/>
                </a:solidFill>
              </a:rPr>
              <a:t>ietekmi un mīkstinātu triecienus un grūdienus </a:t>
            </a:r>
            <a:endParaRPr lang="lv-LV" dirty="0" smtClean="0">
              <a:solidFill>
                <a:schemeClr val="bg1"/>
              </a:solidFill>
            </a:endParaRPr>
          </a:p>
          <a:p>
            <a:pPr marL="342900" indent="-342900"/>
            <a:r>
              <a:rPr lang="lv-LV" dirty="0" smtClean="0">
                <a:solidFill>
                  <a:schemeClr val="bg1"/>
                </a:solidFill>
              </a:rPr>
              <a:t>Atšķirīgas astronautu ķermeņu formas</a:t>
            </a:r>
          </a:p>
          <a:p>
            <a:pPr marL="342900" indent="-342900"/>
            <a:r>
              <a:rPr lang="lv-LV" dirty="0" smtClean="0">
                <a:solidFill>
                  <a:schemeClr val="bg1"/>
                </a:solidFill>
              </a:rPr>
              <a:t>Kad nelieto, atgūst sākotnējo </a:t>
            </a:r>
            <a:r>
              <a:rPr lang="lv-LV" dirty="0" smtClean="0">
                <a:solidFill>
                  <a:schemeClr val="bg1"/>
                </a:solidFill>
              </a:rPr>
              <a:t>formu (10%)</a:t>
            </a:r>
            <a:endParaRPr lang="lv-LV" dirty="0" smtClean="0">
              <a:solidFill>
                <a:schemeClr val="bg1"/>
              </a:solidFill>
            </a:endParaRPr>
          </a:p>
          <a:p>
            <a:pPr marL="342900" indent="-342900"/>
            <a:endParaRPr lang="lv-LV" dirty="0">
              <a:solidFill>
                <a:schemeClr val="bg1"/>
              </a:solidFill>
            </a:endParaRPr>
          </a:p>
        </p:txBody>
      </p:sp>
      <p:pic>
        <p:nvPicPr>
          <p:cNvPr id="4098" name="Picture 2" descr="Spilvens ar “memory foam” putu pildījumu - Gultas piederumi mājāi - Gultas  piederumi - PRODUKTI - MediLine"/>
          <p:cNvPicPr>
            <a:picLocks noChangeAspect="1" noChangeArrowheads="1"/>
          </p:cNvPicPr>
          <p:nvPr/>
        </p:nvPicPr>
        <p:blipFill>
          <a:blip r:embed="rId4" cstate="print"/>
          <a:srcRect/>
          <a:stretch>
            <a:fillRect/>
          </a:stretch>
        </p:blipFill>
        <p:spPr bwMode="auto">
          <a:xfrm>
            <a:off x="5229020" y="1179871"/>
            <a:ext cx="2914821" cy="2192594"/>
          </a:xfrm>
          <a:prstGeom prst="rect">
            <a:avLst/>
          </a:prstGeom>
          <a:noFill/>
        </p:spPr>
      </p:pic>
      <p:pic>
        <p:nvPicPr>
          <p:cNvPr id="4100" name="Picture 4" descr="EU Super King Size Memory Foam Mattress GLEE | Beliani.se"/>
          <p:cNvPicPr>
            <a:picLocks noChangeAspect="1" noChangeArrowheads="1"/>
          </p:cNvPicPr>
          <p:nvPr/>
        </p:nvPicPr>
        <p:blipFill>
          <a:blip r:embed="rId5" cstate="print"/>
          <a:srcRect t="20107"/>
          <a:stretch>
            <a:fillRect/>
          </a:stretch>
        </p:blipFill>
        <p:spPr bwMode="auto">
          <a:xfrm>
            <a:off x="5052040" y="2910348"/>
            <a:ext cx="3663765" cy="2197511"/>
          </a:xfrm>
          <a:prstGeom prst="rect">
            <a:avLst/>
          </a:prstGeom>
          <a:noFill/>
        </p:spPr>
      </p:pic>
      <p:pic>
        <p:nvPicPr>
          <p:cNvPr id="4102" name="Picture 6" descr="An astronaut sits in a Space Shuttle seat "/>
          <p:cNvPicPr>
            <a:picLocks noChangeAspect="1" noChangeArrowheads="1"/>
          </p:cNvPicPr>
          <p:nvPr/>
        </p:nvPicPr>
        <p:blipFill>
          <a:blip r:embed="rId6" cstate="print"/>
          <a:srcRect/>
          <a:stretch>
            <a:fillRect/>
          </a:stretch>
        </p:blipFill>
        <p:spPr bwMode="auto">
          <a:xfrm>
            <a:off x="8489191" y="1199535"/>
            <a:ext cx="3175041" cy="3937051"/>
          </a:xfrm>
          <a:prstGeom prst="rect">
            <a:avLst/>
          </a:prstGeom>
          <a:noFill/>
        </p:spPr>
      </p:pic>
      <p:pic>
        <p:nvPicPr>
          <p:cNvPr id="4104" name="Picture 8" descr="Bras hang on hangers in a closet, and a bra being made by hand"/>
          <p:cNvPicPr>
            <a:picLocks noChangeAspect="1" noChangeArrowheads="1"/>
          </p:cNvPicPr>
          <p:nvPr/>
        </p:nvPicPr>
        <p:blipFill>
          <a:blip r:embed="rId7" cstate="print"/>
          <a:srcRect r="48214"/>
          <a:stretch>
            <a:fillRect/>
          </a:stretch>
        </p:blipFill>
        <p:spPr bwMode="auto">
          <a:xfrm>
            <a:off x="5238851" y="4455908"/>
            <a:ext cx="1850033" cy="22251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GAISA </a:t>
            </a:r>
            <a:r>
              <a:rPr lang="lv-LV" sz="3600" b="1" cap="all" dirty="0" smtClean="0">
                <a:ln w="3175" cmpd="sng">
                  <a:noFill/>
                </a:ln>
                <a:solidFill>
                  <a:schemeClr val="bg1"/>
                </a:solidFill>
                <a:latin typeface="+mj-lt"/>
                <a:ea typeface="+mj-ea"/>
                <a:cs typeface="+mj-cs"/>
              </a:rPr>
              <a:t>FILTRS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4338" name="Picture 2" descr="Gaisa attīrītājs-mitrinātājs Beurer LW220 cena | 220.lv"/>
          <p:cNvPicPr>
            <a:picLocks noChangeAspect="1" noChangeArrowheads="1"/>
          </p:cNvPicPr>
          <p:nvPr/>
        </p:nvPicPr>
        <p:blipFill>
          <a:blip r:embed="rId3" cstate="print"/>
          <a:srcRect b="9333"/>
          <a:stretch>
            <a:fillRect/>
          </a:stretch>
        </p:blipFill>
        <p:spPr bwMode="auto">
          <a:xfrm>
            <a:off x="744155" y="977462"/>
            <a:ext cx="3587138" cy="3731173"/>
          </a:xfrm>
          <a:prstGeom prst="rect">
            <a:avLst/>
          </a:prstGeom>
          <a:noFill/>
        </p:spPr>
      </p:pic>
      <p:pic>
        <p:nvPicPr>
          <p:cNvPr id="14340" name="Picture 4" descr="Home Air Purifiers Eradicate Harmful Pathogens | NASA Spinoff"/>
          <p:cNvPicPr>
            <a:picLocks noChangeAspect="1" noChangeArrowheads="1"/>
          </p:cNvPicPr>
          <p:nvPr/>
        </p:nvPicPr>
        <p:blipFill>
          <a:blip r:embed="rId4" cstate="print"/>
          <a:srcRect/>
          <a:stretch>
            <a:fillRect/>
          </a:stretch>
        </p:blipFill>
        <p:spPr bwMode="auto">
          <a:xfrm>
            <a:off x="6258315" y="1424263"/>
            <a:ext cx="4378154" cy="2906000"/>
          </a:xfrm>
          <a:prstGeom prst="rect">
            <a:avLst/>
          </a:prstGeom>
          <a:noFill/>
        </p:spPr>
      </p:pic>
      <p:sp>
        <p:nvSpPr>
          <p:cNvPr id="9" name="TextBox 8"/>
          <p:cNvSpPr txBox="1"/>
          <p:nvPr/>
        </p:nvSpPr>
        <p:spPr>
          <a:xfrm>
            <a:off x="5160579" y="5223641"/>
            <a:ext cx="6589987" cy="923330"/>
          </a:xfrm>
          <a:prstGeom prst="rect">
            <a:avLst/>
          </a:prstGeom>
          <a:noFill/>
        </p:spPr>
        <p:txBody>
          <a:bodyPr wrap="square" rtlCol="0">
            <a:spAutoFit/>
          </a:bodyPr>
          <a:lstStyle/>
          <a:p>
            <a:r>
              <a:rPr lang="lv-LV" dirty="0" smtClean="0">
                <a:solidFill>
                  <a:schemeClr val="bg1"/>
                </a:solidFill>
              </a:rPr>
              <a:t>Augu audzēšanai kosmiskajā kuģī </a:t>
            </a:r>
          </a:p>
          <a:p>
            <a:r>
              <a:rPr lang="lv-LV" dirty="0" smtClean="0">
                <a:solidFill>
                  <a:schemeClr val="bg1"/>
                </a:solidFill>
              </a:rPr>
              <a:t>Etilēnu pārveido par nelielu daudzumu ūdens un oglekļa dioksīda</a:t>
            </a:r>
          </a:p>
          <a:p>
            <a:r>
              <a:rPr lang="lv-LV" dirty="0" smtClean="0">
                <a:solidFill>
                  <a:schemeClr val="bg1"/>
                </a:solidFill>
              </a:rPr>
              <a:t>1995. </a:t>
            </a:r>
            <a:r>
              <a:rPr lang="lv-LV" dirty="0" smtClean="0">
                <a:solidFill>
                  <a:schemeClr val="bg1"/>
                </a:solidFill>
              </a:rPr>
              <a:t>g</a:t>
            </a:r>
            <a:r>
              <a:rPr lang="lv-LV" dirty="0" smtClean="0">
                <a:solidFill>
                  <a:schemeClr val="bg1"/>
                </a:solidFill>
              </a:rPr>
              <a:t>adā ISS (Starptautiskajā kosmiskajā stacijā)</a:t>
            </a:r>
            <a:endParaRPr lang="lv-LV" dirty="0">
              <a:solidFill>
                <a:schemeClr val="bg1"/>
              </a:solidFill>
            </a:endParaRPr>
          </a:p>
        </p:txBody>
      </p:sp>
      <p:pic>
        <p:nvPicPr>
          <p:cNvPr id="14342" name="Picture 6" descr="OEM Air Filter Columbia PARCAR (all) 4 Cycle Gas 9hp &amp; 13hp 1996 - up  29131-96 for sale online | eBay"/>
          <p:cNvPicPr>
            <a:picLocks noChangeAspect="1" noChangeArrowheads="1"/>
          </p:cNvPicPr>
          <p:nvPr/>
        </p:nvPicPr>
        <p:blipFill>
          <a:blip r:embed="rId5" cstate="print"/>
          <a:srcRect/>
          <a:stretch>
            <a:fillRect/>
          </a:stretch>
        </p:blipFill>
        <p:spPr bwMode="auto">
          <a:xfrm>
            <a:off x="4632983" y="1425521"/>
            <a:ext cx="2383508" cy="31780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July 20, 1969: One Giant Leap For Mankind | NASA"/>
          <p:cNvPicPr>
            <a:picLocks noChangeAspect="1" noChangeArrowheads="1"/>
          </p:cNvPicPr>
          <p:nvPr/>
        </p:nvPicPr>
        <p:blipFill>
          <a:blip r:embed="rId3" cstate="print"/>
          <a:srcRect/>
          <a:stretch>
            <a:fillRect/>
          </a:stretch>
        </p:blipFill>
        <p:spPr bwMode="auto">
          <a:xfrm>
            <a:off x="8069864" y="1735576"/>
            <a:ext cx="3048000" cy="3886201"/>
          </a:xfrm>
          <a:prstGeom prst="rect">
            <a:avLst/>
          </a:prstGeom>
          <a:noFill/>
        </p:spPr>
      </p:pic>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BEZVADU AUSTIŅAS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2290" name="Picture 2" descr="Bezvadu austiņas Sony WF-XB700 darbojas bez uzlādes 9 stundas – Kriptomedia  - Tehnoloģiju ziņas internetā"/>
          <p:cNvPicPr>
            <a:picLocks noChangeAspect="1" noChangeArrowheads="1"/>
          </p:cNvPicPr>
          <p:nvPr/>
        </p:nvPicPr>
        <p:blipFill>
          <a:blip r:embed="rId4" cstate="print"/>
          <a:srcRect/>
          <a:stretch>
            <a:fillRect/>
          </a:stretch>
        </p:blipFill>
        <p:spPr bwMode="auto">
          <a:xfrm>
            <a:off x="2026417" y="4109545"/>
            <a:ext cx="2503542" cy="1564714"/>
          </a:xfrm>
          <a:prstGeom prst="rect">
            <a:avLst/>
          </a:prstGeom>
          <a:noFill/>
        </p:spPr>
      </p:pic>
      <p:pic>
        <p:nvPicPr>
          <p:cNvPr id="12292" name="Picture 4" descr="23 Great NASA Spin-off Technologies"/>
          <p:cNvPicPr>
            <a:picLocks noChangeAspect="1" noChangeArrowheads="1"/>
          </p:cNvPicPr>
          <p:nvPr/>
        </p:nvPicPr>
        <p:blipFill>
          <a:blip r:embed="rId5" cstate="print"/>
          <a:srcRect/>
          <a:stretch>
            <a:fillRect/>
          </a:stretch>
        </p:blipFill>
        <p:spPr bwMode="auto">
          <a:xfrm>
            <a:off x="6430251" y="966952"/>
            <a:ext cx="2209253" cy="3171347"/>
          </a:xfrm>
          <a:prstGeom prst="rect">
            <a:avLst/>
          </a:prstGeom>
          <a:noFill/>
        </p:spPr>
      </p:pic>
      <p:sp>
        <p:nvSpPr>
          <p:cNvPr id="10" name="TextBox 9"/>
          <p:cNvSpPr txBox="1"/>
          <p:nvPr/>
        </p:nvSpPr>
        <p:spPr>
          <a:xfrm>
            <a:off x="1681655" y="5934670"/>
            <a:ext cx="9869215" cy="923330"/>
          </a:xfrm>
          <a:prstGeom prst="rect">
            <a:avLst/>
          </a:prstGeom>
          <a:noFill/>
        </p:spPr>
        <p:txBody>
          <a:bodyPr wrap="square" rtlCol="0">
            <a:spAutoFit/>
          </a:bodyPr>
          <a:lstStyle/>
          <a:p>
            <a:r>
              <a:rPr lang="lv-LV" dirty="0" smtClean="0">
                <a:solidFill>
                  <a:schemeClr val="bg1"/>
                </a:solidFill>
              </a:rPr>
              <a:t>Izveidoja  11 dienās (1961</a:t>
            </a:r>
            <a:r>
              <a:rPr lang="lv-LV" dirty="0" smtClean="0">
                <a:solidFill>
                  <a:schemeClr val="bg1"/>
                </a:solidFill>
              </a:rPr>
              <a:t>)</a:t>
            </a:r>
            <a:r>
              <a:rPr lang="lv-LV" dirty="0" smtClean="0">
                <a:solidFill>
                  <a:schemeClr val="bg1"/>
                </a:solidFill>
              </a:rPr>
              <a:t> pārnēsājamu divvirzienu sakaru sistēmu ceļojumiem kosmosā</a:t>
            </a:r>
          </a:p>
          <a:p>
            <a:r>
              <a:rPr lang="lv-LV" dirty="0" smtClean="0">
                <a:solidFill>
                  <a:schemeClr val="bg1"/>
                </a:solidFill>
              </a:rPr>
              <a:t>Tas ir mazs solis cilvēkam, bet milzīgs lēciens cilvēcei (1969)</a:t>
            </a:r>
          </a:p>
          <a:p>
            <a:r>
              <a:rPr lang="lv-LV" dirty="0" smtClean="0">
                <a:solidFill>
                  <a:schemeClr val="bg1"/>
                </a:solidFill>
              </a:rPr>
              <a:t> </a:t>
            </a:r>
            <a:endParaRPr lang="lv-LV" dirty="0">
              <a:solidFill>
                <a:schemeClr val="bg1"/>
              </a:solidFill>
            </a:endParaRPr>
          </a:p>
        </p:txBody>
      </p:sp>
      <p:pic>
        <p:nvPicPr>
          <p:cNvPr id="12298" name="Picture 10" descr="Amazon.com: Bluetooth Headphones with Microphone, YAMAY Bluetooth Headset  Wireless Headphones on Ear with Noise Cancelling Boom Mic Mute Key Clear  Sound, Foldable Headset for Cell Phones PC Tablet Home Office"/>
          <p:cNvPicPr>
            <a:picLocks noChangeAspect="1" noChangeArrowheads="1"/>
          </p:cNvPicPr>
          <p:nvPr/>
        </p:nvPicPr>
        <p:blipFill>
          <a:blip r:embed="rId6" cstate="print"/>
          <a:srcRect/>
          <a:stretch>
            <a:fillRect/>
          </a:stretch>
        </p:blipFill>
        <p:spPr bwMode="auto">
          <a:xfrm>
            <a:off x="849257" y="1245479"/>
            <a:ext cx="2744985" cy="28010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ZĪDAIŅU PĀRTIKA</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098" name="Picture 2" descr="Baby Formula and NASA | HowStuffWorks"/>
          <p:cNvPicPr>
            <a:picLocks noChangeAspect="1" noChangeArrowheads="1"/>
          </p:cNvPicPr>
          <p:nvPr/>
        </p:nvPicPr>
        <p:blipFill>
          <a:blip r:embed="rId3" cstate="print"/>
          <a:srcRect/>
          <a:stretch>
            <a:fillRect/>
          </a:stretch>
        </p:blipFill>
        <p:spPr bwMode="auto">
          <a:xfrm>
            <a:off x="1006912" y="1572610"/>
            <a:ext cx="4616122" cy="3072109"/>
          </a:xfrm>
          <a:prstGeom prst="rect">
            <a:avLst/>
          </a:prstGeom>
          <a:noFill/>
        </p:spPr>
      </p:pic>
      <p:sp>
        <p:nvSpPr>
          <p:cNvPr id="9" name="TextBox 8"/>
          <p:cNvSpPr txBox="1"/>
          <p:nvPr/>
        </p:nvSpPr>
        <p:spPr>
          <a:xfrm>
            <a:off x="6159063" y="1996965"/>
            <a:ext cx="4950372" cy="2308324"/>
          </a:xfrm>
          <a:prstGeom prst="rect">
            <a:avLst/>
          </a:prstGeom>
          <a:noFill/>
        </p:spPr>
        <p:txBody>
          <a:bodyPr wrap="square" rtlCol="0">
            <a:spAutoFit/>
          </a:bodyPr>
          <a:lstStyle/>
          <a:p>
            <a:r>
              <a:rPr lang="lv-LV" dirty="0" smtClean="0">
                <a:solidFill>
                  <a:schemeClr val="bg1"/>
                </a:solidFill>
              </a:rPr>
              <a:t>NASA pētīja ideju par aļģu izmantošanu skābekļa radīšanai kosmosā fotosintēzes procesā</a:t>
            </a:r>
          </a:p>
          <a:p>
            <a:endParaRPr lang="lv-LV" dirty="0" smtClean="0">
              <a:solidFill>
                <a:schemeClr val="bg1"/>
              </a:solidFill>
            </a:endParaRPr>
          </a:p>
          <a:p>
            <a:r>
              <a:rPr lang="lv-LV" dirty="0" smtClean="0">
                <a:solidFill>
                  <a:schemeClr val="bg1"/>
                </a:solidFill>
              </a:rPr>
              <a:t>Dažu veidu aļģēs ir cilvēka organismam nepieciešamās taukskābes, kas ir arī mātes pienā</a:t>
            </a:r>
          </a:p>
          <a:p>
            <a:endParaRPr lang="lv-LV" dirty="0" smtClean="0">
              <a:solidFill>
                <a:schemeClr val="bg1"/>
              </a:solidFill>
            </a:endParaRPr>
          </a:p>
          <a:p>
            <a:r>
              <a:rPr lang="lv-LV" dirty="0" smtClean="0">
                <a:solidFill>
                  <a:schemeClr val="bg1"/>
                </a:solidFill>
              </a:rPr>
              <a:t>90% zīdaiņu maisījumu sastāvā ir šīs aļģes (kopš 2002. gada)</a:t>
            </a:r>
            <a:endParaRPr lang="lv-LV"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Pārtikas 3d </a:t>
            </a:r>
            <a:r>
              <a:rPr lang="lv-LV" sz="3600" b="1" cap="all" noProof="0" dirty="0" err="1" smtClean="0">
                <a:ln w="3175" cmpd="sng">
                  <a:noFill/>
                </a:ln>
                <a:solidFill>
                  <a:schemeClr val="bg1"/>
                </a:solidFill>
                <a:latin typeface="+mj-lt"/>
                <a:ea typeface="+mj-ea"/>
                <a:cs typeface="+mj-cs"/>
              </a:rPr>
              <a:t>printēšana</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5842" name="Picture 2" descr="Book of the Week: Fundamentals of 3D Food Printing and Applications «  Fabbaloo"/>
          <p:cNvPicPr>
            <a:picLocks noChangeAspect="1" noChangeArrowheads="1"/>
          </p:cNvPicPr>
          <p:nvPr/>
        </p:nvPicPr>
        <p:blipFill>
          <a:blip r:embed="rId3" cstate="print"/>
          <a:srcRect/>
          <a:stretch>
            <a:fillRect/>
          </a:stretch>
        </p:blipFill>
        <p:spPr bwMode="auto">
          <a:xfrm>
            <a:off x="974581" y="1432118"/>
            <a:ext cx="4669474" cy="3665635"/>
          </a:xfrm>
          <a:prstGeom prst="rect">
            <a:avLst/>
          </a:prstGeom>
          <a:noFill/>
        </p:spPr>
      </p:pic>
      <p:pic>
        <p:nvPicPr>
          <p:cNvPr id="2050" name="Picture 2" descr="Pepperoni pizza"/>
          <p:cNvPicPr>
            <a:picLocks noChangeAspect="1" noChangeArrowheads="1"/>
          </p:cNvPicPr>
          <p:nvPr/>
        </p:nvPicPr>
        <p:blipFill>
          <a:blip r:embed="rId4" cstate="print"/>
          <a:srcRect/>
          <a:stretch>
            <a:fillRect/>
          </a:stretch>
        </p:blipFill>
        <p:spPr bwMode="auto">
          <a:xfrm>
            <a:off x="7702002" y="1384682"/>
            <a:ext cx="2585418" cy="1736891"/>
          </a:xfrm>
          <a:prstGeom prst="rect">
            <a:avLst/>
          </a:prstGeom>
          <a:noFill/>
        </p:spPr>
      </p:pic>
      <p:sp>
        <p:nvSpPr>
          <p:cNvPr id="9" name="TextBox 8"/>
          <p:cNvSpPr txBox="1"/>
          <p:nvPr/>
        </p:nvSpPr>
        <p:spPr>
          <a:xfrm>
            <a:off x="6768662" y="5665075"/>
            <a:ext cx="5065986" cy="923330"/>
          </a:xfrm>
          <a:prstGeom prst="rect">
            <a:avLst/>
          </a:prstGeom>
          <a:noFill/>
        </p:spPr>
        <p:txBody>
          <a:bodyPr wrap="square" rtlCol="0">
            <a:spAutoFit/>
          </a:bodyPr>
          <a:lstStyle/>
          <a:p>
            <a:r>
              <a:rPr lang="lv-LV" dirty="0" smtClean="0">
                <a:solidFill>
                  <a:schemeClr val="bg1"/>
                </a:solidFill>
              </a:rPr>
              <a:t>3D pica, veidota pa slāņiem – mīkla, mērce, siers</a:t>
            </a:r>
          </a:p>
          <a:p>
            <a:r>
              <a:rPr lang="lv-LV" dirty="0" smtClean="0">
                <a:solidFill>
                  <a:schemeClr val="bg1"/>
                </a:solidFill>
              </a:rPr>
              <a:t>Drukā izmantojot pulverveida barības vielas, šķidrumus, eļļas</a:t>
            </a:r>
            <a:endParaRPr lang="lv-LV" dirty="0">
              <a:solidFill>
                <a:schemeClr val="bg1"/>
              </a:solidFill>
            </a:endParaRPr>
          </a:p>
        </p:txBody>
      </p:sp>
      <p:pic>
        <p:nvPicPr>
          <p:cNvPr id="2052" name="Picture 4" descr="https://inhabitat.com/wp-content/blogs.dir/1/files/2014/01/3d-printed-NASA-pizza-889x432.jpg"/>
          <p:cNvPicPr>
            <a:picLocks noChangeAspect="1" noChangeArrowheads="1"/>
          </p:cNvPicPr>
          <p:nvPr/>
        </p:nvPicPr>
        <p:blipFill>
          <a:blip r:embed="rId5" cstate="print"/>
          <a:srcRect/>
          <a:stretch>
            <a:fillRect/>
          </a:stretch>
        </p:blipFill>
        <p:spPr bwMode="auto">
          <a:xfrm>
            <a:off x="6787601" y="3313442"/>
            <a:ext cx="4450039" cy="2162449"/>
          </a:xfrm>
          <a:prstGeom prst="rect">
            <a:avLst/>
          </a:prstGeom>
          <a:noFill/>
        </p:spPr>
      </p:pic>
      <p:sp>
        <p:nvSpPr>
          <p:cNvPr id="11" name="TextBox 10"/>
          <p:cNvSpPr txBox="1"/>
          <p:nvPr/>
        </p:nvSpPr>
        <p:spPr>
          <a:xfrm>
            <a:off x="578069" y="5833241"/>
            <a:ext cx="5675586" cy="369332"/>
          </a:xfrm>
          <a:prstGeom prst="rect">
            <a:avLst/>
          </a:prstGeom>
          <a:noFill/>
        </p:spPr>
        <p:txBody>
          <a:bodyPr wrap="square" rtlCol="0">
            <a:spAutoFit/>
          </a:bodyPr>
          <a:lstStyle/>
          <a:p>
            <a:r>
              <a:rPr lang="lv-LV" dirty="0" smtClean="0">
                <a:solidFill>
                  <a:schemeClr val="bg1"/>
                </a:solidFill>
              </a:rPr>
              <a:t>Dažādas sastāvdaļas, atšķirīgi ilgumi dažādās temperatūrās</a:t>
            </a:r>
            <a:endParaRPr lang="lv-LV"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BEZVADU INSTRUMENTI</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4" name="TextBox 3"/>
          <p:cNvSpPr txBox="1"/>
          <p:nvPr/>
        </p:nvSpPr>
        <p:spPr>
          <a:xfrm>
            <a:off x="501444" y="4955458"/>
            <a:ext cx="5388078" cy="923330"/>
          </a:xfrm>
          <a:prstGeom prst="rect">
            <a:avLst/>
          </a:prstGeom>
          <a:noFill/>
        </p:spPr>
        <p:txBody>
          <a:bodyPr wrap="square" rtlCol="0">
            <a:spAutoFit/>
          </a:bodyPr>
          <a:lstStyle/>
          <a:p>
            <a:pPr marL="342900" indent="-342900"/>
            <a:r>
              <a:rPr lang="lv-LV" dirty="0" err="1" smtClean="0">
                <a:solidFill>
                  <a:schemeClr val="bg1"/>
                </a:solidFill>
              </a:rPr>
              <a:t>Apollo</a:t>
            </a:r>
            <a:r>
              <a:rPr lang="lv-LV" dirty="0" smtClean="0">
                <a:solidFill>
                  <a:schemeClr val="bg1"/>
                </a:solidFill>
              </a:rPr>
              <a:t> kosmosa misija</a:t>
            </a:r>
          </a:p>
          <a:p>
            <a:r>
              <a:rPr lang="lv-LV" dirty="0" smtClean="0">
                <a:solidFill>
                  <a:schemeClr val="bg1"/>
                </a:solidFill>
              </a:rPr>
              <a:t>Neliela jaudīga urbjmašīna, </a:t>
            </a:r>
            <a:r>
              <a:rPr lang="lv-LV" dirty="0" smtClean="0">
                <a:solidFill>
                  <a:schemeClr val="bg1"/>
                </a:solidFill>
              </a:rPr>
              <a:t>lai izvilktu Mēness paraugus</a:t>
            </a:r>
          </a:p>
          <a:p>
            <a:r>
              <a:rPr lang="lv-LV" dirty="0" smtClean="0">
                <a:solidFill>
                  <a:schemeClr val="bg1"/>
                </a:solidFill>
              </a:rPr>
              <a:t>Optimāla </a:t>
            </a:r>
            <a:r>
              <a:rPr lang="lv-LV" dirty="0" smtClean="0">
                <a:solidFill>
                  <a:schemeClr val="bg1"/>
                </a:solidFill>
              </a:rPr>
              <a:t>motora </a:t>
            </a:r>
            <a:r>
              <a:rPr lang="lv-LV" dirty="0" smtClean="0">
                <a:solidFill>
                  <a:schemeClr val="bg1"/>
                </a:solidFill>
              </a:rPr>
              <a:t>jauda </a:t>
            </a:r>
            <a:r>
              <a:rPr lang="lv-LV" dirty="0" smtClean="0">
                <a:solidFill>
                  <a:schemeClr val="bg1"/>
                </a:solidFill>
              </a:rPr>
              <a:t>ar nelielu enerģijas patēriņu</a:t>
            </a:r>
          </a:p>
        </p:txBody>
      </p:sp>
      <p:pic>
        <p:nvPicPr>
          <p:cNvPr id="27650" name="Picture 2" descr="15+ Space Age Inventions and Technologies We Use Everyday"/>
          <p:cNvPicPr>
            <a:picLocks noChangeAspect="1" noChangeArrowheads="1"/>
          </p:cNvPicPr>
          <p:nvPr/>
        </p:nvPicPr>
        <p:blipFill>
          <a:blip r:embed="rId3" cstate="print"/>
          <a:srcRect/>
          <a:stretch>
            <a:fillRect/>
          </a:stretch>
        </p:blipFill>
        <p:spPr bwMode="auto">
          <a:xfrm>
            <a:off x="784840" y="1231952"/>
            <a:ext cx="4170618" cy="3296134"/>
          </a:xfrm>
          <a:prstGeom prst="rect">
            <a:avLst/>
          </a:prstGeom>
          <a:noFill/>
        </p:spPr>
      </p:pic>
      <p:pic>
        <p:nvPicPr>
          <p:cNvPr id="27652" name="Picture 4" descr="Sencor SVC190B rokas putekļu sūcējs"/>
          <p:cNvPicPr>
            <a:picLocks noChangeAspect="1" noChangeArrowheads="1"/>
          </p:cNvPicPr>
          <p:nvPr/>
        </p:nvPicPr>
        <p:blipFill>
          <a:blip r:embed="rId4" cstate="print"/>
          <a:srcRect/>
          <a:stretch>
            <a:fillRect/>
          </a:stretch>
        </p:blipFill>
        <p:spPr bwMode="auto">
          <a:xfrm>
            <a:off x="5614514" y="889990"/>
            <a:ext cx="2418735" cy="2418735"/>
          </a:xfrm>
          <a:prstGeom prst="rect">
            <a:avLst/>
          </a:prstGeom>
          <a:noFill/>
        </p:spPr>
      </p:pic>
      <p:pic>
        <p:nvPicPr>
          <p:cNvPr id="27654" name="Picture 6" descr="Krustcels.Com — Rokas akumulatora elektriskā urbjmašīna Rebir AUM-12/2-10ER"/>
          <p:cNvPicPr>
            <a:picLocks noChangeAspect="1" noChangeArrowheads="1"/>
          </p:cNvPicPr>
          <p:nvPr/>
        </p:nvPicPr>
        <p:blipFill>
          <a:blip r:embed="rId5" cstate="print"/>
          <a:srcRect/>
          <a:stretch>
            <a:fillRect/>
          </a:stretch>
        </p:blipFill>
        <p:spPr bwMode="auto">
          <a:xfrm>
            <a:off x="8464512" y="653422"/>
            <a:ext cx="2469637" cy="2469637"/>
          </a:xfrm>
          <a:prstGeom prst="rect">
            <a:avLst/>
          </a:prstGeom>
          <a:noFill/>
        </p:spPr>
      </p:pic>
      <p:sp>
        <p:nvSpPr>
          <p:cNvPr id="11" name="TextBox 10"/>
          <p:cNvSpPr txBox="1"/>
          <p:nvPr/>
        </p:nvSpPr>
        <p:spPr>
          <a:xfrm>
            <a:off x="6238567" y="5166851"/>
            <a:ext cx="5388078" cy="923330"/>
          </a:xfrm>
          <a:prstGeom prst="rect">
            <a:avLst/>
          </a:prstGeom>
          <a:noFill/>
        </p:spPr>
        <p:txBody>
          <a:bodyPr wrap="square" rtlCol="0">
            <a:spAutoFit/>
          </a:bodyPr>
          <a:lstStyle/>
          <a:p>
            <a:r>
              <a:rPr lang="lv-LV" dirty="0" smtClean="0">
                <a:solidFill>
                  <a:schemeClr val="bg1"/>
                </a:solidFill>
              </a:rPr>
              <a:t>Ar baterijām darbināma miniatūru ierīču sērija</a:t>
            </a:r>
          </a:p>
          <a:p>
            <a:r>
              <a:rPr lang="lv-LV" dirty="0" smtClean="0">
                <a:solidFill>
                  <a:schemeClr val="bg1"/>
                </a:solidFill>
              </a:rPr>
              <a:t>Bezvadu rokas putekļu </a:t>
            </a:r>
            <a:r>
              <a:rPr lang="lv-LV" dirty="0" smtClean="0">
                <a:solidFill>
                  <a:schemeClr val="bg1"/>
                </a:solidFill>
              </a:rPr>
              <a:t>sūcējs</a:t>
            </a:r>
          </a:p>
          <a:p>
            <a:r>
              <a:rPr lang="lv-LV" dirty="0" smtClean="0">
                <a:solidFill>
                  <a:schemeClr val="bg1"/>
                </a:solidFill>
              </a:rPr>
              <a:t>Bezvadu urbis</a:t>
            </a:r>
            <a:endParaRPr lang="lv-LV" dirty="0">
              <a:solidFill>
                <a:schemeClr val="bg1"/>
              </a:solidFill>
            </a:endParaRPr>
          </a:p>
        </p:txBody>
      </p:sp>
      <p:pic>
        <p:nvPicPr>
          <p:cNvPr id="57346" name="Picture 2" descr="How much does a cordless screwdriver for space cost? - Space Exploration  Stack Exchange"/>
          <p:cNvPicPr>
            <a:picLocks noChangeAspect="1" noChangeArrowheads="1"/>
          </p:cNvPicPr>
          <p:nvPr/>
        </p:nvPicPr>
        <p:blipFill>
          <a:blip r:embed="rId6" cstate="print"/>
          <a:srcRect/>
          <a:stretch>
            <a:fillRect/>
          </a:stretch>
        </p:blipFill>
        <p:spPr bwMode="auto">
          <a:xfrm>
            <a:off x="7123934" y="3000704"/>
            <a:ext cx="2703785" cy="180252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noProof="0" dirty="0" smtClean="0">
                <a:ln w="3175" cmpd="sng">
                  <a:noFill/>
                </a:ln>
                <a:solidFill>
                  <a:schemeClr val="bg1"/>
                </a:solidFill>
                <a:latin typeface="+mj-lt"/>
                <a:ea typeface="+mj-ea"/>
                <a:cs typeface="+mj-cs"/>
              </a:rPr>
              <a:t>TEHNOLOĢIJAS MEDICĪNAS </a:t>
            </a:r>
            <a:r>
              <a:rPr lang="lv-LV" sz="3600" b="1" cap="all" noProof="0" dirty="0" err="1" smtClean="0">
                <a:ln w="3175" cmpd="sng">
                  <a:noFill/>
                </a:ln>
                <a:solidFill>
                  <a:schemeClr val="bg1"/>
                </a:solidFill>
                <a:latin typeface="+mj-lt"/>
                <a:ea typeface="+mj-ea"/>
                <a:cs typeface="+mj-cs"/>
              </a:rPr>
              <a:t>IEKĀRTaS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9" name="Attēls 8" descr="SCAN.png"/>
          <p:cNvPicPr>
            <a:picLocks noChangeAspect="1"/>
          </p:cNvPicPr>
          <p:nvPr/>
        </p:nvPicPr>
        <p:blipFill>
          <a:blip r:embed="rId3" cstate="print"/>
          <a:stretch>
            <a:fillRect/>
          </a:stretch>
        </p:blipFill>
        <p:spPr>
          <a:xfrm>
            <a:off x="1110618" y="1385297"/>
            <a:ext cx="5454221" cy="3638988"/>
          </a:xfrm>
          <a:prstGeom prst="rect">
            <a:avLst/>
          </a:prstGeom>
        </p:spPr>
      </p:pic>
      <p:sp>
        <p:nvSpPr>
          <p:cNvPr id="29701" name="Rectangle 5"/>
          <p:cNvSpPr>
            <a:spLocks noChangeArrowheads="1"/>
          </p:cNvSpPr>
          <p:nvPr/>
        </p:nvSpPr>
        <p:spPr bwMode="auto">
          <a:xfrm>
            <a:off x="6945464" y="1112228"/>
            <a:ext cx="4642338" cy="2190351"/>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lv-LV" b="0" i="0" u="none" strike="noStrike" cap="none" normalizeH="0" baseline="0" dirty="0" smtClean="0">
                <a:ln>
                  <a:noFill/>
                </a:ln>
                <a:solidFill>
                  <a:schemeClr val="bg1"/>
                </a:solidFill>
                <a:effectLst/>
                <a:cs typeface="Arial" pitchFamily="34" charset="0"/>
              </a:rPr>
              <a:t>Digitālo signālu apstrāde, ko izmantoja </a:t>
            </a:r>
            <a:r>
              <a:rPr kumimoji="0" lang="lv-LV" b="0" i="0" u="none" strike="noStrike" cap="none" normalizeH="0" baseline="0" dirty="0" err="1" smtClean="0">
                <a:ln>
                  <a:noFill/>
                </a:ln>
                <a:solidFill>
                  <a:schemeClr val="bg1"/>
                </a:solidFill>
                <a:effectLst/>
                <a:cs typeface="Arial" pitchFamily="34" charset="0"/>
              </a:rPr>
              <a:t>Apollo</a:t>
            </a:r>
            <a:r>
              <a:rPr kumimoji="0" lang="lv-LV" b="0" i="0" u="none" strike="noStrike" cap="none" normalizeH="0" baseline="0" dirty="0" smtClean="0">
                <a:ln>
                  <a:noFill/>
                </a:ln>
                <a:solidFill>
                  <a:schemeClr val="bg1"/>
                </a:solidFill>
                <a:effectLst/>
                <a:cs typeface="Arial" pitchFamily="34" charset="0"/>
              </a:rPr>
              <a:t> </a:t>
            </a:r>
            <a:r>
              <a:rPr kumimoji="0" lang="lv-LV" b="0" i="0" u="none" strike="noStrike" cap="none" normalizeH="0" baseline="0" dirty="0" err="1" smtClean="0">
                <a:ln>
                  <a:noFill/>
                </a:ln>
                <a:solidFill>
                  <a:schemeClr val="bg1"/>
                </a:solidFill>
                <a:effectLst/>
                <a:cs typeface="Arial" pitchFamily="34" charset="0"/>
              </a:rPr>
              <a:t>Lunar</a:t>
            </a:r>
            <a:r>
              <a:rPr kumimoji="0" lang="lv-LV" b="0" i="0" u="none" strike="noStrike" cap="none" normalizeH="0" baseline="0" dirty="0" smtClean="0">
                <a:ln>
                  <a:noFill/>
                </a:ln>
                <a:solidFill>
                  <a:schemeClr val="bg1"/>
                </a:solidFill>
                <a:effectLst/>
                <a:cs typeface="Arial" pitchFamily="34" charset="0"/>
              </a:rPr>
              <a:t> piezemēšanās laikā, lai ar datoru uzlabotu Mēness attēlus</a:t>
            </a:r>
          </a:p>
          <a:p>
            <a:pPr marL="0" marR="0" lvl="0" indent="0" algn="l" defTabSz="914400" rtl="0" eaLnBrk="1" fontAlgn="base" latinLnBrk="0" hangingPunct="1">
              <a:lnSpc>
                <a:spcPct val="100000"/>
              </a:lnSpc>
              <a:spcBef>
                <a:spcPct val="0"/>
              </a:spcBef>
              <a:spcAft>
                <a:spcPct val="0"/>
              </a:spcAft>
              <a:buClrTx/>
              <a:buSzTx/>
              <a:tabLst/>
            </a:pPr>
            <a:endParaRPr lang="lv-LV" dirty="0" smtClean="0">
              <a:solidFill>
                <a:schemeClr val="bg1"/>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lv-LV" b="0" i="0" u="none" strike="noStrike" cap="none" normalizeH="0" baseline="0" dirty="0" smtClean="0">
                <a:ln>
                  <a:noFill/>
                </a:ln>
                <a:solidFill>
                  <a:schemeClr val="bg1"/>
                </a:solidFill>
                <a:effectLst/>
                <a:cs typeface="Arial" pitchFamily="34" charset="0"/>
              </a:rPr>
              <a:t> Tehnoloģijas izmanto medicīnas iekārtās, </a:t>
            </a:r>
            <a:r>
              <a:rPr kumimoji="0" lang="lv-LV" b="0" i="0" u="none" strike="noStrike" cap="none" normalizeH="0" baseline="0" dirty="0" err="1" smtClean="0">
                <a:ln>
                  <a:noFill/>
                </a:ln>
                <a:solidFill>
                  <a:schemeClr val="bg1"/>
                </a:solidFill>
                <a:effectLst/>
                <a:cs typeface="Arial" pitchFamily="34" charset="0"/>
              </a:rPr>
              <a:t>piem</a:t>
            </a:r>
            <a:r>
              <a:rPr kumimoji="0" lang="lv-LV" b="0" i="0" u="none" strike="noStrike" cap="none" normalizeH="0" baseline="0" dirty="0" smtClean="0">
                <a:ln>
                  <a:noFill/>
                </a:ln>
                <a:solidFill>
                  <a:schemeClr val="bg1"/>
                </a:solidFill>
                <a:effectLst/>
                <a:cs typeface="Arial" pitchFamily="34" charset="0"/>
              </a:rPr>
              <a:t>, magnētiskās</a:t>
            </a:r>
            <a:r>
              <a:rPr kumimoji="0" lang="lv-LV" b="0" i="0" u="none" strike="noStrike" cap="none" normalizeH="0" dirty="0" smtClean="0">
                <a:ln>
                  <a:noFill/>
                </a:ln>
                <a:solidFill>
                  <a:schemeClr val="bg1"/>
                </a:solidFill>
                <a:effectLst/>
                <a:cs typeface="Arial" pitchFamily="34" charset="0"/>
              </a:rPr>
              <a:t> rezonanses </a:t>
            </a:r>
            <a:r>
              <a:rPr kumimoji="0" lang="lv-LV" b="0" i="0" u="none" strike="noStrike" cap="none" normalizeH="0" dirty="0" smtClean="0">
                <a:ln>
                  <a:noFill/>
                </a:ln>
                <a:solidFill>
                  <a:schemeClr val="bg1"/>
                </a:solidFill>
                <a:effectLst/>
                <a:cs typeface="Arial" pitchFamily="34" charset="0"/>
              </a:rPr>
              <a:t>iekārtas, datortomogrāfijas ierīcēs</a:t>
            </a:r>
            <a:r>
              <a:rPr kumimoji="0" lang="lv-LV" b="0" i="0" u="none" strike="noStrike" cap="none" normalizeH="0" baseline="0" dirty="0" smtClean="0">
                <a:ln>
                  <a:noFill/>
                </a:ln>
                <a:solidFill>
                  <a:schemeClr val="bg1"/>
                </a:solidFill>
                <a:effectLst/>
                <a:cs typeface="Arial" pitchFamily="34" charset="0"/>
              </a:rPr>
              <a:t> </a:t>
            </a:r>
            <a:endParaRPr lang="lv-LV" dirty="0" smtClean="0">
              <a:solidFill>
                <a:schemeClr val="bg1"/>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lv-LV" b="0" i="0" u="none" strike="noStrike" cap="none" normalizeH="0" baseline="0" dirty="0" smtClean="0">
              <a:ln>
                <a:noFill/>
              </a:ln>
              <a:solidFill>
                <a:schemeClr val="bg1"/>
              </a:solidFill>
              <a:effectLst/>
              <a:cs typeface="Arial" pitchFamily="34" charset="0"/>
            </a:endParaRPr>
          </a:p>
        </p:txBody>
      </p:sp>
      <p:pic>
        <p:nvPicPr>
          <p:cNvPr id="29702" name="Picture 6" descr="C:\Users\Inese\Desktop\M117338434RC_cropped1_2X_fft_deconvolved_gamma_final_0dot25meters.tif"/>
          <p:cNvPicPr>
            <a:picLocks noChangeAspect="1" noChangeArrowheads="1"/>
          </p:cNvPicPr>
          <p:nvPr/>
        </p:nvPicPr>
        <p:blipFill>
          <a:blip r:embed="rId4" cstate="print"/>
          <a:srcRect/>
          <a:stretch>
            <a:fillRect/>
          </a:stretch>
        </p:blipFill>
        <p:spPr bwMode="auto">
          <a:xfrm>
            <a:off x="8708253" y="3057832"/>
            <a:ext cx="2695469" cy="3529781"/>
          </a:xfrm>
          <a:prstGeom prst="rect">
            <a:avLst/>
          </a:prstGeom>
          <a:noFill/>
        </p:spPr>
      </p:pic>
      <p:sp>
        <p:nvSpPr>
          <p:cNvPr id="8" name="Rectangle 5"/>
          <p:cNvSpPr>
            <a:spLocks noChangeArrowheads="1"/>
          </p:cNvSpPr>
          <p:nvPr/>
        </p:nvSpPr>
        <p:spPr bwMode="auto">
          <a:xfrm>
            <a:off x="1041192" y="5221647"/>
            <a:ext cx="5752897" cy="1082356"/>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lv-LV" b="0" i="0" u="none" strike="noStrike" cap="none" normalizeH="0" baseline="0" dirty="0" smtClean="0">
                <a:ln>
                  <a:noFill/>
                </a:ln>
                <a:solidFill>
                  <a:schemeClr val="bg1"/>
                </a:solidFill>
                <a:effectLst/>
                <a:cs typeface="Arial" pitchFamily="34" charset="0"/>
              </a:rPr>
              <a:t>Tehnoloģija, lai pārbaudītu</a:t>
            </a:r>
            <a:r>
              <a:rPr kumimoji="0" lang="lv-LV" b="0" i="0" u="none" strike="noStrike" cap="none" normalizeH="0" dirty="0" smtClean="0">
                <a:ln>
                  <a:noFill/>
                </a:ln>
                <a:solidFill>
                  <a:schemeClr val="bg1"/>
                </a:solidFill>
                <a:effectLst/>
                <a:cs typeface="Arial" pitchFamily="34" charset="0"/>
              </a:rPr>
              <a:t> kosmisko aparātu materiālu struktūru un defektus (1993). Augstas precizitātes rotācijas manipulators, krāsu attēlu monitors, grafiskais saskarnes monitors. Šķērsgriezuma attēli detalizētāki.</a:t>
            </a:r>
            <a:endParaRPr kumimoji="0" lang="lv-LV" b="0"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FOLIJAS SEGAS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1748" name="Picture 4" descr="Why do satellites seem to be wrapped in golden colored foils? - Quora"/>
          <p:cNvPicPr>
            <a:picLocks noChangeAspect="1" noChangeArrowheads="1"/>
          </p:cNvPicPr>
          <p:nvPr/>
        </p:nvPicPr>
        <p:blipFill>
          <a:blip r:embed="rId3" cstate="print"/>
          <a:srcRect/>
          <a:stretch>
            <a:fillRect/>
          </a:stretch>
        </p:blipFill>
        <p:spPr bwMode="auto">
          <a:xfrm>
            <a:off x="7835390" y="356419"/>
            <a:ext cx="3773283" cy="3900950"/>
          </a:xfrm>
          <a:prstGeom prst="rect">
            <a:avLst/>
          </a:prstGeom>
          <a:noFill/>
        </p:spPr>
      </p:pic>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1756" name="Picture 12" descr="Ķermeņa atdzišana un apsaldējumi | Neatliekamās medicīniskās palīdzības  dienests"/>
          <p:cNvPicPr>
            <a:picLocks noChangeAspect="1" noChangeArrowheads="1"/>
          </p:cNvPicPr>
          <p:nvPr/>
        </p:nvPicPr>
        <p:blipFill>
          <a:blip r:embed="rId4" cstate="print"/>
          <a:srcRect t="13027" b="13281"/>
          <a:stretch>
            <a:fillRect/>
          </a:stretch>
        </p:blipFill>
        <p:spPr bwMode="auto">
          <a:xfrm>
            <a:off x="1541923" y="1170039"/>
            <a:ext cx="4572000" cy="2526890"/>
          </a:xfrm>
          <a:prstGeom prst="rect">
            <a:avLst/>
          </a:prstGeom>
          <a:noFill/>
        </p:spPr>
      </p:pic>
      <p:pic>
        <p:nvPicPr>
          <p:cNvPr id="31758" name="Picture 14" descr="Макрель в фольге в духовке рецепт с фото - 1000.menu"/>
          <p:cNvPicPr>
            <a:picLocks noChangeAspect="1" noChangeArrowheads="1"/>
          </p:cNvPicPr>
          <p:nvPr/>
        </p:nvPicPr>
        <p:blipFill>
          <a:blip r:embed="rId5" cstate="print"/>
          <a:srcRect/>
          <a:stretch>
            <a:fillRect/>
          </a:stretch>
        </p:blipFill>
        <p:spPr bwMode="auto">
          <a:xfrm>
            <a:off x="804505" y="3915696"/>
            <a:ext cx="3315212" cy="2210141"/>
          </a:xfrm>
          <a:prstGeom prst="rect">
            <a:avLst/>
          </a:prstGeom>
          <a:noFill/>
        </p:spPr>
      </p:pic>
      <p:pic>
        <p:nvPicPr>
          <p:cNvPr id="31760" name="Picture 16" descr="Tūristu paklājs Spokey Kodiak 180x50x1 cm, zaļš cena | 220.lv"/>
          <p:cNvPicPr>
            <a:picLocks noChangeAspect="1" noChangeArrowheads="1"/>
          </p:cNvPicPr>
          <p:nvPr/>
        </p:nvPicPr>
        <p:blipFill>
          <a:blip r:embed="rId6" cstate="print"/>
          <a:srcRect t="14676" b="18415"/>
          <a:stretch>
            <a:fillRect/>
          </a:stretch>
        </p:blipFill>
        <p:spPr bwMode="auto">
          <a:xfrm>
            <a:off x="4324452" y="4050890"/>
            <a:ext cx="3203525" cy="2143433"/>
          </a:xfrm>
          <a:prstGeom prst="rect">
            <a:avLst/>
          </a:prstGeom>
          <a:noFill/>
        </p:spPr>
      </p:pic>
      <p:sp>
        <p:nvSpPr>
          <p:cNvPr id="16" name="TextBox 15"/>
          <p:cNvSpPr txBox="1"/>
          <p:nvPr/>
        </p:nvSpPr>
        <p:spPr>
          <a:xfrm>
            <a:off x="7639665" y="4552335"/>
            <a:ext cx="4345857" cy="2031325"/>
          </a:xfrm>
          <a:prstGeom prst="rect">
            <a:avLst/>
          </a:prstGeom>
          <a:noFill/>
        </p:spPr>
        <p:txBody>
          <a:bodyPr wrap="square" rtlCol="0">
            <a:spAutoFit/>
          </a:bodyPr>
          <a:lstStyle/>
          <a:p>
            <a:r>
              <a:rPr lang="lv-LV" dirty="0" smtClean="0">
                <a:solidFill>
                  <a:schemeClr val="bg1"/>
                </a:solidFill>
              </a:rPr>
              <a:t>Mazas, plānas siltumu atstarojošas sloksnes</a:t>
            </a:r>
          </a:p>
          <a:p>
            <a:r>
              <a:rPr lang="lv-LV" dirty="0" smtClean="0">
                <a:solidFill>
                  <a:schemeClr val="bg1"/>
                </a:solidFill>
              </a:rPr>
              <a:t>Samazina ķermeņa siltuma zudumus</a:t>
            </a:r>
          </a:p>
          <a:p>
            <a:endParaRPr lang="lv-LV" dirty="0" smtClean="0">
              <a:solidFill>
                <a:schemeClr val="bg1"/>
              </a:solidFill>
            </a:endParaRPr>
          </a:p>
          <a:p>
            <a:r>
              <a:rPr lang="lv-LV" dirty="0" smtClean="0">
                <a:solidFill>
                  <a:schemeClr val="bg1"/>
                </a:solidFill>
              </a:rPr>
              <a:t>Paredzēts kosmosa kuģu ārējām virsmām, lai samazinātu siltuma zudumus (97% atstaro no izstarotā siltuma)</a:t>
            </a:r>
          </a:p>
          <a:p>
            <a:r>
              <a:rPr lang="lv-LV" dirty="0" smtClean="0">
                <a:solidFill>
                  <a:schemeClr val="bg1"/>
                </a:solidFill>
              </a:rPr>
              <a:t>1964. gads NASA</a:t>
            </a:r>
            <a:endParaRPr lang="lv-LV"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KARSTUMIZTURĪGI MATERIĀLI</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3796" name="Picture 4" descr="Reportāža: Ugunsdzēsēju aicinājums - «Ir laba sajūta palīdzēt» / Raksts /  LSM.lv"/>
          <p:cNvPicPr>
            <a:picLocks noChangeAspect="1" noChangeArrowheads="1"/>
          </p:cNvPicPr>
          <p:nvPr/>
        </p:nvPicPr>
        <p:blipFill>
          <a:blip r:embed="rId3" cstate="print"/>
          <a:srcRect/>
          <a:stretch>
            <a:fillRect/>
          </a:stretch>
        </p:blipFill>
        <p:spPr bwMode="auto">
          <a:xfrm>
            <a:off x="981485" y="1173725"/>
            <a:ext cx="5252166" cy="3940362"/>
          </a:xfrm>
          <a:prstGeom prst="rect">
            <a:avLst/>
          </a:prstGeom>
          <a:noFill/>
        </p:spPr>
      </p:pic>
      <p:pic>
        <p:nvPicPr>
          <p:cNvPr id="33800" name="Picture 8" descr="Space suit - Wikipedia"/>
          <p:cNvPicPr>
            <a:picLocks noChangeAspect="1" noChangeArrowheads="1"/>
          </p:cNvPicPr>
          <p:nvPr/>
        </p:nvPicPr>
        <p:blipFill>
          <a:blip r:embed="rId4" cstate="print"/>
          <a:srcRect/>
          <a:stretch>
            <a:fillRect/>
          </a:stretch>
        </p:blipFill>
        <p:spPr bwMode="auto">
          <a:xfrm>
            <a:off x="7830374" y="1091381"/>
            <a:ext cx="3314594" cy="5309419"/>
          </a:xfrm>
          <a:prstGeom prst="rect">
            <a:avLst/>
          </a:prstGeom>
          <a:noFill/>
        </p:spPr>
      </p:pic>
      <p:sp>
        <p:nvSpPr>
          <p:cNvPr id="15" name="TextBox 14"/>
          <p:cNvSpPr txBox="1"/>
          <p:nvPr/>
        </p:nvSpPr>
        <p:spPr>
          <a:xfrm>
            <a:off x="1032387" y="5329084"/>
            <a:ext cx="6017342" cy="1200329"/>
          </a:xfrm>
          <a:prstGeom prst="rect">
            <a:avLst/>
          </a:prstGeom>
          <a:noFill/>
        </p:spPr>
        <p:txBody>
          <a:bodyPr wrap="square" rtlCol="0">
            <a:spAutoFit/>
          </a:bodyPr>
          <a:lstStyle/>
          <a:p>
            <a:r>
              <a:rPr lang="lv-LV" dirty="0" smtClean="0">
                <a:solidFill>
                  <a:schemeClr val="bg1"/>
                </a:solidFill>
              </a:rPr>
              <a:t>1967.  </a:t>
            </a:r>
            <a:r>
              <a:rPr lang="lv-LV" dirty="0" smtClean="0">
                <a:solidFill>
                  <a:schemeClr val="bg1"/>
                </a:solidFill>
              </a:rPr>
              <a:t>g</a:t>
            </a:r>
            <a:r>
              <a:rPr lang="lv-LV" dirty="0" smtClean="0">
                <a:solidFill>
                  <a:schemeClr val="bg1"/>
                </a:solidFill>
              </a:rPr>
              <a:t>adā </a:t>
            </a:r>
            <a:r>
              <a:rPr lang="lv-LV" dirty="0" err="1" smtClean="0">
                <a:solidFill>
                  <a:schemeClr val="bg1"/>
                </a:solidFill>
              </a:rPr>
              <a:t>Apollo</a:t>
            </a:r>
            <a:r>
              <a:rPr lang="lv-LV" dirty="0" smtClean="0">
                <a:solidFill>
                  <a:schemeClr val="bg1"/>
                </a:solidFill>
              </a:rPr>
              <a:t> 1 treniņa laikā sadega 3 apkalpes locekļi</a:t>
            </a:r>
          </a:p>
          <a:p>
            <a:r>
              <a:rPr lang="lv-LV" dirty="0" smtClean="0">
                <a:solidFill>
                  <a:schemeClr val="bg1"/>
                </a:solidFill>
              </a:rPr>
              <a:t>Apģērbi no elastīgas ugunsdrošas šķiedras</a:t>
            </a:r>
          </a:p>
          <a:p>
            <a:r>
              <a:rPr lang="lv-LV" dirty="0" smtClean="0">
                <a:solidFill>
                  <a:schemeClr val="bg1"/>
                </a:solidFill>
              </a:rPr>
              <a:t>Ugunsdzēsēju tērpi, autosportistu tērpi, …</a:t>
            </a:r>
          </a:p>
          <a:p>
            <a:endParaRPr lang="lv-LV"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AMORTIZĀCIJA </a:t>
            </a:r>
            <a:r>
              <a:rPr lang="lv-LV" sz="3600" b="1" cap="all" dirty="0" smtClean="0">
                <a:ln w="3175" cmpd="sng">
                  <a:noFill/>
                </a:ln>
                <a:solidFill>
                  <a:schemeClr val="bg1"/>
                </a:solidFill>
                <a:latin typeface="+mj-lt"/>
                <a:ea typeface="+mj-ea"/>
                <a:cs typeface="+mj-cs"/>
              </a:rPr>
              <a:t>SPORTA APAVOS </a:t>
            </a:r>
            <a:r>
              <a:rPr lang="lv-LV" sz="3600" b="1" cap="all" dirty="0" smtClean="0">
                <a:ln w="3175" cmpd="sng">
                  <a:noFill/>
                </a:ln>
                <a:solidFill>
                  <a:schemeClr val="bg1"/>
                </a:solidFill>
                <a:latin typeface="+mj-lt"/>
                <a:ea typeface="+mj-ea"/>
                <a:cs typeface="+mj-cs"/>
              </a:rPr>
              <a:t>UN TILTOS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9156" name="Picture 4" descr="How NASA inspired Paul George's new Nikes"/>
          <p:cNvPicPr>
            <a:picLocks noChangeAspect="1" noChangeArrowheads="1"/>
          </p:cNvPicPr>
          <p:nvPr/>
        </p:nvPicPr>
        <p:blipFill>
          <a:blip r:embed="rId3" cstate="print"/>
          <a:srcRect/>
          <a:stretch>
            <a:fillRect/>
          </a:stretch>
        </p:blipFill>
        <p:spPr bwMode="auto">
          <a:xfrm>
            <a:off x="523710" y="1333046"/>
            <a:ext cx="2719395" cy="2039546"/>
          </a:xfrm>
          <a:prstGeom prst="rect">
            <a:avLst/>
          </a:prstGeom>
          <a:noFill/>
        </p:spPr>
      </p:pic>
      <p:pic>
        <p:nvPicPr>
          <p:cNvPr id="49158" name="Picture 6" descr="Millennium Bridge | Projects | Foster + Partners"/>
          <p:cNvPicPr>
            <a:picLocks noChangeAspect="1" noChangeArrowheads="1"/>
          </p:cNvPicPr>
          <p:nvPr/>
        </p:nvPicPr>
        <p:blipFill>
          <a:blip r:embed="rId4" cstate="print"/>
          <a:srcRect/>
          <a:stretch>
            <a:fillRect/>
          </a:stretch>
        </p:blipFill>
        <p:spPr bwMode="auto">
          <a:xfrm>
            <a:off x="6198920" y="1324240"/>
            <a:ext cx="4886070" cy="2432855"/>
          </a:xfrm>
          <a:prstGeom prst="rect">
            <a:avLst/>
          </a:prstGeom>
          <a:noFill/>
        </p:spPr>
      </p:pic>
      <p:pic>
        <p:nvPicPr>
          <p:cNvPr id="49160" name="Picture 8" descr="NASA's Shuttle Program Cost $209 Billion - Was it Worth It? | Space"/>
          <p:cNvPicPr>
            <a:picLocks noChangeAspect="1" noChangeArrowheads="1"/>
          </p:cNvPicPr>
          <p:nvPr/>
        </p:nvPicPr>
        <p:blipFill>
          <a:blip r:embed="rId5" cstate="print"/>
          <a:srcRect/>
          <a:stretch>
            <a:fillRect/>
          </a:stretch>
        </p:blipFill>
        <p:spPr bwMode="auto">
          <a:xfrm>
            <a:off x="8158348" y="3524539"/>
            <a:ext cx="3525526" cy="2969154"/>
          </a:xfrm>
          <a:prstGeom prst="rect">
            <a:avLst/>
          </a:prstGeom>
          <a:noFill/>
        </p:spPr>
      </p:pic>
      <p:pic>
        <p:nvPicPr>
          <p:cNvPr id="49154" name="Picture 2" descr="Buy Nike shoes in MySport"/>
          <p:cNvPicPr>
            <a:picLocks noChangeAspect="1" noChangeArrowheads="1"/>
          </p:cNvPicPr>
          <p:nvPr/>
        </p:nvPicPr>
        <p:blipFill>
          <a:blip r:embed="rId6" cstate="print"/>
          <a:srcRect/>
          <a:stretch>
            <a:fillRect/>
          </a:stretch>
        </p:blipFill>
        <p:spPr bwMode="auto">
          <a:xfrm>
            <a:off x="951220" y="2446379"/>
            <a:ext cx="3902875" cy="1614983"/>
          </a:xfrm>
          <a:prstGeom prst="rect">
            <a:avLst/>
          </a:prstGeom>
          <a:noFill/>
        </p:spPr>
      </p:pic>
      <p:pic>
        <p:nvPicPr>
          <p:cNvPr id="49162" name="Picture 10" descr="gene+cernan+1972+boots+and+gloves.JPG (1600×1200) | Viaje espacial, Apolo  11, Trajes espaciales"/>
          <p:cNvPicPr>
            <a:picLocks noChangeAspect="1" noChangeArrowheads="1"/>
          </p:cNvPicPr>
          <p:nvPr/>
        </p:nvPicPr>
        <p:blipFill>
          <a:blip r:embed="rId7" cstate="print"/>
          <a:srcRect/>
          <a:stretch>
            <a:fillRect/>
          </a:stretch>
        </p:blipFill>
        <p:spPr bwMode="auto">
          <a:xfrm>
            <a:off x="622935" y="3919728"/>
            <a:ext cx="3558921" cy="2669191"/>
          </a:xfrm>
          <a:prstGeom prst="rect">
            <a:avLst/>
          </a:prstGeom>
          <a:noFill/>
        </p:spPr>
      </p:pic>
      <p:sp>
        <p:nvSpPr>
          <p:cNvPr id="13" name="TextBox 12"/>
          <p:cNvSpPr txBox="1"/>
          <p:nvPr/>
        </p:nvSpPr>
        <p:spPr>
          <a:xfrm>
            <a:off x="4303776" y="4462272"/>
            <a:ext cx="4108704" cy="2031325"/>
          </a:xfrm>
          <a:prstGeom prst="rect">
            <a:avLst/>
          </a:prstGeom>
          <a:noFill/>
        </p:spPr>
        <p:txBody>
          <a:bodyPr wrap="square" rtlCol="0">
            <a:spAutoFit/>
          </a:bodyPr>
          <a:lstStyle/>
          <a:p>
            <a:r>
              <a:rPr lang="lv-LV" dirty="0" smtClean="0">
                <a:solidFill>
                  <a:schemeClr val="bg1"/>
                </a:solidFill>
              </a:rPr>
              <a:t>Astronautu apavi uz Mēness</a:t>
            </a:r>
          </a:p>
          <a:p>
            <a:r>
              <a:rPr lang="lv-LV" dirty="0" smtClean="0">
                <a:solidFill>
                  <a:schemeClr val="bg1"/>
                </a:solidFill>
              </a:rPr>
              <a:t>Spilvens ar savstarpēji savienotām gaisa šūnām</a:t>
            </a:r>
          </a:p>
          <a:p>
            <a:endParaRPr lang="lv-LV" dirty="0" smtClean="0">
              <a:solidFill>
                <a:schemeClr val="bg1"/>
              </a:solidFill>
            </a:endParaRPr>
          </a:p>
          <a:p>
            <a:r>
              <a:rPr lang="lv-LV" dirty="0" smtClean="0">
                <a:solidFill>
                  <a:schemeClr val="bg1"/>
                </a:solidFill>
              </a:rPr>
              <a:t>Kosmosa kuģu aprīkojuma aizsardzība ekstremālās situācijās</a:t>
            </a:r>
          </a:p>
          <a:p>
            <a:r>
              <a:rPr lang="lv-LV" dirty="0" smtClean="0">
                <a:solidFill>
                  <a:schemeClr val="bg1"/>
                </a:solidFill>
              </a:rPr>
              <a:t>Tiltu aizsardzība zemestrīču reģionos</a:t>
            </a:r>
            <a:endParaRPr lang="lv-LV"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PRET SKRĀPĒJUMIEM </a:t>
            </a:r>
            <a:r>
              <a:rPr lang="lv-LV" sz="3600" b="1" cap="all" dirty="0" smtClean="0">
                <a:ln w="3175" cmpd="sng">
                  <a:noFill/>
                </a:ln>
                <a:solidFill>
                  <a:schemeClr val="bg1"/>
                </a:solidFill>
                <a:latin typeface="+mj-lt"/>
                <a:ea typeface="+mj-ea"/>
                <a:cs typeface="+mj-cs"/>
              </a:rPr>
              <a:t>IZTURĪGAS LĒCAS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7106" name="Picture 2" descr="The iconic image of Buzz Aldrin's spacesuit helmet visor will serve as the  design for the reverse of commemo… | Moon landing, Apollo moon missions, Astronaut  helmet"/>
          <p:cNvPicPr>
            <a:picLocks noChangeAspect="1" noChangeArrowheads="1"/>
          </p:cNvPicPr>
          <p:nvPr/>
        </p:nvPicPr>
        <p:blipFill>
          <a:blip r:embed="rId3" cstate="print"/>
          <a:srcRect/>
          <a:stretch>
            <a:fillRect/>
          </a:stretch>
        </p:blipFill>
        <p:spPr bwMode="auto">
          <a:xfrm>
            <a:off x="4582510" y="1561836"/>
            <a:ext cx="3836275" cy="2541949"/>
          </a:xfrm>
          <a:prstGeom prst="rect">
            <a:avLst/>
          </a:prstGeom>
          <a:noFill/>
        </p:spPr>
      </p:pic>
      <p:pic>
        <p:nvPicPr>
          <p:cNvPr id="47108" name="Picture 4" descr="Lens coatings: Anti-reflective, scratch resistant, anti-fog, UV"/>
          <p:cNvPicPr>
            <a:picLocks noChangeAspect="1" noChangeArrowheads="1"/>
          </p:cNvPicPr>
          <p:nvPr/>
        </p:nvPicPr>
        <p:blipFill>
          <a:blip r:embed="rId4" cstate="print"/>
          <a:srcRect/>
          <a:stretch>
            <a:fillRect/>
          </a:stretch>
        </p:blipFill>
        <p:spPr bwMode="auto">
          <a:xfrm>
            <a:off x="493987" y="1571461"/>
            <a:ext cx="3842365" cy="2527574"/>
          </a:xfrm>
          <a:prstGeom prst="rect">
            <a:avLst/>
          </a:prstGeom>
          <a:noFill/>
        </p:spPr>
      </p:pic>
      <p:sp>
        <p:nvSpPr>
          <p:cNvPr id="47110" name="AutoShape 6" descr="Metal Full Black Fashion Sun Glasses For Men | Eyemart Nep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7112" name="Picture 8" descr="Phantom Men Sunglasses, Rs 700 /piece Phantom Expo | ID: 13861155362"/>
          <p:cNvPicPr>
            <a:picLocks noChangeAspect="1" noChangeArrowheads="1"/>
          </p:cNvPicPr>
          <p:nvPr/>
        </p:nvPicPr>
        <p:blipFill>
          <a:blip r:embed="rId5" cstate="print"/>
          <a:srcRect/>
          <a:stretch>
            <a:fillRect/>
          </a:stretch>
        </p:blipFill>
        <p:spPr bwMode="auto">
          <a:xfrm>
            <a:off x="8755116" y="1517977"/>
            <a:ext cx="2711669" cy="2711669"/>
          </a:xfrm>
          <a:prstGeom prst="rect">
            <a:avLst/>
          </a:prstGeom>
          <a:noFill/>
        </p:spPr>
      </p:pic>
      <p:sp>
        <p:nvSpPr>
          <p:cNvPr id="11" name="TextBox 10"/>
          <p:cNvSpPr txBox="1"/>
          <p:nvPr/>
        </p:nvSpPr>
        <p:spPr>
          <a:xfrm>
            <a:off x="430924" y="4834759"/>
            <a:ext cx="11330152" cy="1200329"/>
          </a:xfrm>
          <a:prstGeom prst="rect">
            <a:avLst/>
          </a:prstGeom>
          <a:noFill/>
        </p:spPr>
        <p:txBody>
          <a:bodyPr wrap="square" rtlCol="0">
            <a:spAutoFit/>
          </a:bodyPr>
          <a:lstStyle/>
          <a:p>
            <a:r>
              <a:rPr lang="lv-LV" dirty="0" smtClean="0">
                <a:solidFill>
                  <a:schemeClr val="bg1"/>
                </a:solidFill>
              </a:rPr>
              <a:t>Stikla lēcas – sadrupšana (1972. gada regula)</a:t>
            </a:r>
          </a:p>
          <a:p>
            <a:r>
              <a:rPr lang="lv-LV" dirty="0" smtClean="0">
                <a:solidFill>
                  <a:schemeClr val="bg1"/>
                </a:solidFill>
              </a:rPr>
              <a:t>Plastmasas lēcas – nepieciešama aizsardzība pret skrāpējumiem</a:t>
            </a:r>
          </a:p>
          <a:p>
            <a:r>
              <a:rPr lang="lv-LV" dirty="0" smtClean="0">
                <a:solidFill>
                  <a:schemeClr val="bg1"/>
                </a:solidFill>
              </a:rPr>
              <a:t>NASA – pret skrāpējumiem izturīga virsma astronautu ķiverēs un citam aprīkojumam, kas izgatavots no plastmasas (speciāli pārklājumi) </a:t>
            </a:r>
            <a:endParaRPr lang="lv-LV"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818537" y="309718"/>
            <a:ext cx="10131425" cy="69809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lv-LV" sz="3600" b="1" cap="all" dirty="0" smtClean="0">
                <a:ln w="3175" cmpd="sng">
                  <a:noFill/>
                </a:ln>
                <a:solidFill>
                  <a:schemeClr val="bg1"/>
                </a:solidFill>
                <a:latin typeface="+mj-lt"/>
                <a:ea typeface="+mj-ea"/>
                <a:cs typeface="+mj-cs"/>
              </a:rPr>
              <a:t>INFRASARKANĀ STAROJUMA </a:t>
            </a:r>
            <a:r>
              <a:rPr lang="lv-LV" sz="3600" b="1" cap="all" dirty="0" smtClean="0">
                <a:ln w="3175" cmpd="sng">
                  <a:noFill/>
                </a:ln>
                <a:solidFill>
                  <a:schemeClr val="bg1"/>
                </a:solidFill>
                <a:latin typeface="+mj-lt"/>
                <a:ea typeface="+mj-ea"/>
                <a:cs typeface="+mj-cs"/>
              </a:rPr>
              <a:t>TERMOMETRS/KAMERAS</a:t>
            </a:r>
            <a:endParaRPr kumimoji="0" lang="lv-LV" sz="3600" b="1" i="0" u="none" strike="noStrike" kern="1200" cap="all" spc="0" normalizeH="0" baseline="0" noProof="0" dirty="0">
              <a:ln w="3175" cmpd="sng">
                <a:noFill/>
              </a:ln>
              <a:solidFill>
                <a:schemeClr val="bg1"/>
              </a:solidFill>
              <a:effectLst/>
              <a:uLnTx/>
              <a:uFillTx/>
              <a:latin typeface="+mj-lt"/>
              <a:ea typeface="+mj-ea"/>
              <a:cs typeface="+mj-cs"/>
            </a:endParaRPr>
          </a:p>
        </p:txBody>
      </p:sp>
      <p:sp>
        <p:nvSpPr>
          <p:cNvPr id="29698" name="AutoShape 2"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NASA pioneered digital signal processing for use during the Apollo Lunar landings to computer-enhance pictures of the Moon. This technology was used in a wide range of medical and diagnostic tools, including advanced body imaging techniques known as CT, CAT Scan and Magnetic Resonance Imaging (M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1750" name="AutoShape 6" descr="Why do marathon runners wear a tin foi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3794" name="AutoShape 2" descr="The polymers created for use in space suits led to the creation of flame-retardant, heat-resistant firefighter suits. The first suit made of flexible, fireproof fibre was developed after a cabin fire killed all three crew on the Apollo 1 mission in 1967. Dubbed PBI, it is now used in firefighting, the military, motor sports and other applicatio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5058" name="Picture 2" descr="Amazon.com: Braun Digital Ear Thermometer, ThermoScan 5 IRT6500, Ear  Thermometer for Babies, Kids, Toddlers and Adults, Display is Digital and  Accurate, Thermometer for Precise Fever Tracking at Home: Health &amp; Personal  Care"/>
          <p:cNvPicPr>
            <a:picLocks noChangeAspect="1" noChangeArrowheads="1"/>
          </p:cNvPicPr>
          <p:nvPr/>
        </p:nvPicPr>
        <p:blipFill>
          <a:blip r:embed="rId3" cstate="print"/>
          <a:srcRect l="27665" r="21626"/>
          <a:stretch>
            <a:fillRect/>
          </a:stretch>
        </p:blipFill>
        <p:spPr bwMode="auto">
          <a:xfrm>
            <a:off x="9007366" y="1221829"/>
            <a:ext cx="1429407" cy="2818853"/>
          </a:xfrm>
          <a:prstGeom prst="rect">
            <a:avLst/>
          </a:prstGeom>
          <a:noFill/>
        </p:spPr>
      </p:pic>
      <p:sp>
        <p:nvSpPr>
          <p:cNvPr id="45060" name="AutoShape 4" descr="NASA Jet Propulsion Laboratory Blog | Infrared Ear Thermome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5062" name="Picture 6" descr="Medical Sensors - 1983"/>
          <p:cNvPicPr>
            <a:picLocks noChangeAspect="1" noChangeArrowheads="1"/>
          </p:cNvPicPr>
          <p:nvPr/>
        </p:nvPicPr>
        <p:blipFill>
          <a:blip r:embed="rId4" cstate="print"/>
          <a:srcRect/>
          <a:stretch>
            <a:fillRect/>
          </a:stretch>
        </p:blipFill>
        <p:spPr bwMode="auto">
          <a:xfrm>
            <a:off x="5284624" y="1225932"/>
            <a:ext cx="3438962" cy="2772561"/>
          </a:xfrm>
          <a:prstGeom prst="rect">
            <a:avLst/>
          </a:prstGeom>
          <a:noFill/>
        </p:spPr>
      </p:pic>
      <p:pic>
        <p:nvPicPr>
          <p:cNvPr id="45066" name="Picture 10" descr="IRAS explores M31 in the infrared"/>
          <p:cNvPicPr>
            <a:picLocks noChangeAspect="1" noChangeArrowheads="1"/>
          </p:cNvPicPr>
          <p:nvPr/>
        </p:nvPicPr>
        <p:blipFill>
          <a:blip r:embed="rId5" cstate="print"/>
          <a:srcRect/>
          <a:stretch>
            <a:fillRect/>
          </a:stretch>
        </p:blipFill>
        <p:spPr bwMode="auto">
          <a:xfrm>
            <a:off x="754664" y="1203601"/>
            <a:ext cx="3481005" cy="3841110"/>
          </a:xfrm>
          <a:prstGeom prst="rect">
            <a:avLst/>
          </a:prstGeom>
          <a:noFill/>
        </p:spPr>
      </p:pic>
      <p:sp>
        <p:nvSpPr>
          <p:cNvPr id="12" name="TextBox 11"/>
          <p:cNvSpPr txBox="1"/>
          <p:nvPr/>
        </p:nvSpPr>
        <p:spPr>
          <a:xfrm>
            <a:off x="5559972" y="4340772"/>
            <a:ext cx="6032938" cy="2031325"/>
          </a:xfrm>
          <a:prstGeom prst="rect">
            <a:avLst/>
          </a:prstGeom>
          <a:noFill/>
        </p:spPr>
        <p:txBody>
          <a:bodyPr wrap="square" rtlCol="0">
            <a:spAutoFit/>
          </a:bodyPr>
          <a:lstStyle/>
          <a:p>
            <a:r>
              <a:rPr lang="lv-LV" dirty="0" smtClean="0">
                <a:solidFill>
                  <a:schemeClr val="bg1"/>
                </a:solidFill>
              </a:rPr>
              <a:t>IS starojuma debess objektu attēli no kosmiskajām zondēm</a:t>
            </a:r>
          </a:p>
          <a:p>
            <a:r>
              <a:rPr lang="lv-LV" dirty="0" smtClean="0">
                <a:solidFill>
                  <a:schemeClr val="bg1"/>
                </a:solidFill>
              </a:rPr>
              <a:t>Andromēdas galaktikas attēls (M31)</a:t>
            </a:r>
          </a:p>
          <a:p>
            <a:endParaRPr lang="lv-LV" dirty="0" smtClean="0">
              <a:solidFill>
                <a:schemeClr val="bg1"/>
              </a:solidFill>
            </a:endParaRPr>
          </a:p>
          <a:p>
            <a:r>
              <a:rPr lang="lv-LV" dirty="0" smtClean="0">
                <a:solidFill>
                  <a:schemeClr val="bg1"/>
                </a:solidFill>
              </a:rPr>
              <a:t>Auss IS starojuma termometrs</a:t>
            </a:r>
          </a:p>
          <a:p>
            <a:r>
              <a:rPr lang="lv-LV" dirty="0" smtClean="0">
                <a:solidFill>
                  <a:schemeClr val="bg1"/>
                </a:solidFill>
              </a:rPr>
              <a:t>Acumirklī iegūst mērījumu</a:t>
            </a:r>
          </a:p>
          <a:p>
            <a:r>
              <a:rPr lang="lv-LV" dirty="0" smtClean="0">
                <a:solidFill>
                  <a:schemeClr val="bg1"/>
                </a:solidFill>
              </a:rPr>
              <a:t>IS termometri</a:t>
            </a:r>
          </a:p>
          <a:p>
            <a:r>
              <a:rPr lang="lv-LV" dirty="0" err="1" smtClean="0">
                <a:solidFill>
                  <a:schemeClr val="bg1"/>
                </a:solidFill>
              </a:rPr>
              <a:t>Termo</a:t>
            </a:r>
            <a:r>
              <a:rPr lang="lv-LV" dirty="0" smtClean="0">
                <a:solidFill>
                  <a:schemeClr val="bg1"/>
                </a:solidFill>
              </a:rPr>
              <a:t> kameras</a:t>
            </a:r>
            <a:endParaRPr lang="lv-LV" dirty="0">
              <a:solidFill>
                <a:schemeClr val="bg1"/>
              </a:solidFill>
            </a:endParaRPr>
          </a:p>
        </p:txBody>
      </p:sp>
      <p:pic>
        <p:nvPicPr>
          <p:cNvPr id="45068" name="Picture 12" descr="Non-Contact Digital Infrared Thermometer"/>
          <p:cNvPicPr>
            <a:picLocks noChangeAspect="1" noChangeArrowheads="1"/>
          </p:cNvPicPr>
          <p:nvPr/>
        </p:nvPicPr>
        <p:blipFill>
          <a:blip r:embed="rId6" cstate="print"/>
          <a:srcRect l="21021" r="16260"/>
          <a:stretch>
            <a:fillRect/>
          </a:stretch>
        </p:blipFill>
        <p:spPr bwMode="auto">
          <a:xfrm>
            <a:off x="10489324" y="1758402"/>
            <a:ext cx="1135118" cy="1809859"/>
          </a:xfrm>
          <a:prstGeom prst="rect">
            <a:avLst/>
          </a:prstGeom>
          <a:noFill/>
        </p:spPr>
      </p:pic>
      <p:pic>
        <p:nvPicPr>
          <p:cNvPr id="45070" name="Picture 14" descr="Mājas siltumzudumus nosaka ziemā. Kā noskaidrot, kur siltums visvairāk  izkūp | Praktiski.lv"/>
          <p:cNvPicPr>
            <a:picLocks noChangeAspect="1" noChangeArrowheads="1"/>
          </p:cNvPicPr>
          <p:nvPr/>
        </p:nvPicPr>
        <p:blipFill>
          <a:blip r:embed="rId7" cstate="print"/>
          <a:srcRect/>
          <a:stretch>
            <a:fillRect/>
          </a:stretch>
        </p:blipFill>
        <p:spPr bwMode="auto">
          <a:xfrm>
            <a:off x="1579920" y="4088634"/>
            <a:ext cx="3473475" cy="244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12281</TotalTime>
  <Words>2811</Words>
  <Application>Microsoft Office PowerPoint</Application>
  <PresentationFormat>Pielāgots</PresentationFormat>
  <Paragraphs>203</Paragraphs>
  <Slides>23</Slides>
  <Notes>22</Notes>
  <HiddenSlides>0</HiddenSlides>
  <MMClips>0</MMClips>
  <ScaleCrop>false</ScaleCrop>
  <HeadingPairs>
    <vt:vector size="4" baseType="variant">
      <vt:variant>
        <vt:lpstr>Dizains</vt:lpstr>
      </vt:variant>
      <vt:variant>
        <vt:i4>1</vt:i4>
      </vt:variant>
      <vt:variant>
        <vt:lpstr>Slaidu virsraksti</vt:lpstr>
      </vt:variant>
      <vt:variant>
        <vt:i4>23</vt:i4>
      </vt:variant>
    </vt:vector>
  </HeadingPairs>
  <TitlesOfParts>
    <vt:vector size="24" baseType="lpstr">
      <vt:lpstr>Celestial</vt:lpstr>
      <vt:lpstr>Slaids 1</vt:lpstr>
      <vt:lpstr>Slaids 2</vt:lpstr>
      <vt:lpstr>Slaids 3</vt:lpstr>
      <vt:lpstr>Slaids 4</vt:lpstr>
      <vt:lpstr>Slaids 5</vt:lpstr>
      <vt:lpstr>Slaids 6</vt:lpstr>
      <vt:lpstr>Slaids 7</vt:lpstr>
      <vt:lpstr>Slaids 8</vt:lpstr>
      <vt:lpstr>Slaids 9</vt:lpstr>
      <vt:lpstr>Slaids 10</vt:lpstr>
      <vt:lpstr>Slaids 11</vt:lpstr>
      <vt:lpstr>Slaids 12</vt:lpstr>
      <vt:lpstr>Slaids 13</vt:lpstr>
      <vt:lpstr>Slaids 14</vt:lpstr>
      <vt:lpstr>Slaids 15</vt:lpstr>
      <vt:lpstr>Slaids 16</vt:lpstr>
      <vt:lpstr>Slaids 17</vt:lpstr>
      <vt:lpstr>Slaids 18</vt:lpstr>
      <vt:lpstr>Slaids 19</vt:lpstr>
      <vt:lpstr>Slaids 20</vt:lpstr>
      <vt:lpstr>Slaids 21</vt:lpstr>
      <vt:lpstr>Slaids 22</vt:lpstr>
      <vt:lpstr>Slaids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Galaktikas</dc:title>
  <dc:creator>Docenko-extern, Dmitrijs</dc:creator>
  <cp:lastModifiedBy>Inese</cp:lastModifiedBy>
  <cp:revision>628</cp:revision>
  <dcterms:created xsi:type="dcterms:W3CDTF">2020-11-19T08:47:04Z</dcterms:created>
  <dcterms:modified xsi:type="dcterms:W3CDTF">2021-02-27T08:41:19Z</dcterms:modified>
</cp:coreProperties>
</file>