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312" r:id="rId3"/>
    <p:sldId id="368" r:id="rId4"/>
    <p:sldId id="369" r:id="rId5"/>
    <p:sldId id="374" r:id="rId6"/>
    <p:sldId id="370" r:id="rId7"/>
    <p:sldId id="371" r:id="rId8"/>
    <p:sldId id="372" r:id="rId9"/>
    <p:sldId id="373" r:id="rId10"/>
    <p:sldId id="375" r:id="rId11"/>
    <p:sldId id="401" r:id="rId12"/>
    <p:sldId id="387" r:id="rId13"/>
    <p:sldId id="313" r:id="rId14"/>
    <p:sldId id="316" r:id="rId15"/>
    <p:sldId id="327" r:id="rId16"/>
    <p:sldId id="325" r:id="rId17"/>
    <p:sldId id="388" r:id="rId18"/>
    <p:sldId id="389" r:id="rId19"/>
    <p:sldId id="390" r:id="rId20"/>
    <p:sldId id="391" r:id="rId21"/>
    <p:sldId id="397" r:id="rId22"/>
    <p:sldId id="399" r:id="rId23"/>
    <p:sldId id="398" r:id="rId24"/>
    <p:sldId id="392" r:id="rId25"/>
    <p:sldId id="394" r:id="rId26"/>
    <p:sldId id="400" r:id="rId27"/>
    <p:sldId id="396" r:id="rId28"/>
    <p:sldId id="39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Ievads" id="{25D1A5F0-0898-477C-9D91-8FA622D5AE98}">
          <p14:sldIdLst>
            <p14:sldId id="256"/>
            <p14:sldId id="312"/>
          </p14:sldIdLst>
        </p14:section>
        <p14:section name="Orbītas" id="{D07A94D0-8E8C-4277-B00A-EC6B1BD551E8}">
          <p14:sldIdLst>
            <p14:sldId id="368"/>
            <p14:sldId id="369"/>
            <p14:sldId id="374"/>
            <p14:sldId id="370"/>
            <p14:sldId id="371"/>
            <p14:sldId id="372"/>
            <p14:sldId id="373"/>
            <p14:sldId id="375"/>
            <p14:sldId id="387"/>
            <p14:sldId id="313"/>
            <p14:sldId id="316"/>
          </p14:sldIdLst>
        </p14:section>
        <p14:section name="Debess ķermeņu pētījumi" id="{94E59696-6197-411C-A4DD-DEC734EBD33F}">
          <p14:sldIdLst>
            <p14:sldId id="327"/>
            <p14:sldId id="325"/>
            <p14:sldId id="388"/>
            <p14:sldId id="389"/>
            <p14:sldId id="390"/>
            <p14:sldId id="391"/>
            <p14:sldId id="397"/>
            <p14:sldId id="399"/>
            <p14:sldId id="398"/>
            <p14:sldId id="392"/>
            <p14:sldId id="394"/>
            <p14:sldId id="396"/>
          </p14:sldIdLst>
        </p14:section>
        <p14:section name="Nobeigums" id="{D49AF883-32BA-422A-9F83-B2285E4A16CA}">
          <p14:sldIdLst>
            <p14:sldId id="3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3EC1"/>
    <a:srgbClr val="FFFFFF"/>
    <a:srgbClr val="000000"/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87199" autoAdjust="0"/>
  </p:normalViewPr>
  <p:slideViewPr>
    <p:cSldViewPr snapToGrid="0">
      <p:cViewPr varScale="1">
        <p:scale>
          <a:sx n="97" d="100"/>
          <a:sy n="97" d="100"/>
        </p:scale>
        <p:origin x="-97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C3D65-8DB9-4053-B237-7CF0C912689E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B236C-9E3D-461C-87E9-13EA97F21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719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pl.nasa.gov/spaceimages/details.php?id=PIA24173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cmglee</a:t>
            </a:r>
            <a:r>
              <a:rPr lang="en-US" dirty="0"/>
              <a:t> - Own work, CC BY-SA 3.0, https://commons.wikimedia.org/w/index.php?curid=16891766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306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https://www.jpl.nasa.gov/spaceimages/details.php?id=PIA24173</a:t>
            </a:r>
            <a:endParaRPr lang="lv-LV" dirty="0"/>
          </a:p>
          <a:p>
            <a:r>
              <a:rPr lang="en-US" dirty="0"/>
              <a:t>https://newatlas.com/japan-spacecraft-hayabusa-2-video-asteroid-descent/58738/</a:t>
            </a:r>
            <a:r>
              <a:rPr lang="lv-LV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4488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NASA/JPL-Caltech - https://photojournal.jpl.nasa.gov/jpeg/PIA24092.jpg, Public Domain, https://commons.wikimedia.org/w/index.php?curid=94360889</a:t>
            </a:r>
            <a:endParaRPr lang="lv-LV" dirty="0"/>
          </a:p>
          <a:p>
            <a:r>
              <a:rPr lang="en-US" dirty="0"/>
              <a:t>By NASA - http://mars.jpl.nasa.gov/spotlight/pathfinder-image01.html, Public Domain, https://commons.wikimedia.org/w/index.php?curid=56825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5733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NASA/JPL-Caltech/Ames - http://photojournal.jpl.nasa.gov/jpeg/PIA16217.jpg, Public Domain, https://commons.wikimedia.org/w/index.php?curid=22472107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3481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https://mars.nasa.gov/resources/68/detecting-subsurface-water</a:t>
            </a:r>
            <a:endParaRPr lang="lv-LV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7575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https://geodynamicsprogram.whoi.edu/wp-content/uploads/sites/14/2018/10/HED_-_final_59186.pdf</a:t>
            </a:r>
            <a:endParaRPr lang="lv-LV" b="0" dirty="0"/>
          </a:p>
          <a:p>
            <a:r>
              <a:rPr lang="en-US" dirty="0"/>
              <a:t>HED METEORITES AND THEIR RELATIONSHIP TO THE GEOLOGY OF VESTA AND THE DAWN MISSION Harry Y. </a:t>
            </a:r>
            <a:r>
              <a:rPr lang="en-US" dirty="0" err="1"/>
              <a:t>McSween</a:t>
            </a:r>
            <a:r>
              <a:rPr lang="en-US" dirty="0"/>
              <a:t> Jr. 1 , David W. Mittlefehldt2 , Andrew W. Beck1 , Rhiannon G. Mayne3 , and Timothy J. McCoy</a:t>
            </a:r>
            <a:endParaRPr lang="lv-LV" dirty="0"/>
          </a:p>
          <a:p>
            <a:endParaRPr lang="lv-LV" dirty="0"/>
          </a:p>
          <a:p>
            <a:r>
              <a:rPr lang="lv-LV" dirty="0"/>
              <a:t>Kāpēc ir meteorīti no Marsa, bet nav meteorītu no Venēras?</a:t>
            </a:r>
          </a:p>
          <a:p>
            <a:r>
              <a:rPr lang="lv-LV" dirty="0"/>
              <a:t> - Jo ar Venēru sadurās mazāk asteroīdu</a:t>
            </a:r>
          </a:p>
          <a:p>
            <a:r>
              <a:rPr lang="lv-LV" dirty="0"/>
              <a:t> - Jo Venēras otrais kosmiskais ātrums ir lielāks</a:t>
            </a:r>
          </a:p>
          <a:p>
            <a:r>
              <a:rPr lang="lv-LV" dirty="0"/>
              <a:t> - Jo Venērai ir blivā atmosfēra un </a:t>
            </a:r>
          </a:p>
          <a:p>
            <a:r>
              <a:rPr lang="lv-LV" dirty="0"/>
              <a:t> - Jo Venērai ir šķidra virsma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8163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https://stardust.jpl.nasa.gov/images/science/idp-m.jpg</a:t>
            </a:r>
            <a:endParaRPr lang="lv-LV" dirty="0"/>
          </a:p>
          <a:p>
            <a:r>
              <a:rPr lang="en-US" dirty="0"/>
              <a:t>https://stardust.jpl.nasa.gov/science/sd-particle.html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445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self-made by the uploader - Self-made using </a:t>
            </a:r>
            <a:r>
              <a:rPr lang="en-US" dirty="0" err="1"/>
              <a:t>PreviSat</a:t>
            </a:r>
            <a:r>
              <a:rPr lang="en-US" dirty="0"/>
              <a:t> program, http://astropedia.free.fr/, GPLv3, https://commons.wikimedia.org/w/index.php?curid=25579978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4140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http://tornado.sfsu.edu/geosciences/classes/m415_715/Monteverdi/Satellite/PolarOrbiter/Polar_Orbits.html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124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https://solarsystem.nasa.gov/basics/chapter5-1/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4695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Quasi-Zenith Satellite System Orbit, which is an Inclined Geosynchronous Orbit (IGSO). Inclination: 45°; eccentricity: 0.09; argument of periapsis: 270°.</a:t>
            </a:r>
            <a:endParaRPr lang="lv-LV" dirty="0"/>
          </a:p>
          <a:p>
            <a:r>
              <a:rPr lang="en-US" dirty="0"/>
              <a:t>https://commons.wikimedia.org/wiki/File:Qzss-45-0.09.jpg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765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Heliosynchronous_Orbit.png: </a:t>
            </a:r>
            <a:r>
              <a:rPr lang="en-US" dirty="0" err="1"/>
              <a:t>BrandirXZise</a:t>
            </a:r>
            <a:r>
              <a:rPr lang="en-US" dirty="0"/>
              <a:t> - This file was derived from:  </a:t>
            </a:r>
            <a:r>
              <a:rPr lang="en-US" dirty="0" err="1"/>
              <a:t>Heliosynchronous</a:t>
            </a:r>
            <a:r>
              <a:rPr lang="en-US" dirty="0"/>
              <a:t> Orbit.png:, CC BY-SA 3.0, https://commons.wikimedia.org/w/index.php?curid=31993461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992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Leafnode</a:t>
            </a:r>
            <a:r>
              <a:rPr lang="en-US" dirty="0"/>
              <a:t> - Own work based on image by Hubert </a:t>
            </a:r>
            <a:r>
              <a:rPr lang="en-US" dirty="0" err="1"/>
              <a:t>Bartkowiak</a:t>
            </a:r>
            <a:r>
              <a:rPr lang="en-US" dirty="0"/>
              <a:t>, CC BY-SA 2.5, https://commons.wikimedia.org/w/index.php?curid=1885233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3782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https://solarsystem.nasa.gov/system/video_items/679_Cassini_EntireTrajectory_Rotating_compressed.mp4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533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https://en.wikipedia.org/wiki/Rosetta_(spacecraft)#/media/File:Rosetta_Instrument_Inventory.png</a:t>
            </a:r>
            <a:endParaRPr lang="lv-LV" dirty="0"/>
          </a:p>
          <a:p>
            <a:r>
              <a:rPr lang="en-US" dirty="0"/>
              <a:t>By Emily </a:t>
            </a:r>
            <a:r>
              <a:rPr lang="en-US" dirty="0" err="1"/>
              <a:t>Lakdawalla</a:t>
            </a:r>
            <a:r>
              <a:rPr lang="en-US" dirty="0"/>
              <a:t>, Charles H. Braden, and Loren A. Roberts for The Planetary Society - https://www.planetary.org/multimedia/space-images/spacecraft/rosetta-instrument-inventory.html, CC BY 3.0, https://commons.wikimedia.org/w/index.php?curid=87067885</a:t>
            </a:r>
            <a:endParaRPr lang="lv-LV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778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8421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1974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91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4787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6180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0720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0867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8678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67829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637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269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A581784-DC7B-47A4-807E-E5F8D061F873}"/>
              </a:ext>
            </a:extLst>
          </p:cNvPr>
          <p:cNvSpPr/>
          <p:nvPr userDrawn="1"/>
        </p:nvSpPr>
        <p:spPr>
          <a:xfrm>
            <a:off x="0" y="-1"/>
            <a:ext cx="12188824" cy="6856213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150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094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058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1256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311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266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107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9251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Temp\2021_Astrokurss\4_Kosmonautika\679_Cassini_EntireTrajectory_Rotating_compressed.mp4" TargetMode="External"/><Relationship Id="rId5" Type="http://schemas.openxmlformats.org/officeDocument/2006/relationships/image" Target="../media/image17.png"/><Relationship Id="rId4" Type="http://schemas.microsoft.com/office/2007/relationships/media" Target="file:///D:\Temp\2021_Astrokurss\4_Kosmonautika\679_Cassini_EntireTrajectory_Rotating_compressed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7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9D9314D-0CEA-430B-8B1C-3E6A37FD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6166F2-2A78-4760-A638-B0A619530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4232" y="1964267"/>
            <a:ext cx="8785893" cy="2421464"/>
          </a:xfrm>
        </p:spPr>
        <p:txBody>
          <a:bodyPr>
            <a:normAutofit fontScale="90000"/>
          </a:bodyPr>
          <a:lstStyle/>
          <a:p>
            <a:r>
              <a:rPr lang="lv-LV" sz="6000" dirty="0"/>
              <a:t>Kosmonautika</a:t>
            </a:r>
            <a:r>
              <a:rPr lang="lv-LV" sz="6000"/>
              <a:t/>
            </a:r>
            <a:br>
              <a:rPr lang="lv-LV" sz="6000"/>
            </a:br>
            <a:r>
              <a:rPr lang="lv-LV" cap="none" dirty="0"/>
              <a:t>3</a:t>
            </a:r>
            <a:r>
              <a:rPr lang="lv-LV" cap="none" smtClean="0"/>
              <a:t>. </a:t>
            </a:r>
            <a:r>
              <a:rPr lang="lv-LV" cap="none" dirty="0"/>
              <a:t>Kosmosā un uz citiem debess ķermeņiem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2BBABC8-596E-4A34-A5F6-3290CC520E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Dr. Dmitrijs Docenko, Dr. Inese Dudareva</a:t>
            </a:r>
            <a:endParaRPr lang="en-US" dirty="0"/>
          </a:p>
          <a:p>
            <a:r>
              <a:rPr lang="lv-LV" i="1" cap="none" dirty="0"/>
              <a:t>Lekciju kurss «Astronomija vidusskolai»</a:t>
            </a:r>
          </a:p>
          <a:p>
            <a:r>
              <a:rPr lang="lv-LV" i="1" cap="none" dirty="0"/>
              <a:t>2021. gada februāris</a:t>
            </a:r>
            <a:endParaRPr lang="en-US" i="1" cap="none" dirty="0"/>
          </a:p>
        </p:txBody>
      </p:sp>
    </p:spTree>
    <p:extLst>
      <p:ext uri="{BB962C8B-B14F-4D97-AF65-F5344CB8AC3E}">
        <p14:creationId xmlns="" xmlns:p14="http://schemas.microsoft.com/office/powerpoint/2010/main" val="2923103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EDD4D9-7535-490D-9C3D-4828D66C7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Saules sinhronā orbīta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E3DF91-875C-40CD-B3B2-48B7AD5B1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5867398" cy="4106333"/>
          </a:xfrm>
        </p:spPr>
        <p:txBody>
          <a:bodyPr>
            <a:normAutofit fontScale="77500" lnSpcReduction="20000"/>
          </a:bodyPr>
          <a:lstStyle/>
          <a:p>
            <a:r>
              <a:rPr lang="lv-LV" dirty="0"/>
              <a:t>Pavadoņa orbītas plakne mainās precesijas dēļ</a:t>
            </a:r>
          </a:p>
          <a:p>
            <a:pPr lvl="1"/>
            <a:r>
              <a:rPr lang="lv-LV" dirty="0"/>
              <a:t>Galvenais efekts ir no Zemes ekvatoriālā saplacinājuma</a:t>
            </a:r>
          </a:p>
          <a:p>
            <a:r>
              <a:rPr lang="lv-LV" dirty="0"/>
              <a:t>Var izvēlēties orbītu, kuras orbītas precesijas ātrums ir precīzi viens gads</a:t>
            </a:r>
          </a:p>
          <a:p>
            <a:r>
              <a:rPr lang="lv-LV" dirty="0"/>
              <a:t>Šādā orbītā pavadonis kustēsies vienmēr virs vietām, kurās ir vienāds Saules laiks</a:t>
            </a:r>
            <a:endParaRPr lang="en-US" dirty="0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="" xmlns:a16="http://schemas.microsoft.com/office/drawing/2014/main" id="{5404EAB5-E5BD-4728-B821-0BE153B3A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97467"/>
            <a:ext cx="5350933" cy="53509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125C83-4FB5-4D30-821E-AE3603DF83FB}"/>
              </a:ext>
            </a:extLst>
          </p:cNvPr>
          <p:cNvGrpSpPr/>
          <p:nvPr/>
        </p:nvGrpSpPr>
        <p:grpSpPr>
          <a:xfrm>
            <a:off x="9652002" y="5461000"/>
            <a:ext cx="2252131" cy="584775"/>
            <a:chOff x="9652002" y="5461000"/>
            <a:chExt cx="2252131" cy="58477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6BF8F151-2A35-441A-94D4-B999FC26D34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9652002" y="5477934"/>
              <a:ext cx="685798" cy="275454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7BA1411-0522-4DF5-9924-FA3E4127F600}"/>
                </a:ext>
              </a:extLst>
            </p:cNvPr>
            <p:cNvSpPr txBox="1"/>
            <p:nvPr/>
          </p:nvSpPr>
          <p:spPr>
            <a:xfrm>
              <a:off x="10337800" y="5461000"/>
              <a:ext cx="15663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600" dirty="0">
                  <a:solidFill>
                    <a:schemeClr val="accent5"/>
                  </a:solidFill>
                </a:rPr>
                <a:t>Kulminē vienādā zvaigžņu laikā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98F8824-8A2E-45EB-841F-3A4DDCA313F4}"/>
              </a:ext>
            </a:extLst>
          </p:cNvPr>
          <p:cNvGrpSpPr/>
          <p:nvPr/>
        </p:nvGrpSpPr>
        <p:grpSpPr>
          <a:xfrm>
            <a:off x="7662333" y="4410845"/>
            <a:ext cx="1566333" cy="872642"/>
            <a:chOff x="10253133" y="5969000"/>
            <a:chExt cx="1566333" cy="87264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="" xmlns:a16="http://schemas.microsoft.com/office/drawing/2014/main" id="{E25AA6AF-6428-4246-976D-2267AC6C1CE1}"/>
                </a:ext>
              </a:extLst>
            </p:cNvPr>
            <p:cNvCxnSpPr>
              <a:cxnSpLocks/>
            </p:cNvCxnSpPr>
            <p:nvPr/>
          </p:nvCxnSpPr>
          <p:spPr>
            <a:xfrm>
              <a:off x="11036299" y="6553775"/>
              <a:ext cx="376768" cy="287867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9383545-D01C-4376-956C-2952FEFCCE29}"/>
                </a:ext>
              </a:extLst>
            </p:cNvPr>
            <p:cNvSpPr txBox="1"/>
            <p:nvPr/>
          </p:nvSpPr>
          <p:spPr>
            <a:xfrm>
              <a:off x="10253133" y="5969000"/>
              <a:ext cx="15663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600" dirty="0">
                  <a:solidFill>
                    <a:schemeClr val="accent5"/>
                  </a:solidFill>
                </a:rPr>
                <a:t>Kulminē vienādā Saules laikā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75288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85803" y="196646"/>
            <a:ext cx="5351203" cy="698090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 smtClean="0">
                <a:solidFill>
                  <a:schemeClr val="bg1"/>
                </a:solidFill>
                <a:latin typeface="+mn-lt"/>
              </a:rPr>
              <a:t>NOVĒRO SATELĪTU ŠOVAKAR</a:t>
            </a:r>
            <a:endParaRPr lang="lv-LV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aisnstūris 3"/>
          <p:cNvSpPr/>
          <p:nvPr/>
        </p:nvSpPr>
        <p:spPr>
          <a:xfrm>
            <a:off x="8041936" y="6243173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</a:rPr>
              <a:t>https://james.darpinian.com/satellites/</a:t>
            </a:r>
            <a:endParaRPr lang="lv-LV" dirty="0">
              <a:solidFill>
                <a:schemeClr val="bg1"/>
              </a:solidFill>
            </a:endParaRPr>
          </a:p>
        </p:txBody>
      </p:sp>
      <p:pic>
        <p:nvPicPr>
          <p:cNvPr id="5" name="Attēls 4" descr="satelit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75173" y="127003"/>
            <a:ext cx="2920180" cy="656683"/>
          </a:xfrm>
          <a:prstGeom prst="rect">
            <a:avLst/>
          </a:prstGeom>
        </p:spPr>
      </p:pic>
      <p:pic>
        <p:nvPicPr>
          <p:cNvPr id="6" name="Attēls 5" descr="satelites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038" y="1200962"/>
            <a:ext cx="9409471" cy="48505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08FE6-2804-4E15-A60C-CD73268B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Pārlidojumi starp planētām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ECE954-32DF-4726-BC8E-5E59002D9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6252443" cy="4106333"/>
          </a:xfrm>
        </p:spPr>
        <p:txBody>
          <a:bodyPr>
            <a:normAutofit fontScale="92500" lnSpcReduction="20000"/>
          </a:bodyPr>
          <a:lstStyle/>
          <a:p>
            <a:r>
              <a:rPr lang="lv-LV" dirty="0"/>
              <a:t>Homana (</a:t>
            </a:r>
            <a:r>
              <a:rPr lang="lv-LV" i="1" dirty="0"/>
              <a:t>Hohmann</a:t>
            </a:r>
            <a:r>
              <a:rPr lang="lv-LV" dirty="0"/>
              <a:t>) trajektorija</a:t>
            </a:r>
          </a:p>
          <a:p>
            <a:pPr lvl="1"/>
            <a:r>
              <a:rPr lang="lv-LV" dirty="0"/>
              <a:t>eliptiskā orbīta, kura perihēlijā un afēlijā iet pa pieskari ar atbilstošo planētu orbītām</a:t>
            </a:r>
          </a:p>
          <a:p>
            <a:r>
              <a:rPr lang="lv-LV" dirty="0"/>
              <a:t>Piemēram, lidojot no Zemes uz Marsu, jāpaātrinās pirmoreiz pēc starta un tad vēlreiz pielidojot Marsam</a:t>
            </a:r>
          </a:p>
          <a:p>
            <a:pPr lvl="1"/>
            <a:r>
              <a:rPr lang="lv-LV" dirty="0"/>
              <a:t>Pārlidojuma laiks ir septiņi mēneši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F334BC5-5D6E-4A34-8530-762A80B3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045" y="406400"/>
            <a:ext cx="5036268" cy="60452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="" xmlns:p14="http://schemas.microsoft.com/office/powerpoint/2010/main" val="313064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matic&#10;&#10;Description automatically generated with low confidence">
            <a:extLst>
              <a:ext uri="{FF2B5EF4-FFF2-40B4-BE49-F238E27FC236}">
                <a16:creationId xmlns="" xmlns:a16="http://schemas.microsoft.com/office/drawing/2014/main" id="{2D435212-D869-4ED9-BB42-F2069D41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89" y="0"/>
            <a:ext cx="1027942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3608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matic&#10;&#10;Description automatically generated with low confidence">
            <a:extLst>
              <a:ext uri="{FF2B5EF4-FFF2-40B4-BE49-F238E27FC236}">
                <a16:creationId xmlns="" xmlns:a16="http://schemas.microsoft.com/office/drawing/2014/main" id="{2D435212-D869-4ED9-BB42-F2069D41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6" t="3219" r="38550" b="47364"/>
          <a:stretch/>
        </p:blipFill>
        <p:spPr>
          <a:xfrm>
            <a:off x="0" y="0"/>
            <a:ext cx="1219901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F0387B7-97A2-41FA-85E9-7AFEF20AFD87}"/>
              </a:ext>
            </a:extLst>
          </p:cNvPr>
          <p:cNvSpPr/>
          <p:nvPr/>
        </p:nvSpPr>
        <p:spPr>
          <a:xfrm>
            <a:off x="8051798" y="5545667"/>
            <a:ext cx="1397001" cy="364066"/>
          </a:xfrm>
          <a:prstGeom prst="rect">
            <a:avLst/>
          </a:prstGeom>
          <a:solidFill>
            <a:schemeClr val="accent5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259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A612D750-6FFC-4C55-9B02-7D54F06F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Debess ķermeņu pētījumi no orbītas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DF4C787-AB4D-4C5B-BB31-0690099B4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044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1EA3BA-DCEB-4109-B1E3-AE935993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Pētījumu metodes no orbītas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69CF48-901E-46EB-BE5D-FA509C7EB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4571999" cy="3649133"/>
          </a:xfrm>
        </p:spPr>
        <p:txBody>
          <a:bodyPr>
            <a:normAutofit/>
          </a:bodyPr>
          <a:lstStyle/>
          <a:p>
            <a:r>
              <a:rPr lang="lv-LV" sz="3200" dirty="0"/>
              <a:t>Teleskopi</a:t>
            </a:r>
          </a:p>
          <a:p>
            <a:r>
              <a:rPr lang="lv-LV" sz="3200" dirty="0"/>
              <a:t>Magnētiska lauka mērījumi</a:t>
            </a:r>
          </a:p>
          <a:p>
            <a:r>
              <a:rPr lang="lv-LV" sz="3200" dirty="0"/>
              <a:t>Lādēto daļiņu mērījumi</a:t>
            </a:r>
          </a:p>
          <a:p>
            <a:r>
              <a:rPr lang="lv-LV" sz="3200" dirty="0"/>
              <a:t>Neitronu mērījumi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0F4079F-4D7E-4F9B-ADFC-B4F796363BFC}"/>
              </a:ext>
            </a:extLst>
          </p:cNvPr>
          <p:cNvSpPr txBox="1"/>
          <p:nvPr/>
        </p:nvSpPr>
        <p:spPr>
          <a:xfrm>
            <a:off x="5751513" y="5791200"/>
            <a:ext cx="464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i="1" dirty="0"/>
              <a:t>Cassini</a:t>
            </a:r>
            <a:r>
              <a:rPr lang="lv-LV" dirty="0"/>
              <a:t> kosmiskā aparāta trajektorija ap Saturnu</a:t>
            </a:r>
            <a:endParaRPr lang="en-US" dirty="0"/>
          </a:p>
        </p:txBody>
      </p:sp>
      <p:pic>
        <p:nvPicPr>
          <p:cNvPr id="6" name="679_Cassini_EntireTrajectory_Rotating_compressed">
            <a:hlinkClick r:id="" action="ppaction://media"/>
            <a:extLst>
              <a:ext uri="{FF2B5EF4-FFF2-40B4-BE49-F238E27FC236}">
                <a16:creationId xmlns="" xmlns:a16="http://schemas.microsoft.com/office/drawing/2014/main" id="{95B0D877-244E-4535-89C8-8BCA38D48C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30652" y="2065867"/>
            <a:ext cx="6659656" cy="35639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74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1ED67D-50CB-42B2-BF06-D5538CC63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Spektrometri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A61638-E7F8-4BC2-86D2-1D56EB128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400799" cy="4285386"/>
          </a:xfrm>
        </p:spPr>
        <p:txBody>
          <a:bodyPr>
            <a:normAutofit fontScale="70000" lnSpcReduction="20000"/>
          </a:bodyPr>
          <a:lstStyle/>
          <a:p>
            <a:r>
              <a:rPr lang="lv-LV" dirty="0"/>
              <a:t>Infrasarkanie un </a:t>
            </a:r>
            <a:r>
              <a:rPr lang="lv-LV" dirty="0" smtClean="0"/>
              <a:t>ultravioletie </a:t>
            </a:r>
            <a:r>
              <a:rPr lang="lv-LV" dirty="0"/>
              <a:t>spektrometri</a:t>
            </a:r>
          </a:p>
          <a:p>
            <a:pPr lvl="1"/>
            <a:r>
              <a:rPr lang="lv-LV" dirty="0"/>
              <a:t>Var identificēt minerāļus, kas veido ķermeņa virsmu</a:t>
            </a:r>
          </a:p>
          <a:p>
            <a:r>
              <a:rPr lang="lv-LV" dirty="0"/>
              <a:t>Gamma-staru un neitronu spektrometri</a:t>
            </a:r>
          </a:p>
          <a:p>
            <a:pPr lvl="1"/>
            <a:r>
              <a:rPr lang="lv-LV" dirty="0"/>
              <a:t>Nosaka augšējā virsmas metra ķīmisko sastāvu</a:t>
            </a:r>
          </a:p>
          <a:p>
            <a:pPr lvl="1"/>
            <a:r>
              <a:rPr lang="lv-LV" dirty="0"/>
              <a:t>Virsmas vielu ierosina kosmiskie stari</a:t>
            </a:r>
          </a:p>
          <a:p>
            <a:r>
              <a:rPr lang="lv-LV" dirty="0"/>
              <a:t>Tālā </a:t>
            </a:r>
            <a:r>
              <a:rPr lang="lv-LV" dirty="0" smtClean="0"/>
              <a:t>ultravioletā </a:t>
            </a:r>
            <a:r>
              <a:rPr lang="lv-LV" dirty="0"/>
              <a:t>starojuma spektrometri</a:t>
            </a:r>
          </a:p>
          <a:p>
            <a:pPr lvl="1"/>
            <a:r>
              <a:rPr lang="lv-LV" dirty="0"/>
              <a:t>Izmēra starojumu, kas tiek absorbēts starpzvaigžņu vidē</a:t>
            </a:r>
            <a:endParaRPr lang="en-US" dirty="0"/>
          </a:p>
        </p:txBody>
      </p:sp>
      <p:pic>
        <p:nvPicPr>
          <p:cNvPr id="5" name="Picture 4" descr="Schematic&#10;&#10;Description automatically generated with medium confidence">
            <a:extLst>
              <a:ext uri="{FF2B5EF4-FFF2-40B4-BE49-F238E27FC236}">
                <a16:creationId xmlns="" xmlns:a16="http://schemas.microsoft.com/office/drawing/2014/main" id="{A63E177D-A19A-4AB1-9DF7-15D41C5DB2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016"/>
          <a:stretch/>
        </p:blipFill>
        <p:spPr>
          <a:xfrm>
            <a:off x="6888480" y="3520440"/>
            <a:ext cx="4998720" cy="299845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5F0D1E46-4CA3-4BDE-81AA-0F629AC8AC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25" y="334938"/>
            <a:ext cx="4917095" cy="3063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874C4D2-DDDE-4EED-859B-71EE52CE60B1}"/>
              </a:ext>
            </a:extLst>
          </p:cNvPr>
          <p:cNvSpPr txBox="1"/>
          <p:nvPr/>
        </p:nvSpPr>
        <p:spPr>
          <a:xfrm>
            <a:off x="6939625" y="347990"/>
            <a:ext cx="91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dirty="0">
                <a:solidFill>
                  <a:schemeClr val="bg1"/>
                </a:solidFill>
              </a:rPr>
              <a:t>Planetary Society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5247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D10E7D-E794-49D3-8180-FCD39268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Citi instrumenti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93D7C9-C4F7-462B-879F-1A70FA5E6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998134"/>
            <a:ext cx="7696199" cy="4426373"/>
          </a:xfrm>
        </p:spPr>
        <p:txBody>
          <a:bodyPr>
            <a:normAutofit fontScale="70000" lnSpcReduction="20000"/>
          </a:bodyPr>
          <a:lstStyle/>
          <a:p>
            <a:r>
              <a:rPr lang="lv-LV" dirty="0"/>
              <a:t>Elektriskā un magnētiskā lauka sensori</a:t>
            </a:r>
            <a:endParaRPr lang="ru-RU" dirty="0"/>
          </a:p>
          <a:p>
            <a:pPr lvl="1"/>
            <a:r>
              <a:rPr lang="lv-LV" dirty="0"/>
              <a:t>Izmēra Saules vēja un debess ķermeņu magnetosfēras raksturlielumus, kā arī elektrostatiskus un elektromagnētiskus viļņus tajā</a:t>
            </a:r>
          </a:p>
          <a:p>
            <a:r>
              <a:rPr lang="lv-LV" dirty="0"/>
              <a:t>Putekļu detektori</a:t>
            </a:r>
          </a:p>
          <a:p>
            <a:pPr lvl="1"/>
            <a:r>
              <a:rPr lang="lv-LV" dirty="0"/>
              <a:t>Sadursmēs ar daļiņām izmēra to masu un ātrumu</a:t>
            </a:r>
          </a:p>
          <a:p>
            <a:r>
              <a:rPr lang="lv-LV" dirty="0"/>
              <a:t>Augsto enerģiju daļiņu detektori</a:t>
            </a:r>
          </a:p>
          <a:p>
            <a:pPr lvl="1"/>
            <a:r>
              <a:rPr lang="lv-LV" dirty="0"/>
              <a:t>Izmēra tipu, skaitu un enerģiju dažādiem daļiņu tipiem un enerģiju diapazoniem no dažiem eV līdz daudziem MeV</a:t>
            </a:r>
          </a:p>
          <a:p>
            <a:r>
              <a:rPr lang="lv-LV" dirty="0"/>
              <a:t>Jonu un neitrālo daļiņu detektori</a:t>
            </a:r>
          </a:p>
          <a:p>
            <a:r>
              <a:rPr lang="lv-LV" dirty="0"/>
              <a:t>Var tikt pētīta arī radiosignāla izplatīšana starpplanētu telpā starp kosmisko aparātu un Zemi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EFC932-0E18-4D54-BE61-BDCBFD3F24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0" r="20000"/>
          <a:stretch/>
        </p:blipFill>
        <p:spPr>
          <a:xfrm>
            <a:off x="8266852" y="609600"/>
            <a:ext cx="3346027" cy="4182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234AB2E-689D-428E-B376-C66DD9C89A9C}"/>
              </a:ext>
            </a:extLst>
          </p:cNvPr>
          <p:cNvSpPr txBox="1"/>
          <p:nvPr/>
        </p:nvSpPr>
        <p:spPr>
          <a:xfrm>
            <a:off x="8632936" y="4845950"/>
            <a:ext cx="261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i="1" dirty="0"/>
              <a:t>Cassini</a:t>
            </a:r>
            <a:r>
              <a:rPr lang="lv-LV" dirty="0"/>
              <a:t> kosmiskais aparāts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15069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A612D750-6FFC-4C55-9B02-7D54F06F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Debess ķermeņu pētījumi no virsmas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DF4C787-AB4D-4C5B-BB31-0690099B4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994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4A68BD-05F4-4266-B1FE-EB5C52D9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Lekcijas plāns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F4CC45-44D8-438B-B750-92F4D2BEE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Kursa izvēle: kosmisko aparātu orbītas</a:t>
            </a:r>
          </a:p>
          <a:p>
            <a:r>
              <a:rPr lang="lv-LV" dirty="0"/>
              <a:t>Pētījumi no orbītas</a:t>
            </a:r>
          </a:p>
          <a:p>
            <a:r>
              <a:rPr lang="lv-LV" dirty="0"/>
              <a:t>Pētījumi no virsmas</a:t>
            </a:r>
          </a:p>
        </p:txBody>
      </p:sp>
    </p:spTree>
    <p:extLst>
      <p:ext uri="{BB962C8B-B14F-4D97-AF65-F5344CB8AC3E}">
        <p14:creationId xmlns="" xmlns:p14="http://schemas.microsoft.com/office/powerpoint/2010/main" val="1722447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A91147E4-D79B-4715-8A8F-F235DEA6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Pētījumu metodes no virsmas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86B0EE8-226A-444A-91C6-B1BF556CA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5410199" cy="3649133"/>
          </a:xfrm>
        </p:spPr>
        <p:txBody>
          <a:bodyPr>
            <a:normAutofit fontScale="92500"/>
          </a:bodyPr>
          <a:lstStyle/>
          <a:p>
            <a:r>
              <a:rPr lang="lv-LV" dirty="0"/>
              <a:t>Fotografēšana</a:t>
            </a:r>
          </a:p>
          <a:p>
            <a:r>
              <a:rPr lang="lv-LV" dirty="0"/>
              <a:t>Mobīlā laboratorija</a:t>
            </a:r>
          </a:p>
          <a:p>
            <a:r>
              <a:rPr lang="lv-LV" dirty="0"/>
              <a:t>Spektrometrija</a:t>
            </a:r>
          </a:p>
          <a:p>
            <a:r>
              <a:rPr lang="lv-LV" dirty="0"/>
              <a:t>Mineraloģija</a:t>
            </a:r>
          </a:p>
          <a:p>
            <a:r>
              <a:rPr lang="lv-LV" dirty="0"/>
              <a:t>Atmosfēras pētījumi (temperatūra, vējš, putekļi)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2A0B2B-94CD-45D2-B711-C39D1F8679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1435" y="3464382"/>
            <a:ext cx="4219546" cy="29683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A615B95-DBA7-41E7-A11E-22A051B07D17}"/>
              </a:ext>
            </a:extLst>
          </p:cNvPr>
          <p:cNvGrpSpPr/>
          <p:nvPr/>
        </p:nvGrpSpPr>
        <p:grpSpPr>
          <a:xfrm>
            <a:off x="5751513" y="1755021"/>
            <a:ext cx="3042146" cy="4423224"/>
            <a:chOff x="5935166" y="2131060"/>
            <a:chExt cx="3042146" cy="4423224"/>
          </a:xfrm>
        </p:grpSpPr>
        <p:pic>
          <p:nvPicPr>
            <p:cNvPr id="9" name="Picture 8" descr="A picture containing ground, outdoor, beach, sandy&#10;&#10;Description automatically generated">
              <a:extLst>
                <a:ext uri="{FF2B5EF4-FFF2-40B4-BE49-F238E27FC236}">
                  <a16:creationId xmlns="" xmlns:a16="http://schemas.microsoft.com/office/drawing/2014/main" id="{A5129F87-647A-4C69-A807-B46BCD38C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166" y="2131060"/>
              <a:ext cx="3042146" cy="44122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180C6BC-118D-4E0B-BF1B-81C8424F0415}"/>
                </a:ext>
              </a:extLst>
            </p:cNvPr>
            <p:cNvSpPr txBox="1"/>
            <p:nvPr/>
          </p:nvSpPr>
          <p:spPr>
            <a:xfrm>
              <a:off x="5935166" y="6184952"/>
              <a:ext cx="1008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Curiosity</a:t>
              </a:r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D1A6953-5DDE-4449-AA3A-A3E2BF244706}"/>
              </a:ext>
            </a:extLst>
          </p:cNvPr>
          <p:cNvGrpSpPr/>
          <p:nvPr/>
        </p:nvGrpSpPr>
        <p:grpSpPr>
          <a:xfrm>
            <a:off x="8350334" y="308027"/>
            <a:ext cx="3456856" cy="2797493"/>
            <a:chOff x="8350334" y="308027"/>
            <a:chExt cx="3456856" cy="2797493"/>
          </a:xfrm>
        </p:grpSpPr>
        <p:pic>
          <p:nvPicPr>
            <p:cNvPr id="7" name="Picture 6" descr="A picture containing wall, indoor, transport&#10;&#10;Description automatically generated">
              <a:extLst>
                <a:ext uri="{FF2B5EF4-FFF2-40B4-BE49-F238E27FC236}">
                  <a16:creationId xmlns="" xmlns:a16="http://schemas.microsoft.com/office/drawing/2014/main" id="{8631AE73-AF5F-44E2-BE6C-A347D95BD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334" y="308027"/>
              <a:ext cx="3456856" cy="279749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1595C9E-8B99-4E8A-A6F2-5AD3104ACDC6}"/>
                </a:ext>
              </a:extLst>
            </p:cNvPr>
            <p:cNvSpPr txBox="1"/>
            <p:nvPr/>
          </p:nvSpPr>
          <p:spPr>
            <a:xfrm>
              <a:off x="10500051" y="308027"/>
              <a:ext cx="1290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Lunohods-2</a:t>
              </a:r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5471EAC-D7D1-4209-A8E8-EF4CCB360A67}"/>
              </a:ext>
            </a:extLst>
          </p:cNvPr>
          <p:cNvSpPr txBox="1"/>
          <p:nvPr/>
        </p:nvSpPr>
        <p:spPr>
          <a:xfrm>
            <a:off x="7576042" y="6422271"/>
            <a:ext cx="463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Hajabusa-2 zonde nosēžas uz Rjugu asteroīda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21089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6F9D4C-C3D1-45AE-97B2-386B27B2A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Spektroskopijas metodes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ABAB1F-80F9-4AAC-97BC-BA4C6465E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11" y="2142067"/>
            <a:ext cx="10131425" cy="4193401"/>
          </a:xfrm>
        </p:spPr>
        <p:txBody>
          <a:bodyPr>
            <a:normAutofit fontScale="70000" lnSpcReduction="20000"/>
          </a:bodyPr>
          <a:lstStyle/>
          <a:p>
            <a:r>
              <a:rPr lang="lv-LV" dirty="0"/>
              <a:t>Rentgenstaru spektrometrs</a:t>
            </a:r>
          </a:p>
          <a:p>
            <a:pPr lvl="1"/>
            <a:r>
              <a:rPr lang="lv-LV" dirty="0"/>
              <a:t>Izmēra vielas ķīmisko elementu sastāvu</a:t>
            </a:r>
          </a:p>
          <a:p>
            <a:pPr lvl="1"/>
            <a:r>
              <a:rPr lang="lv-LV" dirty="0"/>
              <a:t>Ierosme var notikt ar rentgenstariem, alfa daļiņām, protoniem</a:t>
            </a:r>
          </a:p>
          <a:p>
            <a:r>
              <a:rPr lang="lv-LV" dirty="0"/>
              <a:t>Lāzera inducētās plazmas spektrometrs</a:t>
            </a:r>
          </a:p>
          <a:p>
            <a:pPr lvl="1"/>
            <a:r>
              <a:rPr lang="lv-LV" dirty="0"/>
              <a:t>Pēta iežu elementu sastāvu attālumā līdz dažiem </a:t>
            </a:r>
            <a:br>
              <a:rPr lang="lv-LV" dirty="0"/>
            </a:br>
            <a:r>
              <a:rPr lang="lv-LV" dirty="0"/>
              <a:t>metriem no instrumenta</a:t>
            </a:r>
          </a:p>
          <a:p>
            <a:r>
              <a:rPr lang="lv-LV" dirty="0"/>
              <a:t>Infrasarkanais spektrometrs</a:t>
            </a:r>
          </a:p>
          <a:p>
            <a:pPr lvl="1"/>
            <a:r>
              <a:rPr lang="lv-LV" dirty="0"/>
              <a:t>Pēta elementāro, molekulāro un minerālu sastāvu</a:t>
            </a:r>
          </a:p>
          <a:p>
            <a:r>
              <a:rPr lang="lv-LV" dirty="0"/>
              <a:t>Ultravioletais Ramana spektrometrs</a:t>
            </a:r>
          </a:p>
          <a:p>
            <a:pPr lvl="1"/>
            <a:r>
              <a:rPr lang="lv-LV" dirty="0"/>
              <a:t>Pēta organiskās molekulas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09978AF-0073-43D8-AAE5-20665280136F}"/>
              </a:ext>
            </a:extLst>
          </p:cNvPr>
          <p:cNvGrpSpPr/>
          <p:nvPr/>
        </p:nvGrpSpPr>
        <p:grpSpPr>
          <a:xfrm>
            <a:off x="7249560" y="357293"/>
            <a:ext cx="4597000" cy="2584027"/>
            <a:chOff x="7249560" y="357293"/>
            <a:chExt cx="4597000" cy="2584027"/>
          </a:xfrm>
        </p:grpSpPr>
        <p:pic>
          <p:nvPicPr>
            <p:cNvPr id="5" name="Picture 4" descr="A picture containing ground, outdoor, sky&#10;&#10;Description automatically generated">
              <a:extLst>
                <a:ext uri="{FF2B5EF4-FFF2-40B4-BE49-F238E27FC236}">
                  <a16:creationId xmlns="" xmlns:a16="http://schemas.microsoft.com/office/drawing/2014/main" id="{378238BD-E530-45D1-B4E9-2C591CA8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734" y="357293"/>
              <a:ext cx="4593826" cy="25840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6BF1C58-8233-431F-991E-9EFA31D4B246}"/>
                </a:ext>
              </a:extLst>
            </p:cNvPr>
            <p:cNvSpPr txBox="1"/>
            <p:nvPr/>
          </p:nvSpPr>
          <p:spPr>
            <a:xfrm>
              <a:off x="7249560" y="357293"/>
              <a:ext cx="33985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dirty="0"/>
                <a:t>MARS 2020 aparāts ar PIXL rentgenstaru spektrometru</a:t>
              </a:r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1B0303-66F7-46F1-B756-CB395630FE8C}"/>
              </a:ext>
            </a:extLst>
          </p:cNvPr>
          <p:cNvSpPr txBox="1"/>
          <p:nvPr/>
        </p:nvSpPr>
        <p:spPr>
          <a:xfrm>
            <a:off x="10522736" y="2664321"/>
            <a:ext cx="1323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NASA/JPL-Caltech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E3117DF-1A2B-4EE2-ACB2-4DC798448E60}"/>
              </a:ext>
            </a:extLst>
          </p:cNvPr>
          <p:cNvGrpSpPr/>
          <p:nvPr/>
        </p:nvGrpSpPr>
        <p:grpSpPr>
          <a:xfrm>
            <a:off x="7193280" y="4003601"/>
            <a:ext cx="4729480" cy="2608866"/>
            <a:chOff x="7117080" y="4003601"/>
            <a:chExt cx="4729480" cy="2608866"/>
          </a:xfrm>
        </p:grpSpPr>
        <p:pic>
          <p:nvPicPr>
            <p:cNvPr id="10" name="Picture 9" descr="A picture containing ground, outdoor, rock, dirt&#10;&#10;Description automatically generated">
              <a:extLst>
                <a:ext uri="{FF2B5EF4-FFF2-40B4-BE49-F238E27FC236}">
                  <a16:creationId xmlns="" xmlns:a16="http://schemas.microsoft.com/office/drawing/2014/main" id="{682EB1BC-328C-4478-81B2-FBA1AEC13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080" y="4003601"/>
              <a:ext cx="4729480" cy="2608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86E7140-BC3E-4BD7-A5B9-82AC8C10C051}"/>
                </a:ext>
              </a:extLst>
            </p:cNvPr>
            <p:cNvSpPr txBox="1"/>
            <p:nvPr/>
          </p:nvSpPr>
          <p:spPr>
            <a:xfrm>
              <a:off x="7117080" y="4003601"/>
              <a:ext cx="3937000" cy="64633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lv-LV" dirty="0">
                  <a:solidFill>
                    <a:schemeClr val="bg1"/>
                  </a:solidFill>
                </a:rPr>
                <a:t>Sojourner visurgājējs pēta akmeni ar alfa daļiņu rentgenspektrometru (1997)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2D226CA-AEA0-42DF-BD09-86065E2CB796}"/>
              </a:ext>
            </a:extLst>
          </p:cNvPr>
          <p:cNvSpPr txBox="1"/>
          <p:nvPr/>
        </p:nvSpPr>
        <p:spPr>
          <a:xfrm>
            <a:off x="11130280" y="6335468"/>
            <a:ext cx="782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i="1" dirty="0">
                <a:solidFill>
                  <a:schemeClr val="bg1"/>
                </a:solidFill>
              </a:rPr>
              <a:t>NASA/JPL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969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D3D760-0ABF-4D3E-AD02-166533AB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Citas metodes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713E83-1CFC-49B5-8226-9D367E58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106333"/>
          </a:xfrm>
        </p:spPr>
        <p:txBody>
          <a:bodyPr>
            <a:normAutofit fontScale="85000" lnSpcReduction="20000"/>
          </a:bodyPr>
          <a:lstStyle/>
          <a:p>
            <a:r>
              <a:rPr lang="lv-LV" dirty="0"/>
              <a:t>Rentgenstaru difraktometrs</a:t>
            </a:r>
          </a:p>
          <a:p>
            <a:pPr lvl="1"/>
            <a:r>
              <a:rPr lang="lv-LV" dirty="0"/>
              <a:t>Nosaka minerālu sastāvu</a:t>
            </a:r>
          </a:p>
          <a:p>
            <a:r>
              <a:rPr lang="lv-LV" dirty="0"/>
              <a:t>Starojuma detektors</a:t>
            </a:r>
          </a:p>
          <a:p>
            <a:pPr lvl="1"/>
            <a:r>
              <a:rPr lang="lv-LV" dirty="0"/>
              <a:t>Mēra kosmisko starojumu uz debess ķermeņa virsmas</a:t>
            </a:r>
          </a:p>
          <a:p>
            <a:r>
              <a:rPr lang="lv-LV" dirty="0"/>
              <a:t>Masas spektrometrs</a:t>
            </a:r>
          </a:p>
          <a:p>
            <a:pPr lvl="1"/>
            <a:r>
              <a:rPr lang="lv-LV" dirty="0"/>
              <a:t>Nosaka gāzu ķīmisko sastāvu gan atmosfērai, gan karsētiem iežiem</a:t>
            </a:r>
          </a:p>
          <a:p>
            <a:r>
              <a:rPr lang="lv-LV" dirty="0"/>
              <a:t>Lāzeru inducētās fluorescences spektrometrs</a:t>
            </a:r>
          </a:p>
          <a:p>
            <a:pPr lvl="1"/>
            <a:r>
              <a:rPr lang="lv-LV" dirty="0"/>
              <a:t>Veic gāzes molekulu un to izotopu ķīmisko analīzi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81A8E7D-F1F1-4942-9078-FA12143A2A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294"/>
          <a:stretch/>
        </p:blipFill>
        <p:spPr>
          <a:xfrm>
            <a:off x="6446520" y="210437"/>
            <a:ext cx="5410199" cy="3218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999CA47-FC8F-4AA2-A90A-AD0F67956177}"/>
              </a:ext>
            </a:extLst>
          </p:cNvPr>
          <p:cNvSpPr txBox="1"/>
          <p:nvPr/>
        </p:nvSpPr>
        <p:spPr>
          <a:xfrm>
            <a:off x="6446520" y="210437"/>
            <a:ext cx="416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CheMin rentgendifrakcijas aina, kas parāda signālus no Marsa minerāliem. Avots: </a:t>
            </a:r>
            <a:r>
              <a:rPr lang="lv-LV" i="1" dirty="0"/>
              <a:t>NASA/JPL – Caltech/Ames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999095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B92C16-F72B-45A0-885E-58AE6AFA5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Zemvirsmas pētījumi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A99BF2-4002-493D-B791-24A4536B4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106333"/>
          </a:xfrm>
        </p:spPr>
        <p:txBody>
          <a:bodyPr>
            <a:normAutofit fontScale="92500" lnSpcReduction="20000"/>
          </a:bodyPr>
          <a:lstStyle/>
          <a:p>
            <a:r>
              <a:rPr lang="lv-LV" dirty="0"/>
              <a:t>Mikroviļņu </a:t>
            </a:r>
            <a:r>
              <a:rPr lang="lv-LV" dirty="0" smtClean="0"/>
              <a:t>radars</a:t>
            </a:r>
            <a:endParaRPr lang="lv-LV" dirty="0"/>
          </a:p>
          <a:p>
            <a:pPr lvl="1"/>
            <a:r>
              <a:rPr lang="lv-LV" dirty="0" smtClean="0"/>
              <a:t>Mikroviļņi </a:t>
            </a:r>
            <a:r>
              <a:rPr lang="lv-LV" dirty="0"/>
              <a:t>tiek atstaroti no </a:t>
            </a:r>
            <a:br>
              <a:rPr lang="lv-LV" dirty="0"/>
            </a:br>
            <a:r>
              <a:rPr lang="lv-LV" dirty="0" smtClean="0"/>
              <a:t>zem virsmas </a:t>
            </a:r>
            <a:r>
              <a:rPr lang="lv-LV" dirty="0"/>
              <a:t>struktūru robežām</a:t>
            </a:r>
          </a:p>
          <a:p>
            <a:pPr lvl="1"/>
            <a:r>
              <a:rPr lang="lv-LV" dirty="0"/>
              <a:t>Atkarībā no </a:t>
            </a:r>
            <a:r>
              <a:rPr lang="lv-LV" dirty="0" smtClean="0"/>
              <a:t>grunts </a:t>
            </a:r>
            <a:r>
              <a:rPr lang="lv-LV" dirty="0"/>
              <a:t>materiāla, iegūst informāciju par augšējiem materiāla dažiem metriem vai dažiem desmitiem </a:t>
            </a:r>
            <a:r>
              <a:rPr lang="lv-LV" dirty="0" smtClean="0"/>
              <a:t>metru</a:t>
            </a:r>
            <a:endParaRPr lang="lv-LV" dirty="0"/>
          </a:p>
          <a:p>
            <a:r>
              <a:rPr lang="lv-LV" dirty="0"/>
              <a:t>Neitronu spektrometrs</a:t>
            </a:r>
          </a:p>
          <a:p>
            <a:pPr lvl="1"/>
            <a:r>
              <a:rPr lang="lv-LV" dirty="0"/>
              <a:t>Meklē ledu, ūdens vai kristālu hidrātus (precīzāk, ūdeņradi) līdz pusmetram zem virsmas 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="" xmlns:a16="http://schemas.microsoft.com/office/drawing/2014/main" id="{1FBC2FF5-F0A3-4330-ADA5-81EAD4D50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194595"/>
            <a:ext cx="5227320" cy="3234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1358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25540A-F06F-424E-93F1-A70654F48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Kā dabūt citu debess ķermeņu vielu uz Zemes?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C0284B-0C02-48EE-907F-70F91F84E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938693"/>
          </a:xfrm>
        </p:spPr>
        <p:txBody>
          <a:bodyPr>
            <a:normAutofit fontScale="70000" lnSpcReduction="20000"/>
          </a:bodyPr>
          <a:lstStyle/>
          <a:p>
            <a:r>
              <a:rPr lang="lv-LV" dirty="0" smtClean="0"/>
              <a:t>Atvest </a:t>
            </a:r>
            <a:r>
              <a:rPr lang="lv-LV" dirty="0"/>
              <a:t>vielu ar nolaižamiem aparātiem. Tas tiek vai tika izdarīts</a:t>
            </a:r>
          </a:p>
          <a:p>
            <a:pPr lvl="1"/>
            <a:r>
              <a:rPr lang="lv-LV" dirty="0"/>
              <a:t>Mēness (PSRS 0.3 kg, ASV 400 kg, Ķīna 2 kg)</a:t>
            </a:r>
          </a:p>
          <a:p>
            <a:pPr lvl="1"/>
            <a:r>
              <a:rPr lang="lv-LV" dirty="0"/>
              <a:t>Asteroīdiem Rjugu, Itokava un Bennu</a:t>
            </a:r>
          </a:p>
          <a:p>
            <a:r>
              <a:rPr lang="lv-LV" dirty="0"/>
              <a:t>Savākt Saules vēja jonus, komētas, starpplanētu un starpzvaigžņu putekļus </a:t>
            </a:r>
          </a:p>
          <a:p>
            <a:pPr lvl="1"/>
            <a:r>
              <a:rPr lang="lv-LV" dirty="0"/>
              <a:t>Starpplanētu misijās </a:t>
            </a:r>
            <a:r>
              <a:rPr lang="lv-LV" i="1" dirty="0"/>
              <a:t>Genesis</a:t>
            </a:r>
            <a:r>
              <a:rPr lang="lv-LV" dirty="0"/>
              <a:t>, </a:t>
            </a:r>
            <a:r>
              <a:rPr lang="lv-LV" i="1" dirty="0"/>
              <a:t>Stardust</a:t>
            </a:r>
            <a:r>
              <a:rPr lang="lv-LV" dirty="0"/>
              <a:t>, zemās orbītas misijā</a:t>
            </a:r>
            <a:r>
              <a:rPr lang="lv-LV" i="1" dirty="0"/>
              <a:t> Tanpopo</a:t>
            </a:r>
          </a:p>
          <a:p>
            <a:pPr lvl="1"/>
            <a:r>
              <a:rPr lang="lv-LV" dirty="0"/>
              <a:t>Augšējā atmosfērā vai no Zemes virsmas var tieši savākt mikrometeorītus</a:t>
            </a:r>
          </a:p>
          <a:p>
            <a:r>
              <a:rPr lang="lv-LV" dirty="0"/>
              <a:t>Pētīt meteorītus, kas tika izsviesti no citiem debess ķermeņiem un nokrita uz </a:t>
            </a:r>
            <a:r>
              <a:rPr lang="lv-LV" dirty="0" smtClean="0"/>
              <a:t>Zemes</a:t>
            </a:r>
            <a:endParaRPr lang="lv-LV" dirty="0"/>
          </a:p>
          <a:p>
            <a:pPr lvl="1"/>
            <a:r>
              <a:rPr lang="lv-LV" dirty="0"/>
              <a:t>No Mēness (200 kg), Marsa (100 kg), asteroīda Vesta (daudzi kg)</a:t>
            </a:r>
          </a:p>
        </p:txBody>
      </p:sp>
    </p:spTree>
    <p:extLst>
      <p:ext uri="{BB962C8B-B14F-4D97-AF65-F5344CB8AC3E}">
        <p14:creationId xmlns="" xmlns:p14="http://schemas.microsoft.com/office/powerpoint/2010/main" val="2136019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01FFAB-6BA6-4D85-BC21-C98119CF2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70" y="62018"/>
            <a:ext cx="10131425" cy="1456267"/>
          </a:xfrm>
        </p:spPr>
        <p:txBody>
          <a:bodyPr/>
          <a:lstStyle/>
          <a:p>
            <a:r>
              <a:rPr lang="lv-LV" dirty="0"/>
              <a:t>Meteorīti no </a:t>
            </a:r>
            <a:r>
              <a:rPr lang="lv-LV" dirty="0" err="1" smtClean="0"/>
              <a:t>CitieM</a:t>
            </a:r>
            <a:r>
              <a:rPr lang="lv-LV" dirty="0" smtClean="0"/>
              <a:t> </a:t>
            </a:r>
            <a:r>
              <a:rPr lang="lv-LV" dirty="0"/>
              <a:t>debess Ķermeņiem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8FF7C7-6C37-49AE-96FA-D131BF0FB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24965"/>
            <a:ext cx="6035039" cy="1699049"/>
          </a:xfrm>
        </p:spPr>
        <p:txBody>
          <a:bodyPr>
            <a:normAutofit fontScale="62500" lnSpcReduction="20000"/>
          </a:bodyPr>
          <a:lstStyle/>
          <a:p>
            <a:r>
              <a:rPr lang="lv-LV" dirty="0"/>
              <a:t>Ja uz planētas virsmu ieslīpi krīt liels meteorīts, tad sadursmē izlidojušais materiāls var arī tikt izsviests ārpus planētas</a:t>
            </a:r>
          </a:p>
          <a:p>
            <a:r>
              <a:rPr lang="lv-LV" dirty="0"/>
              <a:t>Krāters uz virsmas tomēr visbiežāk ir apaļš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EFFF70-C9E7-4253-8721-D7C2814531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6650" y="1624965"/>
            <a:ext cx="4381500" cy="3952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7AA7181-6EAE-4769-A457-5802511D40AD}"/>
              </a:ext>
            </a:extLst>
          </p:cNvPr>
          <p:cNvSpPr txBox="1"/>
          <p:nvPr/>
        </p:nvSpPr>
        <p:spPr>
          <a:xfrm>
            <a:off x="7486650" y="5791200"/>
            <a:ext cx="438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Dažu Vestas meteorītu (HED tipa ahondrītu) uzņēmumi polarizētā gaismā. Svītras garums ir 2.5 mm.</a:t>
            </a:r>
            <a:endParaRPr lang="en-US" dirty="0"/>
          </a:p>
        </p:txBody>
      </p:sp>
      <p:pic>
        <p:nvPicPr>
          <p:cNvPr id="7" name="Graphic 2" descr="Clipboard All Crosses outline">
            <a:extLst>
              <a:ext uri="{FF2B5EF4-FFF2-40B4-BE49-F238E27FC236}">
                <a16:creationId xmlns="" xmlns:a16="http://schemas.microsoft.com/office/drawing/2014/main" id="{4FEDED59-F2D5-48E1-A688-A2CDF87992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762"/>
            <a:ext cx="914400" cy="914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379ECBE-87BF-493B-87FB-9163635885F8}"/>
              </a:ext>
            </a:extLst>
          </p:cNvPr>
          <p:cNvGrpSpPr/>
          <p:nvPr/>
        </p:nvGrpSpPr>
        <p:grpSpPr>
          <a:xfrm>
            <a:off x="1169670" y="3732569"/>
            <a:ext cx="5551170" cy="2981961"/>
            <a:chOff x="1062990" y="3457788"/>
            <a:chExt cx="5551170" cy="2981961"/>
          </a:xfrm>
        </p:grpSpPr>
        <p:pic>
          <p:nvPicPr>
            <p:cNvPr id="1026" name="Picture 2">
              <a:extLst>
                <a:ext uri="{FF2B5EF4-FFF2-40B4-BE49-F238E27FC236}">
                  <a16:creationId xmlns="" xmlns:a16="http://schemas.microsoft.com/office/drawing/2014/main" id="{216CBF8A-23F5-4C81-A9A7-F73A544315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7392" b="18890"/>
            <a:stretch/>
          </p:blipFill>
          <p:spPr bwMode="auto">
            <a:xfrm>
              <a:off x="1062990" y="3457788"/>
              <a:ext cx="5551170" cy="298196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3B43BAB-6A93-40CF-9616-42F1CB70BEE5}"/>
                </a:ext>
              </a:extLst>
            </p:cNvPr>
            <p:cNvSpPr txBox="1"/>
            <p:nvPr/>
          </p:nvSpPr>
          <p:spPr>
            <a:xfrm>
              <a:off x="1062990" y="5793418"/>
              <a:ext cx="30161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Mesjē krāteri uz Mēness</a:t>
              </a:r>
            </a:p>
            <a:p>
              <a:r>
                <a:rPr lang="lv-LV" i="1" dirty="0"/>
                <a:t>Avots: Apollo 11 misija, NASA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494371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16975" y="344129"/>
            <a:ext cx="8595851" cy="737418"/>
          </a:xfrm>
        </p:spPr>
        <p:txBody>
          <a:bodyPr>
            <a:normAutofit fontScale="90000"/>
          </a:bodyPr>
          <a:lstStyle/>
          <a:p>
            <a:r>
              <a:rPr lang="lv-LV" b="1" dirty="0" smtClean="0">
                <a:solidFill>
                  <a:schemeClr val="bg1"/>
                </a:solidFill>
                <a:latin typeface="+mn-lt"/>
              </a:rPr>
              <a:t>Sadursmes kalkulators </a:t>
            </a:r>
            <a:r>
              <a:rPr lang="lv-LV" b="1" dirty="0" smtClean="0">
                <a:solidFill>
                  <a:schemeClr val="bg1"/>
                </a:solidFill>
              </a:rPr>
              <a:t>(down2earth.eu)</a:t>
            </a:r>
            <a:endParaRPr lang="lv-LV" b="1" dirty="0">
              <a:solidFill>
                <a:schemeClr val="bg1"/>
              </a:solidFill>
            </a:endParaRPr>
          </a:p>
        </p:txBody>
      </p:sp>
      <p:sp>
        <p:nvSpPr>
          <p:cNvPr id="4" name="Taisnstūris 3"/>
          <p:cNvSpPr/>
          <p:nvPr/>
        </p:nvSpPr>
        <p:spPr>
          <a:xfrm>
            <a:off x="5447071" y="6320984"/>
            <a:ext cx="658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600" dirty="0" smtClean="0">
                <a:solidFill>
                  <a:schemeClr val="bg1"/>
                </a:solidFill>
              </a:rPr>
              <a:t>http://down2earth.eu/impact_calculator/planet.html?lang=en-US</a:t>
            </a:r>
            <a:endParaRPr lang="lv-LV" sz="1600" dirty="0">
              <a:solidFill>
                <a:schemeClr val="bg1"/>
              </a:solidFill>
            </a:endParaRPr>
          </a:p>
        </p:txBody>
      </p:sp>
      <p:pic>
        <p:nvPicPr>
          <p:cNvPr id="5" name="Attēls 4" descr="impact calculat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2659" y="189522"/>
            <a:ext cx="2689994" cy="1894752"/>
          </a:xfrm>
          <a:prstGeom prst="rect">
            <a:avLst/>
          </a:prstGeom>
        </p:spPr>
      </p:pic>
      <p:pic>
        <p:nvPicPr>
          <p:cNvPr id="6" name="Attēls 5" descr="impact calculator2.png"/>
          <p:cNvPicPr>
            <a:picLocks noChangeAspect="1"/>
          </p:cNvPicPr>
          <p:nvPr/>
        </p:nvPicPr>
        <p:blipFill>
          <a:blip r:embed="rId4" cstate="print"/>
          <a:srcRect t="1647" b="2501"/>
          <a:stretch>
            <a:fillRect/>
          </a:stretch>
        </p:blipFill>
        <p:spPr>
          <a:xfrm>
            <a:off x="1033408" y="1189702"/>
            <a:ext cx="4954438" cy="3662399"/>
          </a:xfrm>
          <a:prstGeom prst="rect">
            <a:avLst/>
          </a:prstGeom>
        </p:spPr>
      </p:pic>
      <p:pic>
        <p:nvPicPr>
          <p:cNvPr id="7" name="Attēls 6" descr="impact calculator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6168" y="2256916"/>
            <a:ext cx="5180897" cy="35539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890" y="5191432"/>
            <a:ext cx="4837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</a:rPr>
              <a:t>Izvēloties ‘meteorīta’ parametrus, var iegūt datus par sadursmes raksturlielumiem un sekām</a:t>
            </a:r>
          </a:p>
          <a:p>
            <a:r>
              <a:rPr lang="lv-LV" dirty="0" smtClean="0">
                <a:solidFill>
                  <a:schemeClr val="bg1"/>
                </a:solidFill>
              </a:rPr>
              <a:t>Sadursmes kalkulators ir pieejams arī latviski </a:t>
            </a:r>
            <a:endParaRPr lang="lv-LV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F8448A-E86A-4EE3-87F1-5C68A9B7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Starpplanētu un starpzvaigžņu putekļi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A60FC7-6702-4794-9563-6C5746DEA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1" y="2142067"/>
            <a:ext cx="6507479" cy="4334932"/>
          </a:xfrm>
        </p:spPr>
        <p:txBody>
          <a:bodyPr>
            <a:normAutofit fontScale="70000" lnSpcReduction="20000"/>
          </a:bodyPr>
          <a:lstStyle/>
          <a:p>
            <a:r>
              <a:rPr lang="lv-LV" dirty="0"/>
              <a:t>Savākšana kosmiskajos aparātos ir grūta</a:t>
            </a:r>
          </a:p>
          <a:p>
            <a:pPr lvl="1"/>
            <a:r>
              <a:rPr lang="lv-LV" dirty="0"/>
              <a:t>Ātrums, ar kuru putekļi ielido savācējmateriālā – aerogelā, ir vairāki kilometri sekundē</a:t>
            </a:r>
          </a:p>
          <a:p>
            <a:pPr lvl="1"/>
            <a:r>
              <a:rPr lang="lv-LV" dirty="0"/>
              <a:t>Daļiņai palēninoties, šī kinētiskā enerģija pārvēršas siltumā un puteklis var pat iztvaikot</a:t>
            </a:r>
          </a:p>
          <a:p>
            <a:r>
              <a:rPr lang="lv-LV" dirty="0"/>
              <a:t>Daudz maigāka palēnināšanās notiek kad dažu </a:t>
            </a:r>
            <a:r>
              <a:rPr lang="el-GR" dirty="0"/>
              <a:t>μ</a:t>
            </a:r>
            <a:r>
              <a:rPr lang="lv-LV" dirty="0"/>
              <a:t>m lieli vai vēl mazāki putekļi ielido Zemes atmosfērā. Tādus palēninātos putekļus var savākt augšējā atmosfērā ar lidmašīnu.</a:t>
            </a:r>
          </a:p>
          <a:p>
            <a:r>
              <a:rPr lang="lv-LV" dirty="0"/>
              <a:t>Tikai dažiem no </a:t>
            </a:r>
            <a:r>
              <a:rPr lang="lv-LV" dirty="0" smtClean="0"/>
              <a:t>savāktajiem </a:t>
            </a:r>
            <a:r>
              <a:rPr lang="lv-LV" dirty="0"/>
              <a:t>putekļiem ir pierādīta starpzvaigžņu izcelsme.</a:t>
            </a:r>
          </a:p>
        </p:txBody>
      </p:sp>
      <p:pic>
        <p:nvPicPr>
          <p:cNvPr id="9" name="Picture 8" descr="A picture containing ocean floor, night sky&#10;&#10;Description automatically generated">
            <a:extLst>
              <a:ext uri="{FF2B5EF4-FFF2-40B4-BE49-F238E27FC236}">
                <a16:creationId xmlns="" xmlns:a16="http://schemas.microsoft.com/office/drawing/2014/main" id="{64364651-37BA-40AC-A918-D9996DE26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337" y="250290"/>
            <a:ext cx="2644930" cy="33765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08FE7BA-C1AE-4A7A-BAA9-A45A63C308AF}"/>
              </a:ext>
            </a:extLst>
          </p:cNvPr>
          <p:cNvGrpSpPr/>
          <p:nvPr/>
        </p:nvGrpSpPr>
        <p:grpSpPr>
          <a:xfrm>
            <a:off x="7650480" y="3270812"/>
            <a:ext cx="4197667" cy="3255057"/>
            <a:chOff x="7635240" y="3221942"/>
            <a:chExt cx="4197667" cy="3255057"/>
          </a:xfrm>
        </p:grpSpPr>
        <p:pic>
          <p:nvPicPr>
            <p:cNvPr id="5" name="Picture 4" descr="A picture containing indoor, weapon, missile, rocket&#10;&#10;Description automatically generated">
              <a:extLst>
                <a:ext uri="{FF2B5EF4-FFF2-40B4-BE49-F238E27FC236}">
                  <a16:creationId xmlns="" xmlns:a16="http://schemas.microsoft.com/office/drawing/2014/main" id="{0A9E7DEA-D082-4C9B-AB7F-7C544153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240" y="3221942"/>
              <a:ext cx="4197667" cy="32550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BC788EF-290D-469D-A0AC-0BD770AB7209}"/>
                </a:ext>
              </a:extLst>
            </p:cNvPr>
            <p:cNvSpPr txBox="1"/>
            <p:nvPr/>
          </p:nvSpPr>
          <p:spPr>
            <a:xfrm>
              <a:off x="9557412" y="3221942"/>
              <a:ext cx="22754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lv-LV" dirty="0"/>
                <a:t>0.01 mm liels </a:t>
              </a:r>
              <a:br>
                <a:rPr lang="lv-LV" dirty="0"/>
              </a:br>
              <a:r>
                <a:rPr lang="lv-LV" dirty="0"/>
                <a:t>starpplanētu puteklis. </a:t>
              </a:r>
            </a:p>
            <a:p>
              <a:pPr algn="r"/>
              <a:r>
                <a:rPr lang="lv-LV" dirty="0"/>
                <a:t>Avots: NASA JPL</a:t>
              </a:r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2DAB478-7874-4D56-84F5-EFAC3B9654CE}"/>
              </a:ext>
            </a:extLst>
          </p:cNvPr>
          <p:cNvSpPr txBox="1"/>
          <p:nvPr/>
        </p:nvSpPr>
        <p:spPr>
          <a:xfrm>
            <a:off x="10180859" y="237067"/>
            <a:ext cx="1667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dirty="0"/>
              <a:t>0.01 mm lielas putekļu daļiņas sadursmes ceļš aerogelā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1DD101F6-E5BE-468B-AAE7-8CA68EE4395E}"/>
              </a:ext>
            </a:extLst>
          </p:cNvPr>
          <p:cNvCxnSpPr/>
          <p:nvPr/>
        </p:nvCxnSpPr>
        <p:spPr>
          <a:xfrm flipH="1" flipV="1">
            <a:off x="10002867" y="1173480"/>
            <a:ext cx="522815" cy="1828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DD0F9AC-2CBF-41D8-A4DD-0C6B9AACB33F}"/>
              </a:ext>
            </a:extLst>
          </p:cNvPr>
          <p:cNvSpPr txBox="1"/>
          <p:nvPr/>
        </p:nvSpPr>
        <p:spPr>
          <a:xfrm>
            <a:off x="9210337" y="2400115"/>
            <a:ext cx="1114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dirty="0"/>
              <a:t>Lidojuma virziens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20ACBB-0D99-4A34-AD6E-DDC1D3F62C98}"/>
              </a:ext>
            </a:extLst>
          </p:cNvPr>
          <p:cNvSpPr txBox="1"/>
          <p:nvPr/>
        </p:nvSpPr>
        <p:spPr>
          <a:xfrm rot="4515105">
            <a:off x="9553866" y="168632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1.5 mm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42012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B4DD5F-8114-44EE-8948-0475BEFB9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Terminu vārdnīca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DA3910-45E4-4F88-A7EC-40E423959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4996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255A2A0-537E-4864-BEFA-E24A5887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Kursa izvēle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049D20A-19AE-4C63-8ECB-CC011BDFC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298607D2-3399-41D4-9AA5-D994B4D71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69" y="1511166"/>
            <a:ext cx="3833000" cy="29426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934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3EF693-7725-4722-BC91-A5F20BEC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Orbītu tipi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933737-5E79-476D-8C34-4F21C271E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v-LV" dirty="0"/>
              <a:t>Ap Zemi</a:t>
            </a:r>
          </a:p>
          <a:p>
            <a:pPr lvl="1"/>
            <a:r>
              <a:rPr lang="lv-LV" dirty="0"/>
              <a:t>Polārā</a:t>
            </a:r>
          </a:p>
          <a:p>
            <a:pPr lvl="1"/>
            <a:r>
              <a:rPr lang="lv-LV" dirty="0"/>
              <a:t>Ekvatoriālā</a:t>
            </a:r>
          </a:p>
          <a:p>
            <a:pPr lvl="1"/>
            <a:r>
              <a:rPr lang="lv-LV" dirty="0"/>
              <a:t>Ģeostacionārā un ģeosinhronā</a:t>
            </a:r>
          </a:p>
          <a:p>
            <a:pPr lvl="1"/>
            <a:r>
              <a:rPr lang="lv-LV" dirty="0"/>
              <a:t>Saules-sinhronā</a:t>
            </a:r>
          </a:p>
          <a:p>
            <a:r>
              <a:rPr lang="lv-LV" dirty="0"/>
              <a:t>Starp planētām </a:t>
            </a:r>
          </a:p>
          <a:p>
            <a:pPr lvl="1"/>
            <a:r>
              <a:rPr lang="lv-LV" dirty="0"/>
              <a:t>Homana trajektorija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01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30E22D4-D43B-4297-9E0E-80203734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68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1EEE60D-A2F3-4174-A046-D435C5A47E5E}"/>
              </a:ext>
            </a:extLst>
          </p:cNvPr>
          <p:cNvSpPr txBox="1"/>
          <p:nvPr/>
        </p:nvSpPr>
        <p:spPr>
          <a:xfrm>
            <a:off x="401321" y="916094"/>
            <a:ext cx="2753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/>
              <a:t>Orbītu klasifikācija pēc augstuma un dažādu augstuma orbītu izmantošana.</a:t>
            </a:r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7D57448-8EFE-4E07-95FF-1986069302BB}"/>
              </a:ext>
            </a:extLst>
          </p:cNvPr>
          <p:cNvGrpSpPr/>
          <p:nvPr/>
        </p:nvGrpSpPr>
        <p:grpSpPr>
          <a:xfrm>
            <a:off x="7091680" y="3598333"/>
            <a:ext cx="4780011" cy="836831"/>
            <a:chOff x="6604000" y="3598333"/>
            <a:chExt cx="4780011" cy="83683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="" xmlns:a16="http://schemas.microsoft.com/office/drawing/2014/main" id="{BAC18A95-02A8-4040-89F5-A7C77A9F7AD2}"/>
                </a:ext>
              </a:extLst>
            </p:cNvPr>
            <p:cNvCxnSpPr/>
            <p:nvPr/>
          </p:nvCxnSpPr>
          <p:spPr>
            <a:xfrm flipH="1" flipV="1">
              <a:off x="6604000" y="3598333"/>
              <a:ext cx="3234267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E46339F3-8B5D-450C-BAE6-CEEA3353328D}"/>
                </a:ext>
              </a:extLst>
            </p:cNvPr>
            <p:cNvSpPr txBox="1"/>
            <p:nvPr/>
          </p:nvSpPr>
          <p:spPr>
            <a:xfrm>
              <a:off x="9838267" y="3788833"/>
              <a:ext cx="15457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>
                  <a:solidFill>
                    <a:schemeClr val="accent5"/>
                  </a:solidFill>
                </a:rPr>
                <a:t>Zemās orbītas </a:t>
              </a:r>
              <a:br>
                <a:rPr lang="lv-LV" dirty="0">
                  <a:solidFill>
                    <a:schemeClr val="accent5"/>
                  </a:solidFill>
                </a:rPr>
              </a:br>
              <a:r>
                <a:rPr lang="lv-LV" dirty="0">
                  <a:solidFill>
                    <a:schemeClr val="accent5"/>
                  </a:solidFill>
                </a:rPr>
                <a:t>(h &lt; 2000 km)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4506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24268-6050-4F53-B548-59922320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04879"/>
            <a:ext cx="10131425" cy="1456267"/>
          </a:xfrm>
        </p:spPr>
        <p:txBody>
          <a:bodyPr/>
          <a:lstStyle/>
          <a:p>
            <a:r>
              <a:rPr lang="lv-LV" dirty="0"/>
              <a:t>zemā pavadoņa orbīta no Zemes virsmas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C0F5EED-4039-4A0F-9D9C-0280D6699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4114035" cy="4212080"/>
          </a:xfrm>
        </p:spPr>
        <p:txBody>
          <a:bodyPr>
            <a:normAutofit fontScale="55000" lnSpcReduction="20000"/>
          </a:bodyPr>
          <a:lstStyle/>
          <a:p>
            <a:r>
              <a:rPr lang="lv-LV" dirty="0"/>
              <a:t>Pirmā tuvinājumā ir Keplera orbīta</a:t>
            </a:r>
          </a:p>
          <a:p>
            <a:pPr lvl="1"/>
            <a:r>
              <a:rPr lang="lv-LV" dirty="0"/>
              <a:t>Orbītas plakne mainās laikā, jo Zemei nav lodveida forma</a:t>
            </a:r>
          </a:p>
          <a:p>
            <a:r>
              <a:rPr lang="lv-LV" dirty="0"/>
              <a:t>Apriņķošanas periods ir ap 90 minūtēm</a:t>
            </a:r>
          </a:p>
          <a:p>
            <a:r>
              <a:rPr lang="lv-LV" dirty="0"/>
              <a:t>Pēc viena apgrieziena tā projicējās dažādās Zemes vietās, jo zem pavadoņa Zeme rotē</a:t>
            </a:r>
          </a:p>
          <a:p>
            <a:r>
              <a:rPr lang="lv-LV" dirty="0"/>
              <a:t>Tāpēc pēc apgrieziena pavadonis nobīdās ap 25° uz rietumiem</a:t>
            </a:r>
          </a:p>
          <a:p>
            <a:r>
              <a:rPr lang="lv-LV" dirty="0"/>
              <a:t>Jo augstāk lido pavadonis, jo lielāku Zemes daļu tas redz</a:t>
            </a:r>
          </a:p>
          <a:p>
            <a:pPr lvl="1"/>
            <a:r>
              <a:rPr lang="lv-LV" dirty="0"/>
              <a:t>Atbilstoši, to var redzēt no šīs Zemes daļas</a:t>
            </a: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="" xmlns:a16="http://schemas.microsoft.com/office/drawing/2014/main" id="{94F7E6EC-9154-48DB-96FC-05A6C0FEB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36" y="1687082"/>
            <a:ext cx="7051595" cy="455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6AAF688-462B-4CEB-B153-04372879818F}"/>
              </a:ext>
            </a:extLst>
          </p:cNvPr>
          <p:cNvSpPr txBox="1"/>
          <p:nvPr/>
        </p:nvSpPr>
        <p:spPr>
          <a:xfrm>
            <a:off x="9482666" y="5876851"/>
            <a:ext cx="180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Attēls no </a:t>
            </a:r>
            <a:r>
              <a:rPr lang="lv-LV" i="1" dirty="0"/>
              <a:t>Previsat</a:t>
            </a:r>
            <a:endParaRPr lang="en-US" i="1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56B9164-28C1-4984-9213-753E572784D4}"/>
              </a:ext>
            </a:extLst>
          </p:cNvPr>
          <p:cNvGrpSpPr/>
          <p:nvPr/>
        </p:nvGrpSpPr>
        <p:grpSpPr>
          <a:xfrm>
            <a:off x="5537200" y="2348471"/>
            <a:ext cx="4420996" cy="369332"/>
            <a:chOff x="5537200" y="2348471"/>
            <a:chExt cx="4420996" cy="369332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D0B6608E-98C4-4B8D-8A50-78E13C87B365}"/>
                </a:ext>
              </a:extLst>
            </p:cNvPr>
            <p:cNvCxnSpPr/>
            <p:nvPr/>
          </p:nvCxnSpPr>
          <p:spPr>
            <a:xfrm>
              <a:off x="5537200" y="2717803"/>
              <a:ext cx="3793067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30095BC-2CCC-4044-8253-DF827E7FB632}"/>
                </a:ext>
              </a:extLst>
            </p:cNvPr>
            <p:cNvSpPr txBox="1"/>
            <p:nvPr/>
          </p:nvSpPr>
          <p:spPr>
            <a:xfrm>
              <a:off x="8325633" y="2348471"/>
              <a:ext cx="1632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>
                  <a:solidFill>
                    <a:schemeClr val="accent5"/>
                  </a:solidFill>
                </a:rPr>
                <a:t>Orbītas slīpums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F1A9735-E612-47C0-9EA0-C98487CBDEA0}"/>
              </a:ext>
            </a:extLst>
          </p:cNvPr>
          <p:cNvGrpSpPr/>
          <p:nvPr/>
        </p:nvGrpSpPr>
        <p:grpSpPr>
          <a:xfrm>
            <a:off x="7349067" y="2954867"/>
            <a:ext cx="1532466" cy="1527125"/>
            <a:chOff x="7349067" y="2954867"/>
            <a:chExt cx="1532466" cy="152712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="" xmlns:a16="http://schemas.microsoft.com/office/drawing/2014/main" id="{4138396E-C6AC-4476-BD56-263891412079}"/>
                </a:ext>
              </a:extLst>
            </p:cNvPr>
            <p:cNvCxnSpPr/>
            <p:nvPr/>
          </p:nvCxnSpPr>
          <p:spPr>
            <a:xfrm flipH="1" flipV="1">
              <a:off x="7349067" y="2954867"/>
              <a:ext cx="237066" cy="9398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BD80E23B-F130-4BF8-9B8E-6466768BFDAF}"/>
                </a:ext>
              </a:extLst>
            </p:cNvPr>
            <p:cNvSpPr txBox="1"/>
            <p:nvPr/>
          </p:nvSpPr>
          <p:spPr>
            <a:xfrm>
              <a:off x="7349067" y="3835661"/>
              <a:ext cx="15324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dirty="0">
                  <a:solidFill>
                    <a:schemeClr val="accent5"/>
                  </a:solidFill>
                </a:rPr>
                <a:t>Šeit pavadonis ir zenītā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FA9B458-0C58-48FE-BFE6-A756DAA80873}"/>
              </a:ext>
            </a:extLst>
          </p:cNvPr>
          <p:cNvGrpSpPr/>
          <p:nvPr/>
        </p:nvGrpSpPr>
        <p:grpSpPr>
          <a:xfrm>
            <a:off x="7889285" y="2990825"/>
            <a:ext cx="2557716" cy="469900"/>
            <a:chOff x="7889285" y="2990825"/>
            <a:chExt cx="2557716" cy="469900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E0E1C17-DA7E-4B8B-938D-B86B334E4361}"/>
                </a:ext>
              </a:extLst>
            </p:cNvPr>
            <p:cNvSpPr txBox="1"/>
            <p:nvPr/>
          </p:nvSpPr>
          <p:spPr>
            <a:xfrm>
              <a:off x="8518331" y="3091393"/>
              <a:ext cx="1928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>
                  <a:solidFill>
                    <a:srgbClr val="FFC000"/>
                  </a:solidFill>
                </a:rPr>
                <a:t>Redzamības rajons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="" xmlns:a16="http://schemas.microsoft.com/office/drawing/2014/main" id="{0A30E37D-6FCF-435B-B8E3-009385247F63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7889285" y="2990825"/>
              <a:ext cx="629046" cy="28523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411880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2363AC-B765-4900-8E19-0F8293A14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Polārā orbīta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BB64BD-3914-4C17-8B4D-7E85C3EF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7574279" cy="3649133"/>
          </a:xfrm>
        </p:spPr>
        <p:txBody>
          <a:bodyPr>
            <a:normAutofit lnSpcReduction="10000"/>
          </a:bodyPr>
          <a:lstStyle/>
          <a:p>
            <a:r>
              <a:rPr lang="lv-LV" dirty="0"/>
              <a:t>Orbītas slīpums pret Zemes ekvatoru ir tuvu 90° </a:t>
            </a:r>
          </a:p>
          <a:p>
            <a:r>
              <a:rPr lang="lv-LV" dirty="0"/>
              <a:t>Pozitīvās puses</a:t>
            </a:r>
          </a:p>
          <a:p>
            <a:pPr lvl="1"/>
            <a:r>
              <a:rPr lang="lv-LV" dirty="0"/>
              <a:t>Pārlido virs visas Zemes virsmas</a:t>
            </a:r>
          </a:p>
          <a:p>
            <a:r>
              <a:rPr lang="lv-LV" dirty="0"/>
              <a:t>Negatīvās puses</a:t>
            </a:r>
          </a:p>
          <a:p>
            <a:pPr lvl="1"/>
            <a:r>
              <a:rPr lang="lv-LV" dirty="0"/>
              <a:t>Sasniegšanai ir jālieto vairāk degvielas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2925335-7840-43A9-B947-9751A1670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80" y="784860"/>
            <a:ext cx="3414853" cy="5288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42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CF2430-F575-48E3-8C0E-BD1F4D1F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Ekvatoriālā orbīta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70D724-CA4A-4454-849E-A8E582FDA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lv-LV" dirty="0"/>
              <a:t>Atrodas Zemes ekvatora plaknē vai tās tuvumā</a:t>
            </a:r>
          </a:p>
          <a:p>
            <a:pPr lvl="1"/>
            <a:r>
              <a:rPr lang="lv-LV" dirty="0"/>
              <a:t>Vienkāršāk palaist no kosmodroma, kas ir ekvatora tuvumā</a:t>
            </a:r>
          </a:p>
          <a:p>
            <a:r>
              <a:rPr lang="lv-LV" dirty="0"/>
              <a:t>Kas ir pozitīvi</a:t>
            </a:r>
          </a:p>
          <a:p>
            <a:pPr lvl="1"/>
            <a:r>
              <a:rPr lang="lv-LV" dirty="0"/>
              <a:t>Pavadonis vienmēr pārlido tos pašus rajonus</a:t>
            </a:r>
          </a:p>
          <a:p>
            <a:r>
              <a:rPr lang="lv-LV" dirty="0"/>
              <a:t>Kas ir negatīvi</a:t>
            </a:r>
          </a:p>
          <a:p>
            <a:pPr lvl="1"/>
            <a:r>
              <a:rPr lang="lv-LV" dirty="0"/>
              <a:t>Uz zemās orbītas nekad nevar redzēt lielāku zemeslodes daļu</a:t>
            </a:r>
          </a:p>
          <a:p>
            <a:r>
              <a:rPr lang="lv-LV" dirty="0"/>
              <a:t>Secinājums</a:t>
            </a:r>
          </a:p>
          <a:p>
            <a:pPr lvl="1"/>
            <a:r>
              <a:rPr lang="lv-LV" dirty="0"/>
              <a:t>Izmanto ģeostacionāriem pavadoņiem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9F7BE50-2661-4227-B5DE-4A8B4E06A1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9454">
            <a:off x="8230336" y="1070027"/>
            <a:ext cx="3694012" cy="2144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336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D1F233-CB65-4BB0-B521-E9D33E90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Ģeosinhronā un Ģeostacionārā orbīta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295B9E-861C-42D3-AAB0-E94F9D409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7524548" cy="4037352"/>
          </a:xfrm>
        </p:spPr>
        <p:txBody>
          <a:bodyPr>
            <a:normAutofit fontScale="77500" lnSpcReduction="20000"/>
          </a:bodyPr>
          <a:lstStyle/>
          <a:p>
            <a:r>
              <a:rPr lang="lv-LV" i="1" u="sng" dirty="0"/>
              <a:t>Ģeosinhronā orbīta</a:t>
            </a:r>
            <a:r>
              <a:rPr lang="lv-LV" dirty="0"/>
              <a:t> ir orbīta, kuras apriņķošanas periods ir vienāds ar Zemes diennakts garumu</a:t>
            </a:r>
          </a:p>
          <a:p>
            <a:pPr lvl="1"/>
            <a:r>
              <a:rPr lang="lv-LV" dirty="0"/>
              <a:t>Augstums (</a:t>
            </a:r>
            <a:r>
              <a:rPr lang="lv-LV" i="1" dirty="0"/>
              <a:t>nevis rādiuss</a:t>
            </a:r>
            <a:r>
              <a:rPr lang="lv-LV" dirty="0"/>
              <a:t>) ap 35,800 km</a:t>
            </a:r>
          </a:p>
          <a:p>
            <a:pPr lvl="1"/>
            <a:r>
              <a:rPr lang="lv-LV" dirty="0"/>
              <a:t>Skatoties no Zemes virsmas, orbīta ir noslēgta un izskatās kā analemma</a:t>
            </a:r>
          </a:p>
          <a:p>
            <a:pPr lvl="2"/>
            <a:r>
              <a:rPr lang="lv-LV" dirty="0"/>
              <a:t>Taču periods ir viena diena, nevis gads</a:t>
            </a:r>
          </a:p>
          <a:p>
            <a:r>
              <a:rPr lang="lv-LV" i="1" u="sng" dirty="0"/>
              <a:t>Ģeostacionārā orbīta</a:t>
            </a:r>
            <a:r>
              <a:rPr lang="lv-LV" dirty="0"/>
              <a:t> ir riņķveida ekvatoriālā ģeosinhronā orbīta</a:t>
            </a:r>
          </a:p>
          <a:p>
            <a:pPr lvl="1"/>
            <a:r>
              <a:rPr lang="lv-LV" dirty="0"/>
              <a:t>Pavadonis atrodas virs viena punkta</a:t>
            </a:r>
            <a:endParaRPr lang="en-US" dirty="0"/>
          </a:p>
        </p:txBody>
      </p:sp>
      <p:pic>
        <p:nvPicPr>
          <p:cNvPr id="7" name="Picture 6" descr="A picture containing text, chain, blue&#10;&#10;Description automatically generated">
            <a:extLst>
              <a:ext uri="{FF2B5EF4-FFF2-40B4-BE49-F238E27FC236}">
                <a16:creationId xmlns="" xmlns:a16="http://schemas.microsoft.com/office/drawing/2014/main" id="{F61B0F64-76ED-498B-B03D-67C77D590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36" y="1935703"/>
            <a:ext cx="3352800" cy="335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76A4CD-8B1B-4D65-B48E-B43BABA42A23}"/>
              </a:ext>
            </a:extLst>
          </p:cNvPr>
          <p:cNvSpPr txBox="1"/>
          <p:nvPr/>
        </p:nvSpPr>
        <p:spPr>
          <a:xfrm>
            <a:off x="8471836" y="5428649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Punkti, kuros Sirius pavadoņi ir redzami zenītā (augstums nav parādīts)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54490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10566</TotalTime>
  <Words>1262</Words>
  <Application>Microsoft Office PowerPoint</Application>
  <PresentationFormat>Pielāgots</PresentationFormat>
  <Paragraphs>207</Paragraphs>
  <Slides>28</Slides>
  <Notes>15</Notes>
  <HiddenSlides>0</HiddenSlides>
  <MMClips>1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28</vt:i4>
      </vt:variant>
    </vt:vector>
  </HeadingPairs>
  <TitlesOfParts>
    <vt:vector size="29" baseType="lpstr">
      <vt:lpstr>Celestial</vt:lpstr>
      <vt:lpstr>Kosmonautika 3. Kosmosā un uz citiem debess ķermeņiem</vt:lpstr>
      <vt:lpstr>Lekcijas plāns</vt:lpstr>
      <vt:lpstr>Kursa izvēle</vt:lpstr>
      <vt:lpstr>Orbītu tipi</vt:lpstr>
      <vt:lpstr>Slaids 5</vt:lpstr>
      <vt:lpstr>zemā pavadoņa orbīta no Zemes virsmas</vt:lpstr>
      <vt:lpstr>Polārā orbīta</vt:lpstr>
      <vt:lpstr>Ekvatoriālā orbīta</vt:lpstr>
      <vt:lpstr>Ģeosinhronā un Ģeostacionārā orbīta</vt:lpstr>
      <vt:lpstr>Saules sinhronā orbīta</vt:lpstr>
      <vt:lpstr>NOVĒRO SATELĪTU ŠOVAKAR</vt:lpstr>
      <vt:lpstr>Pārlidojumi starp planētām</vt:lpstr>
      <vt:lpstr>Slaids 13</vt:lpstr>
      <vt:lpstr>Slaids 14</vt:lpstr>
      <vt:lpstr>Debess ķermeņu pētījumi no orbītas</vt:lpstr>
      <vt:lpstr>Pētījumu metodes no orbītas</vt:lpstr>
      <vt:lpstr>Spektrometri</vt:lpstr>
      <vt:lpstr>Citi instrumenti</vt:lpstr>
      <vt:lpstr>Debess ķermeņu pētījumi no virsmas</vt:lpstr>
      <vt:lpstr>Pētījumu metodes no virsmas</vt:lpstr>
      <vt:lpstr>Spektroskopijas metodes</vt:lpstr>
      <vt:lpstr>Citas metodes</vt:lpstr>
      <vt:lpstr>Zemvirsmas pētījumi</vt:lpstr>
      <vt:lpstr>Kā dabūt citu debess ķermeņu vielu uz Zemes?</vt:lpstr>
      <vt:lpstr>Meteorīti no CitieM debess Ķermeņiem</vt:lpstr>
      <vt:lpstr>Sadursmes kalkulators (down2earth.eu)</vt:lpstr>
      <vt:lpstr>Starpplanētu un starpzvaigžņu putekļi</vt:lpstr>
      <vt:lpstr>Terminu vārdnīca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Galaktikas</dc:title>
  <dc:creator>Docenko-extern, Dmitrijs</dc:creator>
  <cp:lastModifiedBy>Inese</cp:lastModifiedBy>
  <cp:revision>427</cp:revision>
  <dcterms:created xsi:type="dcterms:W3CDTF">2020-11-19T08:47:04Z</dcterms:created>
  <dcterms:modified xsi:type="dcterms:W3CDTF">2021-02-26T19:47:52Z</dcterms:modified>
</cp:coreProperties>
</file>