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62"/>
  </p:notesMasterIdLst>
  <p:sldIdLst>
    <p:sldId id="256" r:id="rId3"/>
    <p:sldId id="368" r:id="rId4"/>
    <p:sldId id="312" r:id="rId5"/>
    <p:sldId id="341" r:id="rId6"/>
    <p:sldId id="313" r:id="rId7"/>
    <p:sldId id="314" r:id="rId8"/>
    <p:sldId id="317" r:id="rId9"/>
    <p:sldId id="345" r:id="rId10"/>
    <p:sldId id="318" r:id="rId11"/>
    <p:sldId id="347" r:id="rId12"/>
    <p:sldId id="348" r:id="rId13"/>
    <p:sldId id="350" r:id="rId14"/>
    <p:sldId id="351" r:id="rId15"/>
    <p:sldId id="278" r:id="rId16"/>
    <p:sldId id="292" r:id="rId17"/>
    <p:sldId id="279" r:id="rId18"/>
    <p:sldId id="358" r:id="rId19"/>
    <p:sldId id="360" r:id="rId20"/>
    <p:sldId id="349" r:id="rId21"/>
    <p:sldId id="338" r:id="rId22"/>
    <p:sldId id="260" r:id="rId23"/>
    <p:sldId id="266" r:id="rId24"/>
    <p:sldId id="282" r:id="rId25"/>
    <p:sldId id="291" r:id="rId26"/>
    <p:sldId id="267" r:id="rId27"/>
    <p:sldId id="355" r:id="rId28"/>
    <p:sldId id="354" r:id="rId29"/>
    <p:sldId id="353" r:id="rId30"/>
    <p:sldId id="357" r:id="rId31"/>
    <p:sldId id="356" r:id="rId32"/>
    <p:sldId id="315" r:id="rId33"/>
    <p:sldId id="273" r:id="rId34"/>
    <p:sldId id="258" r:id="rId35"/>
    <p:sldId id="289" r:id="rId36"/>
    <p:sldId id="293" r:id="rId37"/>
    <p:sldId id="263" r:id="rId38"/>
    <p:sldId id="283" r:id="rId39"/>
    <p:sldId id="288" r:id="rId40"/>
    <p:sldId id="264" r:id="rId41"/>
    <p:sldId id="285" r:id="rId42"/>
    <p:sldId id="286" r:id="rId43"/>
    <p:sldId id="281" r:id="rId44"/>
    <p:sldId id="265" r:id="rId45"/>
    <p:sldId id="359" r:id="rId46"/>
    <p:sldId id="369" r:id="rId47"/>
    <p:sldId id="361" r:id="rId48"/>
    <p:sldId id="362" r:id="rId49"/>
    <p:sldId id="370" r:id="rId50"/>
    <p:sldId id="371" r:id="rId51"/>
    <p:sldId id="372" r:id="rId52"/>
    <p:sldId id="373" r:id="rId53"/>
    <p:sldId id="367" r:id="rId54"/>
    <p:sldId id="328" r:id="rId55"/>
    <p:sldId id="329" r:id="rId56"/>
    <p:sldId id="330" r:id="rId57"/>
    <p:sldId id="331" r:id="rId58"/>
    <p:sldId id="332" r:id="rId59"/>
    <p:sldId id="333" r:id="rId60"/>
    <p:sldId id="322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Ievads" id="{25D1A5F0-0898-477C-9D91-8FA622D5AE98}">
          <p14:sldIdLst>
            <p14:sldId id="256"/>
            <p14:sldId id="368"/>
            <p14:sldId id="312"/>
            <p14:sldId id="341"/>
          </p14:sldIdLst>
        </p14:section>
        <p14:section name="Reaktīvā kustība" id="{4A0438B4-E3CE-4228-9013-170BF2DAD673}">
          <p14:sldIdLst>
            <p14:sldId id="313"/>
            <p14:sldId id="314"/>
            <p14:sldId id="317"/>
            <p14:sldId id="345"/>
            <p14:sldId id="318"/>
            <p14:sldId id="347"/>
            <p14:sldId id="348"/>
            <p14:sldId id="350"/>
            <p14:sldId id="351"/>
            <p14:sldId id="278"/>
            <p14:sldId id="292"/>
            <p14:sldId id="279"/>
            <p14:sldId id="358"/>
            <p14:sldId id="360"/>
          </p14:sldIdLst>
        </p14:section>
        <p14:section name="Dzinēji" id="{5C1A8399-8496-4A5A-87A9-C01C06065E1F}">
          <p14:sldIdLst>
            <p14:sldId id="349"/>
            <p14:sldId id="338"/>
            <p14:sldId id="260"/>
            <p14:sldId id="266"/>
            <p14:sldId id="282"/>
            <p14:sldId id="291"/>
            <p14:sldId id="267"/>
            <p14:sldId id="355"/>
            <p14:sldId id="354"/>
            <p14:sldId id="353"/>
            <p14:sldId id="357"/>
            <p14:sldId id="356"/>
          </p14:sldIdLst>
        </p14:section>
        <p14:section name="Kosmosā un atpakaļ" id="{91B7CB10-73B8-400B-A782-9D64FD6D9E6E}">
          <p14:sldIdLst>
            <p14:sldId id="315"/>
            <p14:sldId id="273"/>
            <p14:sldId id="258"/>
            <p14:sldId id="289"/>
            <p14:sldId id="293"/>
            <p14:sldId id="263"/>
            <p14:sldId id="283"/>
            <p14:sldId id="288"/>
            <p14:sldId id="264"/>
            <p14:sldId id="285"/>
            <p14:sldId id="286"/>
            <p14:sldId id="281"/>
            <p14:sldId id="265"/>
            <p14:sldId id="359"/>
            <p14:sldId id="361"/>
            <p14:sldId id="362"/>
          </p14:sldIdLst>
        </p14:section>
        <p14:section name="Kosmiskie lūžni" id="{415991FC-8DF1-438C-AF9F-901910C019BC}">
          <p14:sldIdLst>
            <p14:sldId id="367"/>
            <p14:sldId id="328"/>
            <p14:sldId id="329"/>
            <p14:sldId id="330"/>
            <p14:sldId id="331"/>
            <p14:sldId id="332"/>
            <p14:sldId id="333"/>
          </p14:sldIdLst>
        </p14:section>
        <p14:section name="Nobeigums" id="{96019CF5-1097-446D-AA5F-439963A7E9A6}">
          <p14:sldIdLst>
            <p14:sldId id="32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966FF"/>
    <a:srgbClr val="DD9D31"/>
    <a:srgbClr val="AC3EC1"/>
    <a:srgbClr val="FFFFFF"/>
    <a:srgbClr val="000000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83488" autoAdjust="0"/>
  </p:normalViewPr>
  <p:slideViewPr>
    <p:cSldViewPr snapToGrid="0">
      <p:cViewPr varScale="1">
        <p:scale>
          <a:sx n="93" d="100"/>
          <a:sy n="93" d="100"/>
        </p:scale>
        <p:origin x="-11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C3D65-8DB9-4053-B237-7CF0C912689E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B236C-9E3D-461C-87E9-13EA97F21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67190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https://en.wikipedia.org/wiki/Orbital_mechanics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1840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https://www.aulis.com/re-entrymatters.htm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B236C-9E3D-461C-87E9-13EA97F214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93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https://www.esa.int/ESA_Multimedia/Images/2008/03/Trackable_objects_in_orbit_around_Earth</a:t>
            </a:r>
            <a:endParaRPr lang="lv-LV" dirty="0"/>
          </a:p>
          <a:p>
            <a:endParaRPr lang="lv-LV" dirty="0"/>
          </a:p>
          <a:p>
            <a:r>
              <a:rPr lang="en-US" dirty="0"/>
              <a:t>https://www.weforum.org/agenda/2020/10/visualizing-easrth-satellites-sapce-space</a:t>
            </a:r>
            <a:endParaRPr lang="lv-LV" dirty="0"/>
          </a:p>
          <a:p>
            <a:r>
              <a:rPr lang="en-US" dirty="0"/>
              <a:t>https://www.visualcapitalist.com/visualizing-all-of-earths-satellites/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7455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r>
              <a:rPr lang="en-US" dirty="0"/>
              <a:t>The History of Space Debris</a:t>
            </a:r>
            <a:r>
              <a:rPr lang="lv-LV" dirty="0"/>
              <a:t>,</a:t>
            </a:r>
            <a:r>
              <a:rPr lang="en-US" dirty="0"/>
              <a:t> Loretta Hall </a:t>
            </a:r>
            <a:r>
              <a:rPr lang="lv-LV" dirty="0"/>
              <a:t>, 2014</a:t>
            </a:r>
          </a:p>
          <a:p>
            <a:endParaRPr lang="lv-LV" dirty="0"/>
          </a:p>
          <a:p>
            <a:r>
              <a:rPr lang="en-US" dirty="0"/>
              <a:t>https://www.nasa.gov/mission_pages/station/news/orbital_debris.html</a:t>
            </a:r>
            <a:endParaRPr lang="lv-LV" dirty="0"/>
          </a:p>
          <a:p>
            <a:endParaRPr lang="lv-LV" dirty="0"/>
          </a:p>
          <a:p>
            <a:r>
              <a:rPr lang="en-US" dirty="0"/>
              <a:t>https://www.esa.int/ESA_Multimedia/Images/2008/03/Debris_objects_-_mostly_debris_-_in_low_Earth_orbit_LEO_-_view_over_the_equator</a:t>
            </a:r>
            <a:endParaRPr lang="lv-LV" dirty="0"/>
          </a:p>
          <a:p>
            <a:endParaRPr lang="lv-LV" dirty="0"/>
          </a:p>
          <a:p>
            <a:r>
              <a:rPr lang="en-US" dirty="0"/>
              <a:t>https://www.esa.int/ESA_Multimedia/Videos/2019/02/Distribution_of_space_debris_in_orbit_around_Earth/(lang)</a:t>
            </a:r>
            <a:endParaRPr lang="lv-LV" dirty="0"/>
          </a:p>
          <a:p>
            <a:endParaRPr lang="lv-LV" dirty="0"/>
          </a:p>
          <a:p>
            <a:r>
              <a:rPr lang="en-US" dirty="0"/>
              <a:t>https://www.technologyreview.com/2020/08/05/1006069/tracking-space-junk-daylight-laser-ranging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5765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https://www.esa.int/ESA_Multimedia/Videos/2019/02/Distribution_of_space_debris_in_orbit_around_Earth/(lang)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01977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5735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https://en.wikipedia.org/wiki/Kessler_syndrome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9301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http://mentallandscape.com/S_GIRD.htm</a:t>
            </a:r>
            <a:endParaRPr lang="lv-LV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3516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Jautājums aptaujai: </a:t>
            </a:r>
          </a:p>
          <a:p>
            <a:r>
              <a:rPr lang="lv-LV" dirty="0"/>
              <a:t>Kad beigu raķetes ātrums būs lielāks: ja izmestu pusi no masas uzreiz vai pakāpeniski – mazās porcijās?</a:t>
            </a:r>
          </a:p>
          <a:p>
            <a:endParaRPr lang="lv-LV" dirty="0"/>
          </a:p>
          <a:p>
            <a:pPr marL="171450" indent="-171450">
              <a:buFontTx/>
              <a:buChar char="-"/>
            </a:pPr>
            <a:r>
              <a:rPr lang="lv-LV" dirty="0"/>
              <a:t>Būs lielāks, ja izmetīs uzreiz</a:t>
            </a:r>
          </a:p>
          <a:p>
            <a:pPr marL="171450" indent="-171450">
              <a:buFontTx/>
              <a:buChar char="-"/>
            </a:pPr>
            <a:r>
              <a:rPr lang="lv-LV" dirty="0"/>
              <a:t>Būs lielāks, ja izmetīs pakāpeniski</a:t>
            </a:r>
          </a:p>
          <a:p>
            <a:pPr marL="171450" indent="-171450">
              <a:buFontTx/>
              <a:buChar char="-"/>
            </a:pPr>
            <a:r>
              <a:rPr lang="lv-LV" dirty="0"/>
              <a:t>Būs vienāds ar v_e abos gadījumos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8095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https://www.nasa.gov/content/goddard/hubble-space-telescope-pointing-control-system</a:t>
            </a:r>
            <a:endParaRPr lang="lv-LV" dirty="0"/>
          </a:p>
          <a:p>
            <a:endParaRPr lang="lv-LV" dirty="0"/>
          </a:p>
          <a:p>
            <a:r>
              <a:rPr lang="en-US" dirty="0"/>
              <a:t>https://www.rocketlabusa.com/satellite-components/reaction-wheels/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9125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P. </a:t>
            </a:r>
            <a:r>
              <a:rPr lang="en-US" dirty="0" err="1"/>
              <a:t>Fraundorf</a:t>
            </a:r>
            <a:r>
              <a:rPr lang="en-US" dirty="0"/>
              <a:t> - Own work, CC BY-SA 4.0, https://commons.wikimedia.org/w/index.php?curid=51215249</a:t>
            </a:r>
            <a:endParaRPr lang="lv-LV" dirty="0"/>
          </a:p>
          <a:p>
            <a:r>
              <a:rPr lang="en-US" dirty="0"/>
              <a:t>By Mark L </a:t>
            </a:r>
            <a:r>
              <a:rPr lang="en-US" dirty="0" err="1"/>
              <a:t>Holderman</a:t>
            </a:r>
            <a:r>
              <a:rPr lang="en-US" dirty="0"/>
              <a:t> - NASA Technology Applications Assessment Team, Public Domain, https://commons.wikimedia.org/w/index.php?curid=14732951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2634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https://en.wikipedia.org/wiki/De_Laval_nozzle</a:t>
            </a:r>
            <a:endParaRPr lang="lv-LV" dirty="0"/>
          </a:p>
          <a:p>
            <a:r>
              <a:rPr lang="en-US" dirty="0"/>
              <a:t>By ЮК - Own work, Public Domain, https://commons.wikimedia.org/w/index.php?curid=3531491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725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Kāds ir minimāls vilcējspēks, lai raķete paceltos virs virsmas?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dirty="0"/>
              <a:t> - Jebkurš uz leju vērsts vilcējspēks pacels raķeti</a:t>
            </a:r>
          </a:p>
          <a:p>
            <a:r>
              <a:rPr lang="lv-LV" dirty="0"/>
              <a:t> - Vienāds ar raķetes svaru</a:t>
            </a:r>
          </a:p>
          <a:p>
            <a:r>
              <a:rPr lang="lv-LV" dirty="0"/>
              <a:t> - Vienāds ar raķetes masu</a:t>
            </a:r>
          </a:p>
          <a:p>
            <a:r>
              <a:rPr lang="lv-LV" dirty="0"/>
              <a:t> - Vienāds ar raķetes apjomu </a:t>
            </a:r>
          </a:p>
          <a:p>
            <a:r>
              <a:rPr lang="lv-LV" dirty="0"/>
              <a:t> - Vienāds ar Arhimeda spēku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4316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Andrzej </a:t>
            </a:r>
            <a:r>
              <a:rPr lang="en-US" dirty="0" err="1"/>
              <a:t>Mirecki</a:t>
            </a:r>
            <a:r>
              <a:rPr lang="en-US" dirty="0"/>
              <a:t> - Own work, CC BY-SA 3.0, https://commons.wikimedia.org/w/index.php?curid=14656159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B236C-9E3D-461C-87E9-13EA97F214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50497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https://www.quora.com/How-many-g-forces-do-astronauts-experience-on-the-Soyuz-rocket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B236C-9E3D-461C-87E9-13EA97F214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6101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8421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197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911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4787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6180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0720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0867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38678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7829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06370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9178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26911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06637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747187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4035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64747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3988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8421530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531716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207071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622670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82710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A581784-DC7B-47A4-807E-E5F8D061F873}"/>
              </a:ext>
            </a:extLst>
          </p:cNvPr>
          <p:cNvSpPr/>
          <p:nvPr userDrawn="1"/>
        </p:nvSpPr>
        <p:spPr>
          <a:xfrm>
            <a:off x="0" y="-1"/>
            <a:ext cx="12188824" cy="6856213"/>
          </a:xfrm>
          <a:prstGeom prst="rect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41505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01499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718063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86763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72667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7677613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3580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1094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70588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12565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3119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266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107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B3A84AC-F680-4894-971E-824B74A69A98}" type="datetimeFigureOut">
              <a:rPr lang="en-US" smtClean="0"/>
              <a:pPr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0505ED6-DC7C-4138-889B-25D64A6A9D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89251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8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F0FEA90-0D1B-4D09-9EB6-683EEBF4272D}" type="datetimeFigureOut">
              <a:rPr lang="it-IT" smtClean="0"/>
              <a:pPr/>
              <a:t>26/02/2021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556BB1-9FD1-4863-B74D-B412108C8DE5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1074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u9EVeHqizY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eg"/><Relationship Id="rId11" Type="http://schemas.microsoft.com/office/2007/relationships/hdphoto" Target="../media/hdphoto2.wdp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3.wdp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1.png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Relationship Id="rId9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iic.lu.lv/fiz/IT/VM_F_8/index.html" TargetMode="Externa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Oo5zjH8GgA" TargetMode="External"/><Relationship Id="rId7" Type="http://schemas.openxmlformats.org/officeDocument/2006/relationships/image" Target="../media/image1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hyperlink" Target="https://youtu.be/GOo5zjH8GgA" TargetMode="External"/><Relationship Id="rId7" Type="http://schemas.openxmlformats.org/officeDocument/2006/relationships/image" Target="../media/image1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Oo5zjH8GgA" TargetMode="External"/><Relationship Id="rId7" Type="http://schemas.openxmlformats.org/officeDocument/2006/relationships/image" Target="../media/image1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hyperlink" Target="https://youtu.be/GOo5zjH8GgA" TargetMode="External"/><Relationship Id="rId7" Type="http://schemas.openxmlformats.org/officeDocument/2006/relationships/image" Target="../media/image1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video" Target="file:///D:\Temp\2021_Astrokurss\4_Kosmonautika\orig-1902_006_AR_EN.mp4" TargetMode="External"/><Relationship Id="rId5" Type="http://schemas.openxmlformats.org/officeDocument/2006/relationships/image" Target="../media/image133.png"/><Relationship Id="rId4" Type="http://schemas.microsoft.com/office/2007/relationships/media" Target="file:///D:\Temp\2021_Astrokurss\4_Kosmonautika\orig-1902_006_AR_EN.mp4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E9D9314D-0CEA-430B-8B1C-3E6A37FD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6166F2-2A78-4760-A638-B0A619530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4232" y="1964267"/>
            <a:ext cx="8785893" cy="2421464"/>
          </a:xfrm>
        </p:spPr>
        <p:txBody>
          <a:bodyPr>
            <a:normAutofit/>
          </a:bodyPr>
          <a:lstStyle/>
          <a:p>
            <a:r>
              <a:rPr lang="lv-LV" sz="6000" dirty="0"/>
              <a:t>Kosmonautika</a:t>
            </a:r>
            <a:r>
              <a:rPr lang="lv-LV" sz="6000"/>
              <a:t/>
            </a:r>
            <a:br>
              <a:rPr lang="lv-LV" sz="6000"/>
            </a:br>
            <a:r>
              <a:rPr lang="lv-LV" cap="none" dirty="0"/>
              <a:t>2</a:t>
            </a:r>
            <a:r>
              <a:rPr lang="lv-LV" cap="none" smtClean="0"/>
              <a:t>. </a:t>
            </a:r>
            <a:r>
              <a:rPr lang="lv-LV" cap="none" dirty="0"/>
              <a:t>Uz kosmosu un atpakaļ</a:t>
            </a:r>
            <a:endParaRPr lang="en-US" sz="60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2BBABC8-596E-4A34-A5F6-3290CC520E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Dr. Dmitrijs Docenko, Dr. Inese Dudareva</a:t>
            </a:r>
            <a:endParaRPr lang="en-US" dirty="0"/>
          </a:p>
          <a:p>
            <a:r>
              <a:rPr lang="lv-LV" i="1" cap="none" dirty="0"/>
              <a:t>Lekciju kurss «Astronomija vidusskolai»</a:t>
            </a:r>
          </a:p>
          <a:p>
            <a:r>
              <a:rPr lang="lv-LV" i="1" cap="none" dirty="0"/>
              <a:t>2021. gada februāris</a:t>
            </a:r>
            <a:endParaRPr lang="en-US" i="1" cap="none" dirty="0"/>
          </a:p>
        </p:txBody>
      </p:sp>
    </p:spTree>
    <p:extLst>
      <p:ext uri="{BB962C8B-B14F-4D97-AF65-F5344CB8AC3E}">
        <p14:creationId xmlns="" xmlns:p14="http://schemas.microsoft.com/office/powerpoint/2010/main" val="2923103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143B48-0855-4E16-AE4F-E4E4CD661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Ciolkovska vienādojums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7B44A7-9A41-4E20-8886-EA065CF54B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2" y="2142067"/>
                <a:ext cx="10577284" cy="4287762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lv-LV" dirty="0"/>
                  <a:t>Ja raķete ar sākotnējo masa (kopā ar degvielu) </a:t>
                </a:r>
                <a:r>
                  <a:rPr lang="lv-LV" i="1" dirty="0"/>
                  <a:t>m</a:t>
                </a:r>
                <a:r>
                  <a:rPr lang="lv-LV" baseline="-25000" dirty="0"/>
                  <a:t>0</a:t>
                </a:r>
                <a:r>
                  <a:rPr lang="lv-LV" dirty="0"/>
                  <a:t> izmet </a:t>
                </a:r>
                <a:br>
                  <a:rPr lang="lv-LV" dirty="0"/>
                </a:br>
                <a:r>
                  <a:rPr lang="lv-LV" dirty="0"/>
                  <a:t>vielu ar vienādu ātrumu </a:t>
                </a:r>
                <a:r>
                  <a:rPr lang="lv-LV" i="1" dirty="0"/>
                  <a:t>v</a:t>
                </a:r>
                <a:r>
                  <a:rPr lang="lv-LV" baseline="-25000" dirty="0"/>
                  <a:t>e</a:t>
                </a:r>
                <a:r>
                  <a:rPr lang="lv-LV" dirty="0"/>
                  <a:t> attiecībā pret sevi, tad momentā, </a:t>
                </a:r>
                <a:br>
                  <a:rPr lang="lv-LV" dirty="0"/>
                </a:br>
                <a:r>
                  <a:rPr lang="lv-LV" dirty="0"/>
                  <a:t>kad tās masa samazināsies līdz </a:t>
                </a:r>
                <a:r>
                  <a:rPr lang="lv-LV" i="1" dirty="0"/>
                  <a:t>m</a:t>
                </a:r>
                <a:r>
                  <a:rPr lang="lv-LV" baseline="-25000" dirty="0"/>
                  <a:t>f</a:t>
                </a:r>
                <a:r>
                  <a:rPr lang="lv-LV" dirty="0"/>
                  <a:t>, tā sasniegs ātrumu </a:t>
                </a:r>
                <a:r>
                  <a:rPr lang="el-GR" dirty="0"/>
                  <a:t>Δ</a:t>
                </a:r>
                <a:r>
                  <a:rPr lang="lv-LV" i="1" dirty="0"/>
                  <a:t>v</a:t>
                </a:r>
                <a:r>
                  <a:rPr lang="lv-LV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30</m:t>
                      </m:r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lv-LV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unc>
                        <m:funcPr>
                          <m:ctrlPr>
                            <a:rPr lang="lv-LV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lv-LV" b="0" i="0" smtClean="0">
                              <a:latin typeface="Cambria Math" panose="02040503050406030204" pitchFamily="18" charset="0"/>
                            </a:rPr>
                            <m:t>lg</m:t>
                          </m:r>
                        </m:fName>
                        <m:e>
                          <m:d>
                            <m:dPr>
                              <m:ctrlPr>
                                <a:rPr lang="lv-LV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v-LV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lv-LV" dirty="0"/>
              </a:p>
              <a:p>
                <a:pPr lvl="1"/>
                <a:r>
                  <a:rPr lang="lv-LV" dirty="0"/>
                  <a:t>Šeit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lv-LV" b="0" i="0" smtClean="0">
                            <a:latin typeface="Cambria Math" panose="02040503050406030204" pitchFamily="18" charset="0"/>
                          </a:rPr>
                          <m:t>lg</m:t>
                        </m:r>
                      </m:fName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lv-LV" dirty="0"/>
                  <a:t> ir decimāls logaritms, tas ir, logaritms ar bāzi 10.</a:t>
                </a:r>
              </a:p>
              <a:p>
                <a:pPr lvl="1"/>
                <a:r>
                  <a:rPr lang="lv-LV" dirty="0"/>
                  <a:t>Logaritms ir funkcija, kas ir apgriezta pakāpes funkcijai. Šis vienādojums ir identisks sekojošam: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lv-LV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lv-LV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lv-LV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30</m:t>
                        </m:r>
                        <m:sSub>
                          <m:sSubPr>
                            <m:ctrlPr>
                              <a:rPr lang="lv-LV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lv-LV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lv-LV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p>
                    </m:sSup>
                  </m:oMath>
                </a14:m>
                <a:r>
                  <a:rPr lang="lv-LV" dirty="0"/>
                  <a:t> (skaitlis 10 pakāpē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lv-LV">
                        <a:latin typeface="Cambria Math" panose="02040503050406030204" pitchFamily="18" charset="0"/>
                      </a:rPr>
                      <m:t>Δ</m:t>
                    </m:r>
                    <m:r>
                      <a:rPr lang="lv-LV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lv-LV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30</m:t>
                    </m:r>
                    <m:sSub>
                      <m:sSubPr>
                        <m:ctrlPr>
                          <a:rPr lang="lv-LV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lv-LV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lv-LV" dirty="0"/>
                  <a:t>)</a:t>
                </a:r>
              </a:p>
              <a:p>
                <a:r>
                  <a:rPr lang="lv-LV" dirty="0"/>
                  <a:t>Šo sauc par Ciolkovska vienādojumu (1903), kaut gan vairāki cilvēki to neatkarīgi izveda gan pirms, gan pēc viņa.</a:t>
                </a:r>
              </a:p>
              <a:p>
                <a:r>
                  <a:rPr lang="lv-LV" dirty="0"/>
                  <a:t>Attiecas uz kustību brīvā telpā, bet brīvās krišanas paātrinājuma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1C7B44A7-9A41-4E20-8886-EA065CF54B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2" y="2142067"/>
                <a:ext cx="10577284" cy="4287762"/>
              </a:xfrm>
              <a:blipFill>
                <a:blip r:embed="rId2" cstate="print"/>
                <a:stretch>
                  <a:fillRect l="-865" t="-2415" b="-3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59941C5-ED84-4508-93C6-0CD923B42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62" t="23069" r="23913" b="27830"/>
          <a:stretch/>
        </p:blipFill>
        <p:spPr bwMode="auto">
          <a:xfrm>
            <a:off x="8993415" y="458409"/>
            <a:ext cx="2786743" cy="33673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A668319-DE16-4532-9861-3FC6F6594F30}"/>
              </a:ext>
            </a:extLst>
          </p:cNvPr>
          <p:cNvSpPr txBox="1"/>
          <p:nvPr/>
        </p:nvSpPr>
        <p:spPr>
          <a:xfrm>
            <a:off x="9167737" y="3825725"/>
            <a:ext cx="2338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Konstantins Ciolkovskis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00722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89;p14">
            <a:extLst>
              <a:ext uri="{FF2B5EF4-FFF2-40B4-BE49-F238E27FC236}">
                <a16:creationId xmlns="" xmlns:a16="http://schemas.microsoft.com/office/drawing/2014/main" id="{318D4D33-998E-4EF9-8840-DE11B96B66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E0B4ED-F447-49E5-BB10-48EB94837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Logaritmiskā funkcija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AF276F-ED6C-4BE4-8B59-EAC83448B2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2" y="2142067"/>
                <a:ext cx="6485450" cy="410633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lv-LV" i="1" u="sng" dirty="0"/>
                  <a:t>Logartmiskā funkcija</a:t>
                </a:r>
                <a:r>
                  <a:rPr lang="lv-LV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lv-LV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lv-LV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lv-LV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lv-LV" dirty="0"/>
                  <a:t> ir apgriezta </a:t>
                </a:r>
                <a:r>
                  <a:rPr lang="lv-LV" i="1" u="sng" dirty="0"/>
                  <a:t>eksponenciālai funkcijai</a:t>
                </a:r>
                <a:r>
                  <a:rPr lang="lv-LV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lv-LV" dirty="0"/>
                  <a:t>.</a:t>
                </a:r>
              </a:p>
              <a:p>
                <a:pPr lvl="1"/>
                <a:r>
                  <a:rPr lang="lv-LV" dirty="0"/>
                  <a:t>Šeit </a:t>
                </a:r>
                <a:r>
                  <a:rPr lang="lv-LV" i="1" dirty="0"/>
                  <a:t>a</a:t>
                </a:r>
                <a:r>
                  <a:rPr lang="lv-LV" dirty="0"/>
                  <a:t> ir skaitlis (</a:t>
                </a:r>
                <a:r>
                  <a:rPr lang="lv-LV" i="1" u="sng" dirty="0"/>
                  <a:t>bāze</a:t>
                </a:r>
                <a:r>
                  <a:rPr lang="lv-LV" dirty="0"/>
                  <a:t>), bet </a:t>
                </a:r>
                <a:r>
                  <a:rPr lang="lv-LV" i="1" dirty="0"/>
                  <a:t>x</a:t>
                </a:r>
                <a:r>
                  <a:rPr lang="lv-LV" dirty="0"/>
                  <a:t> ir mainīgais</a:t>
                </a:r>
              </a:p>
              <a:p>
                <a:pPr lvl="1"/>
                <a:r>
                  <a:rPr lang="lv-LV" dirty="0"/>
                  <a:t>Funkciju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p>
                    </m:sSup>
                  </m:oMath>
                </a14:m>
                <a:r>
                  <a:rPr lang="lv-LV" dirty="0"/>
                  <a:t> sauc par pakāpes funkciju</a:t>
                </a:r>
              </a:p>
              <a:p>
                <a:r>
                  <a:rPr lang="lv-LV" dirty="0"/>
                  <a:t>Eksponenciālā funkcija aug ļoti ātri</a:t>
                </a:r>
              </a:p>
              <a:p>
                <a:r>
                  <a:rPr lang="lv-LV" dirty="0"/>
                  <a:t>Logaritma funkcija aug ļoti lēni</a:t>
                </a:r>
              </a:p>
              <a:p>
                <a:r>
                  <a:rPr lang="lv-LV" dirty="0"/>
                  <a:t>Kad </a:t>
                </a:r>
                <a:r>
                  <a:rPr lang="lv-LV" i="1" dirty="0"/>
                  <a:t>x</a:t>
                </a:r>
                <a:r>
                  <a:rPr lang="lv-LV" dirty="0"/>
                  <a:t> palielinās </a:t>
                </a:r>
                <a:r>
                  <a:rPr lang="lv-LV" i="1" dirty="0"/>
                  <a:t>a</a:t>
                </a:r>
                <a:r>
                  <a:rPr lang="lv-LV" dirty="0"/>
                  <a:t> reizes, tad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lv-LV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lv-LV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lv-LV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fName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lv-LV" dirty="0"/>
                  <a:t> palielinās par vienu</a:t>
                </a:r>
              </a:p>
              <a:p>
                <a:r>
                  <a:rPr lang="lv-LV" dirty="0"/>
                  <a:t>Parasti izmanto bāzi 2 (pieraksta: log</a:t>
                </a:r>
                <a:r>
                  <a:rPr lang="lv-LV" baseline="-25000" dirty="0"/>
                  <a:t>2</a:t>
                </a:r>
                <a:r>
                  <a:rPr lang="lv-LV" dirty="0"/>
                  <a:t> </a:t>
                </a:r>
                <a:r>
                  <a:rPr lang="lv-LV" i="1" dirty="0"/>
                  <a:t>x</a:t>
                </a:r>
                <a:r>
                  <a:rPr lang="lv-LV" dirty="0"/>
                  <a:t>), 10 (pieraksta: lg </a:t>
                </a:r>
                <a:r>
                  <a:rPr lang="lv-LV" i="1" dirty="0"/>
                  <a:t>x</a:t>
                </a:r>
                <a:r>
                  <a:rPr lang="lv-LV" dirty="0"/>
                  <a:t>) vai </a:t>
                </a:r>
                <a14:m>
                  <m:oMath xmlns:m="http://schemas.openxmlformats.org/officeDocument/2006/math">
                    <m:r>
                      <a:rPr lang="lv-LV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718</m:t>
                    </m:r>
                  </m:oMath>
                </a14:m>
                <a:r>
                  <a:rPr lang="lv-LV" dirty="0"/>
                  <a:t> (pieraksta: ln </a:t>
                </a:r>
                <a:r>
                  <a:rPr lang="lv-LV" i="1" dirty="0"/>
                  <a:t>x</a:t>
                </a:r>
                <a:r>
                  <a:rPr lang="lv-LV" dirty="0"/>
                  <a:t>).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8AF276F-ED6C-4BE4-8B59-EAC83448B2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2" y="2142067"/>
                <a:ext cx="6485450" cy="4106333"/>
              </a:xfrm>
              <a:blipFill>
                <a:blip r:embed="rId2" cstate="print"/>
                <a:stretch>
                  <a:fillRect l="-1411" r="-188" b="-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6625ADE-AB1F-4805-8CA7-D17E1586E8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1251" y="2360839"/>
            <a:ext cx="4810125" cy="2152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1D5DC6D-48DF-487C-B084-7B9EDF9AF8D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71251" y="148317"/>
            <a:ext cx="4810125" cy="21526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BCCEB45A-61DF-44D4-987F-47ADEC0A0172}"/>
              </a:ext>
            </a:extLst>
          </p:cNvPr>
          <p:cNvGrpSpPr/>
          <p:nvPr/>
        </p:nvGrpSpPr>
        <p:grpSpPr>
          <a:xfrm>
            <a:off x="7171252" y="4573361"/>
            <a:ext cx="4810125" cy="2212522"/>
            <a:chOff x="7171252" y="4573361"/>
            <a:chExt cx="4810125" cy="2212522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B574EB3-7778-4C9C-B520-26030E090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1252" y="4573361"/>
              <a:ext cx="4810125" cy="21526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287B5AF5-A810-44FB-93E8-BB3A971FFF2F}"/>
                </a:ext>
              </a:extLst>
            </p:cNvPr>
            <p:cNvSpPr txBox="1"/>
            <p:nvPr/>
          </p:nvSpPr>
          <p:spPr>
            <a:xfrm>
              <a:off x="7316527" y="6416551"/>
              <a:ext cx="22597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>
                  <a:solidFill>
                    <a:schemeClr val="accent5"/>
                  </a:solidFill>
                </a:rPr>
                <a:t>Logaritmiskais mērogs</a:t>
              </a:r>
              <a:endParaRPr lang="en-US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5119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A87466-ACBD-4E5F-87F6-7D3D9FBC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330199"/>
            <a:ext cx="10131425" cy="1456267"/>
          </a:xfrm>
        </p:spPr>
        <p:txBody>
          <a:bodyPr/>
          <a:lstStyle/>
          <a:p>
            <a:r>
              <a:rPr lang="lv-LV" dirty="0"/>
              <a:t>Ciolkovska vienādojums: analīze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D046E7E-8329-4324-B4BE-B03D8CCE10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2" y="1494971"/>
                <a:ext cx="7137398" cy="5032830"/>
              </a:xfrm>
            </p:spPr>
            <p:txBody>
              <a:bodyPr>
                <a:normAutofit fontScale="55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lv-LV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unc>
                        <m:funcPr>
                          <m:ctrlPr>
                            <a:rPr lang="lv-LV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lv-LV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lv-LV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lv-LV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lv-LV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lv-LV" dirty="0"/>
              </a:p>
              <a:p>
                <a:r>
                  <a:rPr lang="lv-LV" dirty="0"/>
                  <a:t>Kad beigu masa samazinās </a:t>
                </a:r>
                <a14:m>
                  <m:oMath xmlns:m="http://schemas.openxmlformats.org/officeDocument/2006/math">
                    <m:r>
                      <a:rPr lang="lv-LV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718</m:t>
                    </m:r>
                  </m:oMath>
                </a14:m>
                <a:r>
                  <a:rPr lang="lv-LV" dirty="0"/>
                  <a:t> </a:t>
                </a:r>
                <a:r>
                  <a:rPr lang="lv-LV" u="sng" dirty="0"/>
                  <a:t>reizes</a:t>
                </a:r>
                <a:r>
                  <a:rPr lang="lv-LV" dirty="0"/>
                  <a:t>, tad beigu ātrums palielinās </a:t>
                </a:r>
                <a:r>
                  <a:rPr lang="lv-LV" u="sng" dirty="0"/>
                  <a:t>par</a:t>
                </a:r>
                <a:r>
                  <a:rPr lang="lv-LV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lv-LV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lv-LV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lv-LV" dirty="0"/>
                  <a:t>.</a:t>
                </a:r>
              </a:p>
              <a:p>
                <a:r>
                  <a:rPr lang="lv-LV" dirty="0"/>
                  <a:t>Tabulā pa labi ir dota beigu raķetes masa , atkarībā no sasniegta ātruma</a:t>
                </a:r>
              </a:p>
              <a:p>
                <a:pPr lvl="1"/>
                <a:r>
                  <a:rPr lang="lv-LV" dirty="0"/>
                  <a:t>Ja sākotnējā masa ir 500 tonnas (lielās lidmašīnas masa)</a:t>
                </a:r>
              </a:p>
              <a:p>
                <a:pPr lvl="1"/>
                <a:r>
                  <a:rPr lang="lv-LV" dirty="0"/>
                  <a:t>Degvielas izmešanas ātrums ir 2 km/s (7,200 km/h) vai 3 km/s (10,800 km/h), kas ir tipiski ķīmiskiem raķešu dzinējiem.</a:t>
                </a:r>
              </a:p>
              <a:p>
                <a:r>
                  <a:rPr lang="lv-LV" dirty="0"/>
                  <a:t>Degvielas izmešanas ātrums ir kritiski svarīgs kosmosa sasniegšanai</a:t>
                </a:r>
              </a:p>
              <a:p>
                <a:pPr lvl="1"/>
                <a:r>
                  <a:rPr lang="lv-LV" dirty="0"/>
                  <a:t>Lielākā daļa no raķetes masas ir degvielas masa</a:t>
                </a:r>
              </a:p>
              <a:p>
                <a:pPr lvl="1"/>
                <a:r>
                  <a:rPr lang="lv-LV" dirty="0"/>
                  <a:t>Lielākā daļa no degvielas tiek patērēta, lai paātrinātu degvielu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AD046E7E-8329-4324-B4BE-B03D8CCE10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2" y="1494971"/>
                <a:ext cx="7137398" cy="5032830"/>
              </a:xfrm>
              <a:blipFill>
                <a:blip r:embed="rId2" cstate="print"/>
                <a:stretch>
                  <a:fillRect l="-769" r="-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0784B92D-04E3-4B5A-96C2-99161DDFA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12617601"/>
              </p:ext>
            </p:extLst>
          </p:nvPr>
        </p:nvGraphicFramePr>
        <p:xfrm>
          <a:off x="8186178" y="849626"/>
          <a:ext cx="3437466" cy="5158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668">
                  <a:extLst>
                    <a:ext uri="{9D8B030D-6E8A-4147-A177-3AD203B41FA5}">
                      <a16:colId xmlns="" xmlns:a16="http://schemas.microsoft.com/office/drawing/2014/main" val="428921852"/>
                    </a:ext>
                  </a:extLst>
                </a:gridCol>
                <a:gridCol w="1231899">
                  <a:extLst>
                    <a:ext uri="{9D8B030D-6E8A-4147-A177-3AD203B41FA5}">
                      <a16:colId xmlns="" xmlns:a16="http://schemas.microsoft.com/office/drawing/2014/main" val="725706444"/>
                    </a:ext>
                  </a:extLst>
                </a:gridCol>
                <a:gridCol w="1231899">
                  <a:extLst>
                    <a:ext uri="{9D8B030D-6E8A-4147-A177-3AD203B41FA5}">
                      <a16:colId xmlns="" xmlns:a16="http://schemas.microsoft.com/office/drawing/2014/main" val="1442369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lv-LV" dirty="0"/>
                        <a:t>Beigu ātrums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v-LV" dirty="0"/>
                        <a:t>Beigu masa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83097780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i="1" dirty="0"/>
                        <a:t>v</a:t>
                      </a:r>
                      <a:r>
                        <a:rPr lang="lv-LV" baseline="-25000" dirty="0"/>
                        <a:t>e</a:t>
                      </a:r>
                      <a:r>
                        <a:rPr lang="lv-LV" dirty="0"/>
                        <a:t> = 2 km/s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v-LV" i="1" dirty="0"/>
                        <a:t>v</a:t>
                      </a:r>
                      <a:r>
                        <a:rPr lang="lv-LV" baseline="-25000" dirty="0"/>
                        <a:t>e</a:t>
                      </a:r>
                      <a:r>
                        <a:rPr lang="lv-LV" dirty="0"/>
                        <a:t> = 3 km/s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973212621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0 km/s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500 tonnas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500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204942088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2 km/s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184 tonnas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257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972147027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4 km/s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68 tonnas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132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699594955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6 km/s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25 tonnas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68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4023104445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8 km/s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9 tonnas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35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537137498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10 km/s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3.4 tonnas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18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891575638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12 km/s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1.2 tonnas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9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465791405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14 km/s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0.5 tonnas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4.7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586309565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16 km/s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168 kg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2.4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966225876"/>
                  </a:ext>
                </a:extLst>
              </a:tr>
              <a:tr h="410788">
                <a:tc>
                  <a:txBody>
                    <a:bodyPr/>
                    <a:lstStyle/>
                    <a:p>
                      <a:r>
                        <a:rPr lang="lv-LV" dirty="0"/>
                        <a:t>18 km/s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62 kg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lv-LV" dirty="0"/>
                        <a:t>1.2 tonnas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94280013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34FE199-5EF5-46F7-923B-C427DD9D582D}"/>
              </a:ext>
            </a:extLst>
          </p:cNvPr>
          <p:cNvSpPr txBox="1"/>
          <p:nvPr/>
        </p:nvSpPr>
        <p:spPr>
          <a:xfrm>
            <a:off x="8340758" y="6158468"/>
            <a:ext cx="3282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Tas iekļauj arī paša dzinēja masu!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08FEA08-B334-4156-A9E2-329517E99D82}"/>
              </a:ext>
            </a:extLst>
          </p:cNvPr>
          <p:cNvGrpSpPr/>
          <p:nvPr/>
        </p:nvGrpSpPr>
        <p:grpSpPr>
          <a:xfrm>
            <a:off x="8186178" y="3556000"/>
            <a:ext cx="3437466" cy="1180652"/>
            <a:chOff x="8186178" y="3556000"/>
            <a:chExt cx="3437466" cy="1180652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9C6B5720-98AF-4BFB-8878-7CD3CA267F7B}"/>
                </a:ext>
              </a:extLst>
            </p:cNvPr>
            <p:cNvSpPr/>
            <p:nvPr/>
          </p:nvSpPr>
          <p:spPr>
            <a:xfrm>
              <a:off x="8204200" y="3556000"/>
              <a:ext cx="3419444" cy="369332"/>
            </a:xfrm>
            <a:prstGeom prst="rect">
              <a:avLst/>
            </a:prstGeom>
            <a:solidFill>
              <a:srgbClr val="DD9D3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8A2A3E4A-4725-4CE7-BBE2-E9721A236FAF}"/>
                </a:ext>
              </a:extLst>
            </p:cNvPr>
            <p:cNvSpPr/>
            <p:nvPr/>
          </p:nvSpPr>
          <p:spPr>
            <a:xfrm>
              <a:off x="8186178" y="4367320"/>
              <a:ext cx="3419444" cy="369332"/>
            </a:xfrm>
            <a:prstGeom prst="rect">
              <a:avLst/>
            </a:prstGeom>
            <a:solidFill>
              <a:srgbClr val="DD9D3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7342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="" xmlns:a16="http://schemas.microsoft.com/office/drawing/2014/main" id="{69B1B380-6F2E-4E41-9411-5729F61CB28C}"/>
              </a:ext>
            </a:extLst>
          </p:cNvPr>
          <p:cNvSpPr txBox="1">
            <a:spLocks/>
          </p:cNvSpPr>
          <p:nvPr/>
        </p:nvSpPr>
        <p:spPr>
          <a:xfrm>
            <a:off x="1683093" y="0"/>
            <a:ext cx="10018713" cy="1089991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lv-LV" dirty="0"/>
              <a:t>Nesējraķetes</a:t>
            </a:r>
            <a:endParaRPr lang="it-IT" dirty="0"/>
          </a:p>
        </p:txBody>
      </p:sp>
      <p:pic>
        <p:nvPicPr>
          <p:cNvPr id="7" name="Picture 2" descr="Comparison of NASA Orbital Launch Systems">
            <a:extLst>
              <a:ext uri="{FF2B5EF4-FFF2-40B4-BE49-F238E27FC236}">
                <a16:creationId xmlns="" xmlns:a16="http://schemas.microsoft.com/office/drawing/2014/main" id="{545130A5-1351-4385-9E58-A6DEDC0A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57" y="1060174"/>
            <a:ext cx="7258019" cy="5797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tertornis RAW 3D model TEST - YouTube">
            <a:extLst>
              <a:ext uri="{FF2B5EF4-FFF2-40B4-BE49-F238E27FC236}">
                <a16:creationId xmlns="" xmlns:a16="http://schemas.microsoft.com/office/drawing/2014/main" id="{2CCDA26A-7944-436F-B533-4517906F2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3333" b="93194" l="33203" r="69297">
                        <a14:foregroundMark x1="51484" y1="92500" x2="51484" y2="92500"/>
                        <a14:foregroundMark x1="48828" y1="93472" x2="48828" y2="93472"/>
                        <a14:foregroundMark x1="33359" y1="93472" x2="33359" y2="93472"/>
                        <a14:foregroundMark x1="45547" y1="8472" x2="45547" y2="8472"/>
                        <a14:foregroundMark x1="45859" y1="3333" x2="45859" y2="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108" r="26305"/>
          <a:stretch/>
        </p:blipFill>
        <p:spPr bwMode="auto">
          <a:xfrm>
            <a:off x="8796376" y="2150165"/>
            <a:ext cx="3370745" cy="43500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276349-851A-4F00-9F02-B0BE3397A305}"/>
              </a:ext>
            </a:extLst>
          </p:cNvPr>
          <p:cNvSpPr txBox="1"/>
          <p:nvPr/>
        </p:nvSpPr>
        <p:spPr>
          <a:xfrm>
            <a:off x="10841117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84BB41-DE95-4B69-B275-35CC4E4295AD}"/>
              </a:ext>
            </a:extLst>
          </p:cNvPr>
          <p:cNvSpPr txBox="1"/>
          <p:nvPr/>
        </p:nvSpPr>
        <p:spPr>
          <a:xfrm>
            <a:off x="2599802" y="1481297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/>
              <a:t>Tikai </a:t>
            </a:r>
            <a:r>
              <a:rPr lang="it-IT" sz="3200" dirty="0"/>
              <a:t>&lt;1% ir </a:t>
            </a:r>
            <a:r>
              <a:rPr lang="lv-LV" sz="3200" dirty="0"/>
              <a:t>derīgā krava</a:t>
            </a:r>
            <a:endParaRPr lang="it-IT" sz="3200" dirty="0"/>
          </a:p>
        </p:txBody>
      </p:sp>
    </p:spTree>
    <p:extLst>
      <p:ext uri="{BB962C8B-B14F-4D97-AF65-F5344CB8AC3E}">
        <p14:creationId xmlns="" xmlns:p14="http://schemas.microsoft.com/office/powerpoint/2010/main" val="393540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841" y="221973"/>
            <a:ext cx="10018713" cy="1089991"/>
          </a:xfrm>
        </p:spPr>
        <p:txBody>
          <a:bodyPr/>
          <a:lstStyle/>
          <a:p>
            <a:r>
              <a:rPr lang="lv-LV" dirty="0"/>
              <a:t>Nesējraķetes</a:t>
            </a:r>
            <a:endParaRPr lang="it-IT" dirty="0"/>
          </a:p>
        </p:txBody>
      </p:sp>
      <p:pic>
        <p:nvPicPr>
          <p:cNvPr id="6146" name="Picture 2" descr="how rocket engines work - YouTube">
            <a:extLst>
              <a:ext uri="{FF2B5EF4-FFF2-40B4-BE49-F238E27FC236}">
                <a16:creationId xmlns="" xmlns:a16="http://schemas.microsoft.com/office/drawing/2014/main" id="{09854389-8C59-4C40-821E-B4C48086B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101" b="40870"/>
          <a:stretch/>
        </p:blipFill>
        <p:spPr bwMode="auto">
          <a:xfrm>
            <a:off x="1842189" y="5415933"/>
            <a:ext cx="9846365" cy="12200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="" xmlns:a16="http://schemas.microsoft.com/office/drawing/2014/main" id="{E64436C5-49B6-4CA1-8AA2-F967015892CD}"/>
              </a:ext>
            </a:extLst>
          </p:cNvPr>
          <p:cNvSpPr/>
          <p:nvPr/>
        </p:nvSpPr>
        <p:spPr>
          <a:xfrm>
            <a:off x="3352870" y="3732906"/>
            <a:ext cx="437321" cy="1814654"/>
          </a:xfrm>
          <a:prstGeom prst="down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="" xmlns:a16="http://schemas.microsoft.com/office/drawing/2014/main" id="{565A0FB2-057F-46EA-B014-5D3F065F1C3E}"/>
              </a:ext>
            </a:extLst>
          </p:cNvPr>
          <p:cNvSpPr/>
          <p:nvPr/>
        </p:nvSpPr>
        <p:spPr>
          <a:xfrm>
            <a:off x="6268348" y="3667093"/>
            <a:ext cx="437321" cy="1814654"/>
          </a:xfrm>
          <a:prstGeom prst="down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="" xmlns:a16="http://schemas.microsoft.com/office/drawing/2014/main" id="{D9A14F1B-623C-451D-AB6F-6C0AC72EFD64}"/>
              </a:ext>
            </a:extLst>
          </p:cNvPr>
          <p:cNvSpPr/>
          <p:nvPr/>
        </p:nvSpPr>
        <p:spPr>
          <a:xfrm>
            <a:off x="9660904" y="3601279"/>
            <a:ext cx="437321" cy="1814654"/>
          </a:xfrm>
          <a:prstGeom prst="downArrow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DB73F56-B0CF-40C3-ABF1-5061965C84A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2355" y="1343885"/>
            <a:ext cx="3009859" cy="2257394"/>
          </a:xfrm>
          <a:prstGeom prst="rect">
            <a:avLst/>
          </a:prstGeom>
        </p:spPr>
      </p:pic>
      <p:pic>
        <p:nvPicPr>
          <p:cNvPr id="9" name="Picture 2" descr="ArtStation - F1 Rocket Engine Project (2014), Josh McAllister">
            <a:extLst>
              <a:ext uri="{FF2B5EF4-FFF2-40B4-BE49-F238E27FC236}">
                <a16:creationId xmlns="" xmlns:a16="http://schemas.microsoft.com/office/drawing/2014/main" id="{7F0C4970-8126-4A41-8A86-42088901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329" y="1283802"/>
            <a:ext cx="4013146" cy="22573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DF255AB-9E57-4807-982C-4031D964791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0826" y="1343885"/>
            <a:ext cx="3252814" cy="2137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66A577-AA47-4B3A-8725-DDFE2C301D47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A9D305C-EB15-4D1C-A047-6080A79EBC32}"/>
              </a:ext>
            </a:extLst>
          </p:cNvPr>
          <p:cNvSpPr txBox="1"/>
          <p:nvPr/>
        </p:nvSpPr>
        <p:spPr>
          <a:xfrm>
            <a:off x="2028456" y="3667093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Krava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5858E4-3418-4E6B-9AFD-576E9223FDD8}"/>
              </a:ext>
            </a:extLst>
          </p:cNvPr>
          <p:cNvSpPr txBox="1"/>
          <p:nvPr/>
        </p:nvSpPr>
        <p:spPr>
          <a:xfrm>
            <a:off x="5076169" y="366709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Degviela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F9A2156-7C6C-4C71-8A0B-A5D20BB611CB}"/>
              </a:ext>
            </a:extLst>
          </p:cNvPr>
          <p:cNvSpPr txBox="1"/>
          <p:nvPr/>
        </p:nvSpPr>
        <p:spPr>
          <a:xfrm>
            <a:off x="8819007" y="3667093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Dzinēji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5012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841" y="221973"/>
            <a:ext cx="10018713" cy="1089991"/>
          </a:xfrm>
        </p:spPr>
        <p:txBody>
          <a:bodyPr/>
          <a:lstStyle/>
          <a:p>
            <a:r>
              <a:rPr lang="lv-LV" dirty="0"/>
              <a:t>Nesējraķetes</a:t>
            </a:r>
            <a:endParaRPr lang="it-IT" dirty="0"/>
          </a:p>
        </p:txBody>
      </p:sp>
      <p:pic>
        <p:nvPicPr>
          <p:cNvPr id="5" name="Picture 2" descr="MOON HOAX: DEBUNKED!: 2.1 The Saturn V rocket">
            <a:extLst>
              <a:ext uri="{FF2B5EF4-FFF2-40B4-BE49-F238E27FC236}">
                <a16:creationId xmlns="" xmlns:a16="http://schemas.microsoft.com/office/drawing/2014/main" id="{ECD8F429-CAD7-4B82-A41B-BCEEA15A9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17" y="1311964"/>
            <a:ext cx="6612766" cy="4674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0/0f/Venturestar_releasing_a_satellite_in_orbit.jpg/220px-Venturestar_releasing_a_satellite_in_orbit.jpg">
            <a:extLst>
              <a:ext uri="{FF2B5EF4-FFF2-40B4-BE49-F238E27FC236}">
                <a16:creationId xmlns="" xmlns:a16="http://schemas.microsoft.com/office/drawing/2014/main" id="{D116F2DD-5C5D-430F-BDE1-2CDE8C272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10" y="1459537"/>
            <a:ext cx="3804203" cy="4686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F96401A-E216-4194-B1F6-C26E9A3F516E}"/>
              </a:ext>
            </a:extLst>
          </p:cNvPr>
          <p:cNvSpPr txBox="1"/>
          <p:nvPr/>
        </p:nvSpPr>
        <p:spPr>
          <a:xfrm>
            <a:off x="2841890" y="6266695"/>
            <a:ext cx="2136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 pak</a:t>
            </a:r>
            <a:r>
              <a:rPr lang="lv-LV" dirty="0"/>
              <a:t>āpes – Saturn V</a:t>
            </a:r>
            <a:endParaRPr lang="it-IT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141D87B-DBF9-45E7-852C-75BB80DCA63C}"/>
              </a:ext>
            </a:extLst>
          </p:cNvPr>
          <p:cNvSpPr txBox="1"/>
          <p:nvPr/>
        </p:nvSpPr>
        <p:spPr>
          <a:xfrm>
            <a:off x="7552910" y="6266695"/>
            <a:ext cx="396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1</a:t>
            </a:r>
            <a:r>
              <a:rPr lang="it-IT" dirty="0"/>
              <a:t> pak</a:t>
            </a:r>
            <a:r>
              <a:rPr lang="lv-LV" dirty="0"/>
              <a:t>āpe – VentureStar (netika īstenots)</a:t>
            </a:r>
            <a:endParaRPr lang="it-IT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6D069AB-95AE-4D4B-9D5F-FF1F06F3605F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4123695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841" y="221973"/>
            <a:ext cx="10018713" cy="1089991"/>
          </a:xfrm>
        </p:spPr>
        <p:txBody>
          <a:bodyPr/>
          <a:lstStyle/>
          <a:p>
            <a:r>
              <a:rPr lang="lv-LV" dirty="0"/>
              <a:t>Nesējraķetes</a:t>
            </a:r>
            <a:endParaRPr lang="it-IT" dirty="0"/>
          </a:p>
        </p:txBody>
      </p:sp>
      <p:pic>
        <p:nvPicPr>
          <p:cNvPr id="6146" name="Picture 2" descr="Proton">
            <a:extLst>
              <a:ext uri="{FF2B5EF4-FFF2-40B4-BE49-F238E27FC236}">
                <a16:creationId xmlns="" xmlns:a16="http://schemas.microsoft.com/office/drawing/2014/main" id="{AC3E455E-4BA3-4865-87A1-E20719491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515" r="-1"/>
          <a:stretch/>
        </p:blipFill>
        <p:spPr bwMode="auto">
          <a:xfrm>
            <a:off x="2783007" y="1311964"/>
            <a:ext cx="7792379" cy="47846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1F83C35-34D9-423E-B7BE-904E3332A401}"/>
              </a:ext>
            </a:extLst>
          </p:cNvPr>
          <p:cNvSpPr/>
          <p:nvPr/>
        </p:nvSpPr>
        <p:spPr>
          <a:xfrm>
            <a:off x="4998257" y="6266695"/>
            <a:ext cx="3030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YouTube Noto"/>
                <a:hlinkClick r:id="rId3"/>
              </a:rPr>
              <a:t>https://youtu.be/su9EVeHqizY</a:t>
            </a:r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FD8A3F6-D73F-4E90-B871-93E3C24132D0}"/>
              </a:ext>
            </a:extLst>
          </p:cNvPr>
          <p:cNvSpPr txBox="1"/>
          <p:nvPr/>
        </p:nvSpPr>
        <p:spPr>
          <a:xfrm>
            <a:off x="4369335" y="1311964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200" dirty="0"/>
              <a:t>Tikai </a:t>
            </a:r>
            <a:r>
              <a:rPr lang="it-IT" sz="3200" dirty="0"/>
              <a:t>&lt;1% ir </a:t>
            </a:r>
            <a:r>
              <a:rPr lang="lv-LV" sz="3200" dirty="0"/>
              <a:t>derīgā krava</a:t>
            </a:r>
            <a:endParaRPr lang="it-IT" sz="32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EE728D8-07CE-483C-B234-DFAC7FE4D04E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3241036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BB9CE9-311B-4FC0-80BC-EF391A6C3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Kosmisko aparātu rotācija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6B3D82-4894-4589-9D30-AC1E6BD8B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6816011" cy="4252610"/>
          </a:xfrm>
        </p:spPr>
        <p:txBody>
          <a:bodyPr>
            <a:normAutofit fontScale="55000" lnSpcReduction="20000"/>
          </a:bodyPr>
          <a:lstStyle/>
          <a:p>
            <a:r>
              <a:rPr lang="lv-LV" dirty="0"/>
              <a:t>To ierobežo leņķiskā momenta nezūdamības likums</a:t>
            </a:r>
          </a:p>
          <a:p>
            <a:pPr lvl="1"/>
            <a:r>
              <a:rPr lang="lv-LV" dirty="0"/>
              <a:t>Lai pagrieztos vienā virzienā, ir jāpagriež kaut kas otrādi</a:t>
            </a:r>
          </a:p>
          <a:p>
            <a:r>
              <a:rPr lang="lv-LV" i="1" u="sng" dirty="0"/>
              <a:t>Reakcijas ritenis</a:t>
            </a:r>
            <a:r>
              <a:rPr lang="ru-RU" i="1" u="sng" dirty="0"/>
              <a:t> </a:t>
            </a:r>
          </a:p>
          <a:p>
            <a:pPr lvl="1"/>
            <a:r>
              <a:rPr lang="lv-LV" dirty="0"/>
              <a:t>Maina savu kustības ātrumu, lai pagrieztu kosmisko aparātu pretējā virzienā</a:t>
            </a:r>
          </a:p>
          <a:p>
            <a:pPr lvl="1"/>
            <a:r>
              <a:rPr lang="lv-LV" dirty="0"/>
              <a:t>Nodrošina precīzu orientāciju</a:t>
            </a:r>
          </a:p>
          <a:p>
            <a:pPr lvl="1"/>
            <a:r>
              <a:rPr lang="lv-LV" dirty="0"/>
              <a:t>Izmantoti, piemēram, uz Habla teleskopa</a:t>
            </a:r>
          </a:p>
          <a:p>
            <a:r>
              <a:rPr lang="lv-LV" i="1" u="sng" dirty="0"/>
              <a:t>Žiroskops</a:t>
            </a:r>
            <a:r>
              <a:rPr lang="lv-LV" dirty="0"/>
              <a:t> ar kontrolējamo momentu</a:t>
            </a:r>
          </a:p>
          <a:p>
            <a:pPr lvl="1"/>
            <a:r>
              <a:rPr lang="lv-LV" dirty="0"/>
              <a:t>Daudz efektīvāki </a:t>
            </a:r>
          </a:p>
          <a:p>
            <a:pPr lvl="1"/>
            <a:r>
              <a:rPr lang="lv-LV" dirty="0"/>
              <a:t>Maina savu rotācijas virzienu</a:t>
            </a:r>
          </a:p>
          <a:p>
            <a:pPr lvl="1"/>
            <a:r>
              <a:rPr lang="lv-LV" dirty="0"/>
              <a:t>Izmantoti uz Starptautiskās kosmiskās stacijas (katrs sver 300 kg)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67ADF24-0522-4638-AAA4-D54D7C95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878" y="285899"/>
            <a:ext cx="4486988" cy="3897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D1705FE-428C-4275-AFA5-D0C9898BA36E}"/>
              </a:ext>
            </a:extLst>
          </p:cNvPr>
          <p:cNvGrpSpPr/>
          <p:nvPr/>
        </p:nvGrpSpPr>
        <p:grpSpPr>
          <a:xfrm>
            <a:off x="7281679" y="2179559"/>
            <a:ext cx="3693537" cy="4273782"/>
            <a:chOff x="7501812" y="2389275"/>
            <a:chExt cx="3693537" cy="4273782"/>
          </a:xfrm>
        </p:grpSpPr>
        <p:pic>
          <p:nvPicPr>
            <p:cNvPr id="1028" name="Picture 4">
              <a:extLst>
                <a:ext uri="{FF2B5EF4-FFF2-40B4-BE49-F238E27FC236}">
                  <a16:creationId xmlns="" xmlns:a16="http://schemas.microsoft.com/office/drawing/2014/main" id="{6FF56E1F-D3EE-4D59-8BF6-3F49D9D669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1812" y="3843657"/>
              <a:ext cx="3693537" cy="28194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Arrow Connector 6">
              <a:extLst>
                <a:ext uri="{FF2B5EF4-FFF2-40B4-BE49-F238E27FC236}">
                  <a16:creationId xmlns="" xmlns:a16="http://schemas.microsoft.com/office/drawing/2014/main" id="{088EC32C-D3E0-48AC-8D43-A9F71B49914F}"/>
                </a:ext>
              </a:extLst>
            </p:cNvPr>
            <p:cNvCxnSpPr>
              <a:cxnSpLocks/>
              <a:endCxn id="1028" idx="0"/>
            </p:cNvCxnSpPr>
            <p:nvPr/>
          </p:nvCxnSpPr>
          <p:spPr>
            <a:xfrm flipH="1">
              <a:off x="9348581" y="2389275"/>
              <a:ext cx="100219" cy="145438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person, person, indoor, wall&#10;&#10;Description automatically generated">
            <a:extLst>
              <a:ext uri="{FF2B5EF4-FFF2-40B4-BE49-F238E27FC236}">
                <a16:creationId xmlns="" xmlns:a16="http://schemas.microsoft.com/office/drawing/2014/main" id="{5E8C7220-0F3E-4C35-97C9-5CCEA36067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812" y="3993503"/>
            <a:ext cx="4268754" cy="24011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9959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B9FA41-F0B0-4CD4-BCB9-9307BE173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CentrbĒdzes</a:t>
            </a:r>
            <a:r>
              <a:rPr lang="lv-LV" dirty="0"/>
              <a:t> gravitācija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7AF60C-81EA-47B3-B403-73930F501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6688666" cy="3649133"/>
          </a:xfrm>
        </p:spPr>
        <p:txBody>
          <a:bodyPr>
            <a:normAutofit fontScale="77500" lnSpcReduction="20000"/>
          </a:bodyPr>
          <a:lstStyle/>
          <a:p>
            <a:r>
              <a:rPr lang="lv-LV" dirty="0"/>
              <a:t>Pagaidām netika realizēts</a:t>
            </a:r>
          </a:p>
          <a:p>
            <a:r>
              <a:rPr lang="lv-LV" dirty="0"/>
              <a:t>Ja kāda kosmiskā aparāta daļa rotē, tad, skatoties no iekšienes, tajā rodas centrbēdzes spēks, kura rezultātā ķermeņi pievelkas pie ārpuses</a:t>
            </a:r>
          </a:p>
          <a:p>
            <a:r>
              <a:rPr lang="lv-LV" dirty="0"/>
              <a:t>Kosmiskā aparāta centrā joprojām ir bezsvars</a:t>
            </a:r>
          </a:p>
          <a:p>
            <a:r>
              <a:rPr lang="lv-LV" dirty="0"/>
              <a:t>Krišanas paātrinājums ir proporcionāls attālumam no rotācijas ass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821A669F-C054-4728-85D2-BA9F0EA961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33" y="2796117"/>
            <a:ext cx="3841750" cy="3841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40983CC7-C650-46A4-8DA6-E7ADF6900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591" b="2130"/>
          <a:stretch/>
        </p:blipFill>
        <p:spPr bwMode="auto">
          <a:xfrm flipH="1">
            <a:off x="6616700" y="-73554"/>
            <a:ext cx="5575300" cy="4278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55FC9EC-FBB4-43D2-810C-05C3E132F531}"/>
              </a:ext>
            </a:extLst>
          </p:cNvPr>
          <p:cNvSpPr txBox="1"/>
          <p:nvPr/>
        </p:nvSpPr>
        <p:spPr>
          <a:xfrm>
            <a:off x="10354921" y="2065866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Nautilus-X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29C4FB7-F0F5-4FCC-9647-318160A95E11}"/>
              </a:ext>
            </a:extLst>
          </p:cNvPr>
          <p:cNvSpPr txBox="1"/>
          <p:nvPr/>
        </p:nvSpPr>
        <p:spPr>
          <a:xfrm>
            <a:off x="736330" y="6063734"/>
            <a:ext cx="6672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Filmās: ‘’2001: Kosmosa odiseja’’, ‘’Marsietis’’, ‘’Starp zvaigznēm’’ u.c.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323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DD20C3B0-16D6-47DF-BA29-500BD1D4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Kosmiskie dzinēji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5DCB4C-7708-4970-BE4C-6E3894CE3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i="1" dirty="0"/>
              <a:t>Pēc M. Sudāra materiāliem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946970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7D4B01-0991-4EE0-A16C-D01CE3391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Kur sākās kosmoss?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73F5E3-A07C-45AE-8957-5F882A1F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9282164" cy="4449652"/>
          </a:xfrm>
        </p:spPr>
        <p:txBody>
          <a:bodyPr>
            <a:normAutofit fontScale="70000" lnSpcReduction="20000"/>
          </a:bodyPr>
          <a:lstStyle/>
          <a:p>
            <a:r>
              <a:rPr lang="lv-LV" dirty="0"/>
              <a:t>Dažādas valstis dažādi nosaka kosmosa robežu</a:t>
            </a:r>
          </a:p>
          <a:p>
            <a:pPr lvl="1"/>
            <a:r>
              <a:rPr lang="lv-LV" dirty="0"/>
              <a:t>ASV 80 km, Eiropā 100 km (‘</a:t>
            </a:r>
            <a:r>
              <a:rPr lang="lv-LV" i="1" u="sng" dirty="0"/>
              <a:t>’Karmana līnija</a:t>
            </a:r>
            <a:r>
              <a:rPr lang="lv-LV" dirty="0"/>
              <a:t>‘’)</a:t>
            </a:r>
          </a:p>
          <a:p>
            <a:r>
              <a:rPr lang="lv-LV" dirty="0"/>
              <a:t>Salīdzinot ķermeņu kustības aerodinamisku cēlējspēku ar centrbēdzes spēku, Teodors fon Karmans noteica, ka virs 90 km aerodinamiskais spēks ir salīdzinoši neliels.</a:t>
            </a:r>
          </a:p>
          <a:p>
            <a:pPr lvl="1"/>
            <a:r>
              <a:rPr lang="lv-LV" dirty="0"/>
              <a:t>Tas ir svarīgi plānojot kosmiskos aparātus: vai izmantot </a:t>
            </a:r>
            <a:r>
              <a:rPr lang="lv-LV" i="1" u="sng" dirty="0"/>
              <a:t>aerodinamikas</a:t>
            </a:r>
            <a:r>
              <a:rPr lang="lv-LV" dirty="0"/>
              <a:t> vai </a:t>
            </a:r>
            <a:r>
              <a:rPr lang="lv-LV" i="1" u="sng" dirty="0"/>
              <a:t>astrodinamikas</a:t>
            </a:r>
            <a:r>
              <a:rPr lang="lv-LV" dirty="0"/>
              <a:t> metodes</a:t>
            </a:r>
          </a:p>
          <a:p>
            <a:r>
              <a:rPr lang="lv-LV" dirty="0"/>
              <a:t>Tas arī aptuveni atbilst Zemes mezosfēras un termosfēras robežai.</a:t>
            </a:r>
          </a:p>
          <a:p>
            <a:r>
              <a:rPr lang="lv-LV" dirty="0"/>
              <a:t>Tomēr </a:t>
            </a:r>
            <a:r>
              <a:rPr lang="lv-LV" dirty="0" smtClean="0"/>
              <a:t>šajā augstumā </a:t>
            </a:r>
            <a:r>
              <a:rPr lang="lv-LV" dirty="0"/>
              <a:t>gaisa kustības vēl ir noteiktas ar atmosfēras parādībām: zemes vējiem. Virs aptuveni 120 km augstuma vielas kustības jau ir noteiktas ar daudz </a:t>
            </a:r>
            <a:r>
              <a:rPr lang="lv-LV" dirty="0" smtClean="0"/>
              <a:t>ātrāko </a:t>
            </a:r>
            <a:r>
              <a:rPr lang="lv-LV" dirty="0"/>
              <a:t>Saules vēju.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2EF1CEE-87AD-4348-911B-1E5745CDF302}"/>
              </a:ext>
            </a:extLst>
          </p:cNvPr>
          <p:cNvGrpSpPr/>
          <p:nvPr/>
        </p:nvGrpSpPr>
        <p:grpSpPr>
          <a:xfrm>
            <a:off x="10266687" y="0"/>
            <a:ext cx="1925313" cy="6858000"/>
            <a:chOff x="10266687" y="0"/>
            <a:chExt cx="1925313" cy="6858000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5025B4D4-D4AA-4A81-A17D-6DA1F1A2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87263" y="0"/>
              <a:ext cx="1804737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03577B54-14DA-4E59-A7A3-E2E023943190}"/>
                </a:ext>
              </a:extLst>
            </p:cNvPr>
            <p:cNvSpPr txBox="1"/>
            <p:nvPr/>
          </p:nvSpPr>
          <p:spPr>
            <a:xfrm rot="16200000">
              <a:off x="8803107" y="1463580"/>
              <a:ext cx="3265714" cy="338554"/>
            </a:xfrm>
            <a:prstGeom prst="rect">
              <a:avLst/>
            </a:prstGeom>
            <a:solidFill>
              <a:srgbClr val="9966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600" dirty="0"/>
                <a:t>Termosfēra (90-600 km)</a:t>
              </a:r>
              <a:endParaRPr lang="en-US" sz="16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FF5590F-E745-4E13-B20D-5FA8814A4797}"/>
                </a:ext>
              </a:extLst>
            </p:cNvPr>
            <p:cNvSpPr txBox="1"/>
            <p:nvPr/>
          </p:nvSpPr>
          <p:spPr>
            <a:xfrm rot="16200000">
              <a:off x="9838967" y="3749579"/>
              <a:ext cx="1205804" cy="338554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600" dirty="0"/>
                <a:t>Mezosfēra</a:t>
              </a:r>
              <a:endParaRPr lang="en-US" sz="16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1CA3109-C6E0-49E6-94E3-5A79B988147E}"/>
                </a:ext>
              </a:extLst>
            </p:cNvPr>
            <p:cNvSpPr txBox="1"/>
            <p:nvPr/>
          </p:nvSpPr>
          <p:spPr>
            <a:xfrm rot="16200000">
              <a:off x="9887111" y="4957427"/>
              <a:ext cx="1121326" cy="338554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600" dirty="0"/>
                <a:t>Stratosfēra</a:t>
              </a:r>
              <a:endParaRPr lang="en-US" sz="16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7F458A24-43A1-4CBC-81FF-62423F473698}"/>
                </a:ext>
              </a:extLst>
            </p:cNvPr>
            <p:cNvSpPr txBox="1"/>
            <p:nvPr/>
          </p:nvSpPr>
          <p:spPr>
            <a:xfrm rot="16200000">
              <a:off x="9887111" y="6122569"/>
              <a:ext cx="1121326" cy="338554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1600" dirty="0"/>
                <a:t>Troposfēra</a:t>
              </a:r>
              <a:endParaRPr lang="en-US" sz="16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6ADCD17-A88C-4FFF-802B-5CE24CAF79D2}"/>
                </a:ext>
              </a:extLst>
            </p:cNvPr>
            <p:cNvSpPr txBox="1"/>
            <p:nvPr/>
          </p:nvSpPr>
          <p:spPr>
            <a:xfrm>
              <a:off x="10817226" y="609600"/>
              <a:ext cx="128098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lv-LV" sz="1600" dirty="0"/>
                <a:t>SKS (420 km)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12844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F6997C-FC3F-4BE4-8E2D-0ED9E472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Kosmisko dzinēju tipi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3839B9-8998-4419-8678-6577AB7D8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lv-LV" dirty="0"/>
              <a:t>Ķīmiskie dzinēji</a:t>
            </a:r>
          </a:p>
          <a:p>
            <a:pPr lvl="1"/>
            <a:r>
              <a:rPr lang="lv-LV" dirty="0"/>
              <a:t>Cietā degviela</a:t>
            </a:r>
          </a:p>
          <a:p>
            <a:pPr lvl="2"/>
            <a:r>
              <a:rPr lang="lv-LV" dirty="0"/>
              <a:t>Vienreiz </a:t>
            </a:r>
            <a:r>
              <a:rPr lang="lv-LV" dirty="0" smtClean="0"/>
              <a:t>aizdedzinot</a:t>
            </a:r>
            <a:r>
              <a:rPr lang="lv-LV" dirty="0"/>
              <a:t>, deg līdz galam</a:t>
            </a:r>
          </a:p>
          <a:p>
            <a:pPr lvl="2"/>
            <a:r>
              <a:rPr lang="lv-LV" dirty="0"/>
              <a:t>Augstāks īpatnējais impulss, bet mazāk kontroles degšanas laikā</a:t>
            </a:r>
          </a:p>
          <a:p>
            <a:pPr lvl="1"/>
            <a:r>
              <a:rPr lang="lv-LV" dirty="0"/>
              <a:t>Šķidrā degviela</a:t>
            </a:r>
          </a:p>
          <a:p>
            <a:pPr lvl="2"/>
            <a:r>
              <a:rPr lang="lv-LV" dirty="0"/>
              <a:t>Var kontrolēt vilcējspēku, kontrolējot šķidruma padevi</a:t>
            </a:r>
          </a:p>
          <a:p>
            <a:r>
              <a:rPr lang="lv-LV" dirty="0"/>
              <a:t>Jonu dzinējs</a:t>
            </a:r>
          </a:p>
          <a:p>
            <a:r>
              <a:rPr lang="lv-LV" dirty="0"/>
              <a:t>Saules buras</a:t>
            </a:r>
          </a:p>
        </p:txBody>
      </p:sp>
    </p:spTree>
    <p:extLst>
      <p:ext uri="{BB962C8B-B14F-4D97-AF65-F5344CB8AC3E}">
        <p14:creationId xmlns="" xmlns:p14="http://schemas.microsoft.com/office/powerpoint/2010/main" val="2048959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833" y="246408"/>
            <a:ext cx="10018713" cy="1065558"/>
          </a:xfrm>
        </p:spPr>
        <p:txBody>
          <a:bodyPr/>
          <a:lstStyle/>
          <a:p>
            <a:r>
              <a:rPr lang="lv-LV" dirty="0"/>
              <a:t>Ķīmiskie raķešdzinēji: degkamera un sprausla</a:t>
            </a:r>
            <a:endParaRPr lang="it-IT" dirty="0"/>
          </a:p>
        </p:txBody>
      </p:sp>
      <p:pic>
        <p:nvPicPr>
          <p:cNvPr id="1028" name="Picture 4" descr="Basics of Space Flight: Rocket Propulsion">
            <a:extLst>
              <a:ext uri="{FF2B5EF4-FFF2-40B4-BE49-F238E27FC236}">
                <a16:creationId xmlns="" xmlns:a16="http://schemas.microsoft.com/office/drawing/2014/main" id="{76764F47-5EB4-47BD-BF0E-206B8A5CE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04" b="8279"/>
          <a:stretch/>
        </p:blipFill>
        <p:spPr bwMode="auto">
          <a:xfrm>
            <a:off x="8004163" y="1311966"/>
            <a:ext cx="3745396" cy="52478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cdn-0.enacademic.com/pictures/enwiki/82/R%C3%BCckstoss1600.png">
            <a:extLst>
              <a:ext uri="{FF2B5EF4-FFF2-40B4-BE49-F238E27FC236}">
                <a16:creationId xmlns="" xmlns:a16="http://schemas.microsoft.com/office/drawing/2014/main" id="{F3A7C4C8-04A6-4D25-83C9-FCBDADA0D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39" y="1227484"/>
            <a:ext cx="5416826" cy="54168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807251F1-5859-4DD4-BF09-988FECC66C8D}"/>
              </a:ext>
            </a:extLst>
          </p:cNvPr>
          <p:cNvCxnSpPr>
            <a:cxnSpLocks/>
          </p:cNvCxnSpPr>
          <p:nvPr/>
        </p:nvCxnSpPr>
        <p:spPr>
          <a:xfrm flipH="1" flipV="1">
            <a:off x="5132749" y="3793067"/>
            <a:ext cx="1102395" cy="148171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74CD99B-4DF6-4197-9BF0-47C402BEAC5F}"/>
              </a:ext>
            </a:extLst>
          </p:cNvPr>
          <p:cNvSpPr txBox="1"/>
          <p:nvPr/>
        </p:nvSpPr>
        <p:spPr>
          <a:xfrm>
            <a:off x="6284906" y="5104386"/>
            <a:ext cx="2027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b="1" dirty="0"/>
              <a:t>200-300 atmosfēru spiediens</a:t>
            </a:r>
            <a:endParaRPr lang="it-IT" b="1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6001509-ED8F-4928-9BEA-D1387AC80DAF}"/>
              </a:ext>
            </a:extLst>
          </p:cNvPr>
          <p:cNvSpPr/>
          <p:nvPr/>
        </p:nvSpPr>
        <p:spPr>
          <a:xfrm>
            <a:off x="4649045" y="4876800"/>
            <a:ext cx="967409" cy="397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573860FA-B320-46B5-ADE2-740C0BE8F870}"/>
              </a:ext>
            </a:extLst>
          </p:cNvPr>
          <p:cNvSpPr/>
          <p:nvPr/>
        </p:nvSpPr>
        <p:spPr>
          <a:xfrm>
            <a:off x="4664867" y="1797740"/>
            <a:ext cx="967409" cy="39798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890EC4D0-7D9E-4CD9-AFC5-C3123C9705D0}"/>
              </a:ext>
            </a:extLst>
          </p:cNvPr>
          <p:cNvGrpSpPr/>
          <p:nvPr/>
        </p:nvGrpSpPr>
        <p:grpSpPr>
          <a:xfrm>
            <a:off x="5314122" y="1227484"/>
            <a:ext cx="2392434" cy="800203"/>
            <a:chOff x="5314122" y="1227484"/>
            <a:chExt cx="2392434" cy="800203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3E05908-02AE-463F-9DB2-4E11C72870FF}"/>
                </a:ext>
              </a:extLst>
            </p:cNvPr>
            <p:cNvSpPr txBox="1"/>
            <p:nvPr/>
          </p:nvSpPr>
          <p:spPr>
            <a:xfrm>
              <a:off x="6465191" y="1227484"/>
              <a:ext cx="124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20cm = 94t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7C42AE35-6788-40D1-9CDC-CBD7150C3E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14122" y="1430448"/>
              <a:ext cx="1071061" cy="5972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6740CB4-4283-48E5-B797-01E64D0A0FCF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="" xmlns:a16="http://schemas.microsoft.com/office/drawing/2014/main" id="{7623B36F-3C1A-4FDE-A85D-C78280757B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4" y="2966998"/>
            <a:ext cx="2836518" cy="373711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="" xmlns:p14="http://schemas.microsoft.com/office/powerpoint/2010/main" val="27605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399" y="246407"/>
            <a:ext cx="10086147" cy="853523"/>
          </a:xfrm>
        </p:spPr>
        <p:txBody>
          <a:bodyPr/>
          <a:lstStyle/>
          <a:p>
            <a:r>
              <a:rPr lang="lv-LV" dirty="0"/>
              <a:t>Ķīmiskie raķešdzinēji ar šķidro degvielu</a:t>
            </a:r>
            <a:endParaRPr lang="it-IT" dirty="0"/>
          </a:p>
        </p:txBody>
      </p:sp>
      <p:pic>
        <p:nvPicPr>
          <p:cNvPr id="3074" name="Picture 2" descr="ArtStation - F1 Rocket Engine Project (2014), Josh McAllister">
            <a:extLst>
              <a:ext uri="{FF2B5EF4-FFF2-40B4-BE49-F238E27FC236}">
                <a16:creationId xmlns="" xmlns:a16="http://schemas.microsoft.com/office/drawing/2014/main" id="{B89ED27C-1171-4AF8-A1F4-8C8A9169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56" y="1099930"/>
            <a:ext cx="10184144" cy="57285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23A26F-F622-4D15-9F60-697ED543E63B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1948125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2467" y="246408"/>
            <a:ext cx="10103080" cy="774009"/>
          </a:xfrm>
        </p:spPr>
        <p:txBody>
          <a:bodyPr/>
          <a:lstStyle/>
          <a:p>
            <a:r>
              <a:rPr lang="lv-LV" dirty="0"/>
              <a:t>Ķīmiskie raķešdzinēji ar šķidro degvielu</a:t>
            </a:r>
            <a:endParaRPr lang="it-IT" dirty="0"/>
          </a:p>
        </p:txBody>
      </p:sp>
      <p:pic>
        <p:nvPicPr>
          <p:cNvPr id="10242" name="Picture 2" descr="File:Raptor Engine Unofficial Combustion Scheme.svg">
            <a:extLst>
              <a:ext uri="{FF2B5EF4-FFF2-40B4-BE49-F238E27FC236}">
                <a16:creationId xmlns="" xmlns:a16="http://schemas.microsoft.com/office/drawing/2014/main" id="{8CFD8E55-C9A2-4DA5-AE12-2285A3B41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545" y="896591"/>
            <a:ext cx="6488803" cy="6092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59FD38A-1DF5-495F-8F56-94E3888AC03D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7323609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833" y="246408"/>
            <a:ext cx="10018713" cy="1065558"/>
          </a:xfrm>
        </p:spPr>
        <p:txBody>
          <a:bodyPr/>
          <a:lstStyle/>
          <a:p>
            <a:r>
              <a:rPr lang="lv-LV" dirty="0"/>
              <a:t>Ķīmiskie raķešdzinēji</a:t>
            </a:r>
            <a:r>
              <a:rPr lang="ru-RU" dirty="0"/>
              <a:t> - </a:t>
            </a:r>
            <a:r>
              <a:rPr lang="lv-LV" dirty="0"/>
              <a:t>izplūde</a:t>
            </a:r>
            <a:endParaRPr lang="it-IT" dirty="0"/>
          </a:p>
        </p:txBody>
      </p:sp>
      <p:pic>
        <p:nvPicPr>
          <p:cNvPr id="1026" name="Picture 2" descr="Amazon.com: Apollo 11 Saturn V Launch w/ Reflection 8x10 Silver Halide  Photo Print: Photographs: Posters &amp; Prints">
            <a:extLst>
              <a:ext uri="{FF2B5EF4-FFF2-40B4-BE49-F238E27FC236}">
                <a16:creationId xmlns="" xmlns:a16="http://schemas.microsoft.com/office/drawing/2014/main" id="{C35F4842-0B86-4E23-8371-2E7CC9F2A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33" y="1405558"/>
            <a:ext cx="3909324" cy="4886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Saturn V Exhaust Plume - Space Exploration Stack Exchange">
            <a:extLst>
              <a:ext uri="{FF2B5EF4-FFF2-40B4-BE49-F238E27FC236}">
                <a16:creationId xmlns="" xmlns:a16="http://schemas.microsoft.com/office/drawing/2014/main" id="{024AB84F-D818-4555-A1C3-51D48EDB9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862" y="1311966"/>
            <a:ext cx="4041911" cy="50509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FFB2A01-36C3-406B-9A58-73FD7FFF15AA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2096277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833" y="246408"/>
            <a:ext cx="10018713" cy="1012550"/>
          </a:xfrm>
        </p:spPr>
        <p:txBody>
          <a:bodyPr/>
          <a:lstStyle/>
          <a:p>
            <a:r>
              <a:rPr lang="lv-LV" dirty="0"/>
              <a:t>Kā manevrēt orbītā?</a:t>
            </a:r>
            <a:endParaRPr lang="it-IT" dirty="0"/>
          </a:p>
        </p:txBody>
      </p:sp>
      <p:pic>
        <p:nvPicPr>
          <p:cNvPr id="21506" name="Picture 2" descr="The Space Shuttle Discovery's orbital maneuvering system (OMS) engine  firing produced this dramatic flare as it cruised &quot;upside down&quot; in low  Earth orbit : nasa">
            <a:extLst>
              <a:ext uri="{FF2B5EF4-FFF2-40B4-BE49-F238E27FC236}">
                <a16:creationId xmlns="" xmlns:a16="http://schemas.microsoft.com/office/drawing/2014/main" id="{C863F954-84AA-453E-B552-929159DE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71" y="3154017"/>
            <a:ext cx="4410075" cy="3457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NASA told to resolve SLS Upper Stage dilemma - NASASpaceFlight.com">
            <a:extLst>
              <a:ext uri="{FF2B5EF4-FFF2-40B4-BE49-F238E27FC236}">
                <a16:creationId xmlns="" xmlns:a16="http://schemas.microsoft.com/office/drawing/2014/main" id="{811351C9-11B1-4A13-A81D-97549E98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97" y="1258958"/>
            <a:ext cx="6010275" cy="2390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Second stage of a Delta IV Medium rocket.jpg">
            <a:extLst>
              <a:ext uri="{FF2B5EF4-FFF2-40B4-BE49-F238E27FC236}">
                <a16:creationId xmlns="" xmlns:a16="http://schemas.microsoft.com/office/drawing/2014/main" id="{AF2E34F3-4AF5-4AF6-9436-DA8F5D102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56" y="3802959"/>
            <a:ext cx="4223508" cy="28086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C837956-72A1-4770-AD26-5EBBA5E18C41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35DEA8-3FA4-405B-ADFA-EC2B271E4633}"/>
              </a:ext>
            </a:extLst>
          </p:cNvPr>
          <p:cNvSpPr txBox="1"/>
          <p:nvPr/>
        </p:nvSpPr>
        <p:spPr>
          <a:xfrm>
            <a:off x="7871265" y="1346200"/>
            <a:ext cx="38876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Papildus zemās jaudas dzinēji izmanto:</a:t>
            </a:r>
          </a:p>
          <a:p>
            <a:pPr marL="285750" indent="-285750">
              <a:buFontTx/>
              <a:buChar char="-"/>
            </a:pPr>
            <a:r>
              <a:rPr lang="lv-LV" dirty="0"/>
              <a:t>Hidrazīnu</a:t>
            </a:r>
          </a:p>
          <a:p>
            <a:pPr marL="285750" indent="-285750">
              <a:buFontTx/>
              <a:buChar char="-"/>
            </a:pPr>
            <a:r>
              <a:rPr lang="lv-LV" dirty="0"/>
              <a:t>Augstā spiediena gāzi</a:t>
            </a:r>
          </a:p>
          <a:p>
            <a:pPr marL="285750" indent="-285750">
              <a:buFontTx/>
              <a:buChar char="-"/>
            </a:pPr>
            <a:r>
              <a:rPr lang="lv-LV" dirty="0"/>
              <a:t>Elektrisko škidruma karsēšanu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40511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1B1F72-D116-4177-967E-A166F0BE4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Kā salīdzina kosmiskos dzinējus?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9B9749-9D8D-43D9-9E3A-FB9DFDC1B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68" y="2142067"/>
            <a:ext cx="10131425" cy="3649133"/>
          </a:xfrm>
        </p:spPr>
        <p:txBody>
          <a:bodyPr>
            <a:normAutofit lnSpcReduction="10000"/>
          </a:bodyPr>
          <a:lstStyle/>
          <a:p>
            <a:r>
              <a:rPr lang="lv-LV" dirty="0"/>
              <a:t>Efektivitāte</a:t>
            </a:r>
          </a:p>
          <a:p>
            <a:pPr lvl="1"/>
            <a:r>
              <a:rPr lang="lv-LV" dirty="0"/>
              <a:t>Vielas izplūdes ātrums, km/s</a:t>
            </a:r>
          </a:p>
          <a:p>
            <a:pPr lvl="1"/>
            <a:r>
              <a:rPr lang="lv-LV" dirty="0"/>
              <a:t>Īpatnējais impulss </a:t>
            </a:r>
            <a:r>
              <a:rPr lang="lv-LV" i="1" dirty="0"/>
              <a:t>I</a:t>
            </a:r>
            <a:r>
              <a:rPr lang="lv-LV" baseline="-25000" dirty="0"/>
              <a:t>sp</a:t>
            </a:r>
            <a:r>
              <a:rPr lang="lv-LV" dirty="0"/>
              <a:t>, s</a:t>
            </a:r>
          </a:p>
          <a:p>
            <a:r>
              <a:rPr lang="lv-LV" dirty="0"/>
              <a:t>Vilcējspēks, N</a:t>
            </a:r>
          </a:p>
          <a:p>
            <a:r>
              <a:rPr lang="lv-LV" dirty="0"/>
              <a:t>Darbības ilgums, s</a:t>
            </a:r>
          </a:p>
          <a:p>
            <a:r>
              <a:rPr lang="lv-LV" dirty="0"/>
              <a:t>Maksimālais </a:t>
            </a:r>
            <a:r>
              <a:rPr lang="el-GR" dirty="0"/>
              <a:t>Δ</a:t>
            </a:r>
            <a:r>
              <a:rPr lang="lv-LV" dirty="0"/>
              <a:t>v, km/s</a:t>
            </a:r>
          </a:p>
        </p:txBody>
      </p:sp>
      <p:pic>
        <p:nvPicPr>
          <p:cNvPr id="4" name="Graphic 2" descr="Clipboard All Crosses outline">
            <a:extLst>
              <a:ext uri="{FF2B5EF4-FFF2-40B4-BE49-F238E27FC236}">
                <a16:creationId xmlns="" xmlns:a16="http://schemas.microsoft.com/office/drawing/2014/main" id="{69026C88-52C0-4BDD-8184-31D6194D2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7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8637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4D4D4E-8569-4642-913F-0E4555DF9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Kā salīdzina degvielu un dzinēju efektivitāti?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A306720-A93A-41C1-B835-2C9488C86C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1" y="2142067"/>
                <a:ext cx="10131425" cy="385233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lv-LV" dirty="0"/>
                  <a:t>Degvielas </a:t>
                </a:r>
                <a:r>
                  <a:rPr lang="lv-LV" i="1" u="sng" dirty="0"/>
                  <a:t>īpatnējais impulss</a:t>
                </a:r>
                <a:r>
                  <a:rPr lang="lv-LV" dirty="0"/>
                  <a:t> </a:t>
                </a:r>
                <a:r>
                  <a:rPr lang="lv-LV" i="1" dirty="0"/>
                  <a:t>I</a:t>
                </a:r>
                <a:r>
                  <a:rPr lang="lv-LV" baseline="-25000" dirty="0"/>
                  <a:t>sp</a:t>
                </a:r>
              </a:p>
              <a:p>
                <a:pPr lvl="1"/>
                <a:r>
                  <a:rPr lang="lv-LV" dirty="0"/>
                  <a:t>Dzinēja radītā spēka attiecība pret degvielas svaru</a:t>
                </a:r>
              </a:p>
              <a:p>
                <a:pPr lvl="1"/>
                <a:r>
                  <a:rPr lang="lv-LV" dirty="0"/>
                  <a:t>Tiek mērīta sekundēs: cik ilgi degviela spēj paātrināt sevi ar Zemes virsmas brīvās krišanas paātrinājumu </a:t>
                </a:r>
                <a:r>
                  <a:rPr lang="lv-LV" i="1" dirty="0"/>
                  <a:t>g</a:t>
                </a:r>
                <a:r>
                  <a:rPr lang="lv-LV" baseline="-25000" dirty="0"/>
                  <a:t>0</a:t>
                </a:r>
              </a:p>
              <a:p>
                <a:r>
                  <a:rPr lang="lv-LV" dirty="0"/>
                  <a:t>Dzinēja </a:t>
                </a:r>
                <a:r>
                  <a:rPr lang="lv-LV" i="1" u="sng" dirty="0"/>
                  <a:t>vilcējspēks</a:t>
                </a:r>
                <a:r>
                  <a:rPr lang="lv-LV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𝑟𝑢𝑠𝑡</m:t>
                        </m:r>
                      </m:sub>
                    </m:sSub>
                    <m:r>
                      <a:rPr lang="lv-LV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lv-LV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lv-LV" b="0" i="1" smtClean="0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̇"/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endParaRPr lang="lv-LV" dirty="0"/>
              </a:p>
              <a:p>
                <a:pPr lvl="1"/>
                <a:r>
                  <a:rPr lang="lv-LV" dirty="0"/>
                  <a:t>Šeit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</m:oMath>
                </a14:m>
                <a:r>
                  <a:rPr lang="lv-LV" dirty="0"/>
                  <a:t> ir degvielas izmantošanas ātrums, kg/s</a:t>
                </a:r>
              </a:p>
              <a:p>
                <a:r>
                  <a:rPr lang="lv-LV" dirty="0"/>
                  <a:t>Raķešdzinējiem </a:t>
                </a:r>
                <a:r>
                  <a:rPr lang="lv-LV" i="1" u="sng" dirty="0"/>
                  <a:t>gāzu izplūdes ātrums</a:t>
                </a:r>
                <a:r>
                  <a:rPr lang="lv-LV" dirty="0"/>
                  <a:t> ir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lv-LV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lv-LV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lv-LV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lv-LV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lv-LV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lv-LV" b="0" dirty="0"/>
              </a:p>
              <a:p>
                <a:pPr lvl="1"/>
                <a:r>
                  <a:rPr lang="lv-LV" dirty="0"/>
                  <a:t>Tipiskās vērtības: </a:t>
                </a:r>
                <a:r>
                  <a:rPr lang="lv-LV" i="1" dirty="0"/>
                  <a:t>I</a:t>
                </a:r>
                <a:r>
                  <a:rPr lang="lv-LV" baseline="-25000" dirty="0"/>
                  <a:t>sp </a:t>
                </a:r>
                <a:r>
                  <a:rPr lang="lv-LV" dirty="0"/>
                  <a:t>= 300 s, </a:t>
                </a:r>
                <a:r>
                  <a:rPr lang="lv-LV" i="1" dirty="0"/>
                  <a:t>v</a:t>
                </a:r>
                <a:r>
                  <a:rPr lang="lv-LV" baseline="-25000" dirty="0"/>
                  <a:t>e</a:t>
                </a:r>
                <a:r>
                  <a:rPr lang="lv-LV" dirty="0"/>
                  <a:t> = 3000 m/s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9A306720-A93A-41C1-B835-2C9488C86C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142067"/>
                <a:ext cx="10131425" cy="3852333"/>
              </a:xfrm>
              <a:blipFill>
                <a:blip r:embed="rId2" cstate="print"/>
                <a:stretch>
                  <a:fillRect l="-1325" t="-2215" r="-1385" b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2067684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3653B4-09F6-4C6F-A8C4-60A72120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Jonu dzinēji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6FF92F-1F05-4D02-B656-C00409C35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4444998" cy="4301066"/>
          </a:xfrm>
        </p:spPr>
        <p:txBody>
          <a:bodyPr>
            <a:normAutofit fontScale="70000" lnSpcReduction="20000"/>
          </a:bodyPr>
          <a:lstStyle/>
          <a:p>
            <a:r>
              <a:rPr lang="lv-LV" dirty="0"/>
              <a:t>Ir vairāki veidi, bet līdzīgi procesa soļi</a:t>
            </a:r>
          </a:p>
          <a:p>
            <a:r>
              <a:rPr lang="lv-LV" dirty="0"/>
              <a:t>Aktīvā viela tiek jonizēta</a:t>
            </a:r>
          </a:p>
          <a:p>
            <a:pPr lvl="1"/>
            <a:r>
              <a:rPr lang="lv-LV" dirty="0"/>
              <a:t>Tiek izmantotas cēlgāzes</a:t>
            </a:r>
          </a:p>
          <a:p>
            <a:r>
              <a:rPr lang="lv-LV" dirty="0"/>
              <a:t>Elektriskais vai magnētiskais lauks paātrina smagākos jonus līdz lieliem ātrumiem</a:t>
            </a:r>
          </a:p>
          <a:p>
            <a:pPr lvl="1"/>
            <a:r>
              <a:rPr lang="lv-LV" dirty="0"/>
              <a:t>1 kV sprieguma starpība atbilst jonu kustības ātrumam ap 30 km/s</a:t>
            </a:r>
          </a:p>
          <a:p>
            <a:r>
              <a:rPr lang="lv-LV" dirty="0"/>
              <a:t>Jonu plūsma tiek neitralizēta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406454EB-7175-4F95-8F95-D851A6E485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99" y="328702"/>
            <a:ext cx="6758509" cy="446343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E66B40B-38E8-40DB-8459-10EB5E50E82E}"/>
              </a:ext>
            </a:extLst>
          </p:cNvPr>
          <p:cNvSpPr txBox="1"/>
          <p:nvPr/>
        </p:nvSpPr>
        <p:spPr>
          <a:xfrm>
            <a:off x="5503334" y="4913468"/>
            <a:ext cx="6138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u="sng" dirty="0"/>
              <a:t>Pozitīvās puses</a:t>
            </a:r>
            <a:r>
              <a:rPr lang="lv-LV" dirty="0"/>
              <a:t>: daudz lielāki jonu ātrumi, spēj darboties mēnešiem vai gadiem ilgi.</a:t>
            </a:r>
          </a:p>
          <a:p>
            <a:r>
              <a:rPr lang="lv-LV" u="sng" dirty="0"/>
              <a:t>Negatīvās puses</a:t>
            </a:r>
            <a:r>
              <a:rPr lang="lv-LV" dirty="0"/>
              <a:t>: prasa daudz elektriskās enerģijas, </a:t>
            </a:r>
            <a:r>
              <a:rPr lang="lv-LV" dirty="0" smtClean="0"/>
              <a:t>rada </a:t>
            </a:r>
            <a:r>
              <a:rPr lang="lv-LV" dirty="0"/>
              <a:t>mazu vilcējspēku.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NSTAR: patērē jaudu 2.3 kW, ražo vilcējspēku &lt;0.1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dirty="0"/>
              <a:t>VASIMR: patērē 200 kW, ražo 5 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79172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09E8AF-C46B-4FC2-A911-3AF4CC7D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Jonu dzinēju pielietojumi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4D16E2B-2513-4300-882E-0F44B2284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243665"/>
            <a:ext cx="10131425" cy="3649133"/>
          </a:xfrm>
        </p:spPr>
        <p:txBody>
          <a:bodyPr>
            <a:normAutofit fontScale="77500" lnSpcReduction="20000"/>
          </a:bodyPr>
          <a:lstStyle/>
          <a:p>
            <a:r>
              <a:rPr lang="lv-LV" dirty="0"/>
              <a:t>Nav lietojami pacelšanai no Zemes</a:t>
            </a:r>
          </a:p>
          <a:p>
            <a:r>
              <a:rPr lang="lv-LV" dirty="0"/>
              <a:t>Ir noderīgi tikai ja darbojas ilgu laiku</a:t>
            </a:r>
          </a:p>
          <a:p>
            <a:r>
              <a:rPr lang="lv-LV" dirty="0"/>
              <a:t>Kravas kuģis ar VASIMR dzinēju spētu pārvietot 7 t kravas no zemās Zemes orbītas līdz zemās Mēness orbītas pusgada laikā.</a:t>
            </a:r>
          </a:p>
          <a:p>
            <a:r>
              <a:rPr lang="lv-LV" dirty="0"/>
              <a:t>Dawn kosmiskais aparāts</a:t>
            </a:r>
          </a:p>
          <a:p>
            <a:pPr lvl="1"/>
            <a:r>
              <a:rPr lang="lv-LV" dirty="0"/>
              <a:t>Izmantoja 10 kW (@ 1 au) Saules paneli, lai barotu vienu NSTAR jonu dzinēju, kas ražoja 0.09 N vilcējspēku</a:t>
            </a:r>
          </a:p>
          <a:p>
            <a:pPr lvl="1"/>
            <a:r>
              <a:rPr lang="lv-LV" dirty="0"/>
              <a:t>Četrās dienās spēja paātrināt kosmisko aparātu no 0 līdz 100 km/s</a:t>
            </a:r>
          </a:p>
        </p:txBody>
      </p:sp>
      <p:pic>
        <p:nvPicPr>
          <p:cNvPr id="2050" name="Picture 2" descr="Dawn ar Vestu un Cereru fonā mākslinieka skatījumā">
            <a:extLst>
              <a:ext uri="{FF2B5EF4-FFF2-40B4-BE49-F238E27FC236}">
                <a16:creationId xmlns="" xmlns:a16="http://schemas.microsoft.com/office/drawing/2014/main" id="{989286A0-DA7B-492D-8682-75B13AFCA1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571" b="7545"/>
          <a:stretch/>
        </p:blipFill>
        <p:spPr bwMode="auto">
          <a:xfrm>
            <a:off x="6705600" y="239809"/>
            <a:ext cx="5159828" cy="2876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6AE8F86-D568-4BD0-BB2F-B352E8675749}"/>
              </a:ext>
            </a:extLst>
          </p:cNvPr>
          <p:cNvSpPr txBox="1"/>
          <p:nvPr/>
        </p:nvSpPr>
        <p:spPr>
          <a:xfrm>
            <a:off x="6705600" y="2747372"/>
            <a:ext cx="134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Dawn zonde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74678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4A68BD-05F4-4266-B1FE-EB5C52D9B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Lekcijas plāns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F4CC45-44D8-438B-B750-92F4D2BEE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Reaktīvā kustība. </a:t>
            </a:r>
          </a:p>
          <a:p>
            <a:pPr lvl="1"/>
            <a:r>
              <a:rPr lang="lv-LV" dirty="0"/>
              <a:t>Ciolkovska formula. </a:t>
            </a:r>
          </a:p>
          <a:p>
            <a:r>
              <a:rPr lang="lv-LV" dirty="0"/>
              <a:t>Raķetes palaišanas veidi. </a:t>
            </a:r>
          </a:p>
          <a:p>
            <a:r>
              <a:rPr lang="lv-LV" dirty="0"/>
              <a:t>Ģeostacionārā orbīta, polārā orbīta. </a:t>
            </a:r>
          </a:p>
          <a:p>
            <a:r>
              <a:rPr lang="lv-LV" dirty="0"/>
              <a:t>Bezsvars, pārslodze</a:t>
            </a:r>
          </a:p>
        </p:txBody>
      </p:sp>
    </p:spTree>
    <p:extLst>
      <p:ext uri="{BB962C8B-B14F-4D97-AF65-F5344CB8AC3E}">
        <p14:creationId xmlns="" xmlns:p14="http://schemas.microsoft.com/office/powerpoint/2010/main" val="1722447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E743A1-31CB-4C9E-B0BC-1A01C43D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Saules buras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BB6A95-1BF5-42C0-87F3-02A307935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6808536" cy="3649133"/>
          </a:xfrm>
        </p:spPr>
        <p:txBody>
          <a:bodyPr>
            <a:normAutofit fontScale="92500" lnSpcReduction="10000"/>
          </a:bodyPr>
          <a:lstStyle/>
          <a:p>
            <a:r>
              <a:rPr lang="lv-LV" dirty="0"/>
              <a:t>Vilcējspēks ir proporcionāls laukumam</a:t>
            </a:r>
          </a:p>
          <a:p>
            <a:pPr lvl="1"/>
            <a:r>
              <a:rPr lang="lv-LV" dirty="0"/>
              <a:t>Tuvu Zemes var iegūt līdz 9 N/km</a:t>
            </a:r>
            <a:r>
              <a:rPr lang="lv-LV" baseline="30000" dirty="0"/>
              <a:t>2</a:t>
            </a:r>
            <a:endParaRPr lang="lv-LV" dirty="0"/>
          </a:p>
          <a:p>
            <a:pPr lvl="1"/>
            <a:r>
              <a:rPr lang="lv-LV" dirty="0"/>
              <a:t>Apgriezti proporcionāli attāluma kvadrātam no Saules</a:t>
            </a:r>
          </a:p>
          <a:p>
            <a:r>
              <a:rPr lang="lv-LV" dirty="0"/>
              <a:t>IKAROS demonstrēja 196 m</a:t>
            </a:r>
            <a:r>
              <a:rPr lang="lv-LV" baseline="30000" dirty="0"/>
              <a:t>2</a:t>
            </a:r>
            <a:r>
              <a:rPr lang="lv-LV" dirty="0"/>
              <a:t> saules buras vilcējspēku ap 0.001 N.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8694AF17-6DF1-4C32-B587-64F40FF68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376"/>
          <a:stretch/>
        </p:blipFill>
        <p:spPr bwMode="auto">
          <a:xfrm rot="16200000">
            <a:off x="6414171" y="1080167"/>
            <a:ext cx="6857998" cy="4697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6AF60D4-FDD6-4477-957F-5DD4665B9525}"/>
              </a:ext>
            </a:extLst>
          </p:cNvPr>
          <p:cNvSpPr txBox="1"/>
          <p:nvPr/>
        </p:nvSpPr>
        <p:spPr>
          <a:xfrm>
            <a:off x="7494338" y="6211667"/>
            <a:ext cx="469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IKAROS kosmiskais aparāts, palaists 2010. gadā (mākslinieka vīzija, </a:t>
            </a:r>
            <a:r>
              <a:rPr lang="lv-LV" i="1" dirty="0"/>
              <a:t>A.Mirecki</a:t>
            </a:r>
            <a:r>
              <a:rPr lang="lv-LV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0477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DD20C3B0-16D6-47DF-BA29-500BD1D4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Kosmosā un atpakaļ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5DCB4C-7708-4970-BE4C-6E3894CE3C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i="1" dirty="0"/>
              <a:t>Pēc M. Sudāra materiāliem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1214919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71" y="182219"/>
            <a:ext cx="10018713" cy="652668"/>
          </a:xfrm>
        </p:spPr>
        <p:txBody>
          <a:bodyPr>
            <a:normAutofit fontScale="90000"/>
          </a:bodyPr>
          <a:lstStyle/>
          <a:p>
            <a:r>
              <a:rPr lang="lv-LV" dirty="0"/>
              <a:t>Kur jānokļūst? Un kas ir jātransportē?</a:t>
            </a:r>
            <a:endParaRPr lang="it-IT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F8D0F12-50C5-4F5C-8784-C2FD29FB3DB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035" y="1710269"/>
            <a:ext cx="2334768" cy="1751076"/>
          </a:xfrm>
          <a:prstGeom prst="rect">
            <a:avLst/>
          </a:prstGeom>
        </p:spPr>
      </p:pic>
      <p:pic>
        <p:nvPicPr>
          <p:cNvPr id="7" name="Picture 8" descr="SpaceX announces deal to send tourists to the International Space Station -  ABC News">
            <a:extLst>
              <a:ext uri="{FF2B5EF4-FFF2-40B4-BE49-F238E27FC236}">
                <a16:creationId xmlns="" xmlns:a16="http://schemas.microsoft.com/office/drawing/2014/main" id="{10CE15F7-DFF5-4153-A18D-8F5427E25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02" r="5073"/>
          <a:stretch/>
        </p:blipFill>
        <p:spPr bwMode="auto">
          <a:xfrm>
            <a:off x="3745839" y="5040777"/>
            <a:ext cx="3690982" cy="1683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nasaspaceflight.com/wp-content/uploads/2018/03/2018-03-18-205912-1170x642.jpg">
            <a:extLst>
              <a:ext uri="{FF2B5EF4-FFF2-40B4-BE49-F238E27FC236}">
                <a16:creationId xmlns="" xmlns:a16="http://schemas.microsoft.com/office/drawing/2014/main" id="{30C2D8BD-F53F-457C-8052-D98B460D7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15" y="975709"/>
            <a:ext cx="1693612" cy="9293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nside Mars Rover's &quot;Terrifying&quot; Landing: Hovercrafts, Chutes, and Shields">
            <a:extLst>
              <a:ext uri="{FF2B5EF4-FFF2-40B4-BE49-F238E27FC236}">
                <a16:creationId xmlns="" xmlns:a16="http://schemas.microsoft.com/office/drawing/2014/main" id="{CAFE607D-03D2-4FB6-90D6-72882E08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1181" y="1346938"/>
            <a:ext cx="1559080" cy="2078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AYABUSA CAPSULE – PARACHUTES INTO WOOMERA PROTECTED AREA FAR NORTH SA –  Coober Pedy Regional Times">
            <a:extLst>
              <a:ext uri="{FF2B5EF4-FFF2-40B4-BE49-F238E27FC236}">
                <a16:creationId xmlns="" xmlns:a16="http://schemas.microsoft.com/office/drawing/2014/main" id="{034E689B-10AF-453D-92C7-9DB4FD446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1480D8"/>
              </a:clrFrom>
              <a:clrTo>
                <a:srgbClr val="1480D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65" y="915658"/>
            <a:ext cx="2266806" cy="1374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OneWeb - eoPortal Directory - Satellite Missions">
            <a:extLst>
              <a:ext uri="{FF2B5EF4-FFF2-40B4-BE49-F238E27FC236}">
                <a16:creationId xmlns="" xmlns:a16="http://schemas.microsoft.com/office/drawing/2014/main" id="{A026D9A9-592C-4B48-9238-E10431DBE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819" y="1023206"/>
            <a:ext cx="2459975" cy="1374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18FB6B3-0187-4582-AF52-B5A3E240809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10102" y="4803098"/>
            <a:ext cx="1832168" cy="121338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6" name="Picture 10" descr="About the Northrop Grumman Cygnus | NASA">
            <a:extLst>
              <a:ext uri="{FF2B5EF4-FFF2-40B4-BE49-F238E27FC236}">
                <a16:creationId xmlns="" xmlns:a16="http://schemas.microsoft.com/office/drawing/2014/main" id="{191C7150-B1F4-48BD-A318-F334D8FAC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11" y="4892473"/>
            <a:ext cx="2173492" cy="1220891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arth Facts | Surface, Atmosphere, Satellites, History &amp; Definition">
            <a:extLst>
              <a:ext uri="{FF2B5EF4-FFF2-40B4-BE49-F238E27FC236}">
                <a16:creationId xmlns="" xmlns:a16="http://schemas.microsoft.com/office/drawing/2014/main" id="{7AAFA934-4093-40F1-8C61-367B9E00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750" y="3001016"/>
            <a:ext cx="1559081" cy="1167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899E484-1BE6-4B56-B77F-5C263A184BE1}"/>
              </a:ext>
            </a:extLst>
          </p:cNvPr>
          <p:cNvSpPr txBox="1"/>
          <p:nvPr/>
        </p:nvSpPr>
        <p:spPr>
          <a:xfrm>
            <a:off x="2949260" y="2489381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Pavadoņi orbītā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B29952F-E021-4F62-A3DB-97A36C9A46B9}"/>
              </a:ext>
            </a:extLst>
          </p:cNvPr>
          <p:cNvSpPr txBox="1"/>
          <p:nvPr/>
        </p:nvSpPr>
        <p:spPr>
          <a:xfrm>
            <a:off x="4300292" y="4541488"/>
            <a:ext cx="2880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Astronauti, krava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BEC63B4-2532-46F2-AF4F-9A5F3CBF73F5}"/>
              </a:ext>
            </a:extLst>
          </p:cNvPr>
          <p:cNvSpPr txBox="1"/>
          <p:nvPr/>
        </p:nvSpPr>
        <p:spPr>
          <a:xfrm>
            <a:off x="7978845" y="2386324"/>
            <a:ext cx="2355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Citi debss ķermeņi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Arrow: Left-Right 11">
            <a:extLst>
              <a:ext uri="{FF2B5EF4-FFF2-40B4-BE49-F238E27FC236}">
                <a16:creationId xmlns="" xmlns:a16="http://schemas.microsoft.com/office/drawing/2014/main" id="{9C5B422F-DFAD-49DB-8124-E81E97960E6B}"/>
              </a:ext>
            </a:extLst>
          </p:cNvPr>
          <p:cNvSpPr/>
          <p:nvPr/>
        </p:nvSpPr>
        <p:spPr>
          <a:xfrm rot="1175303">
            <a:off x="4509187" y="2937729"/>
            <a:ext cx="1403921" cy="59861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Arrow: Left-Right 16">
            <a:extLst>
              <a:ext uri="{FF2B5EF4-FFF2-40B4-BE49-F238E27FC236}">
                <a16:creationId xmlns="" xmlns:a16="http://schemas.microsoft.com/office/drawing/2014/main" id="{74FA6523-64EA-4B69-8283-A2E244F71CC7}"/>
              </a:ext>
            </a:extLst>
          </p:cNvPr>
          <p:cNvSpPr/>
          <p:nvPr/>
        </p:nvSpPr>
        <p:spPr>
          <a:xfrm rot="18993545">
            <a:off x="6650183" y="2327390"/>
            <a:ext cx="1403921" cy="59861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" name="Arrow: Left-Right 19">
            <a:extLst>
              <a:ext uri="{FF2B5EF4-FFF2-40B4-BE49-F238E27FC236}">
                <a16:creationId xmlns="" xmlns:a16="http://schemas.microsoft.com/office/drawing/2014/main" id="{432EE6BA-CA8F-4F5D-8E0C-5EA09870B83C}"/>
              </a:ext>
            </a:extLst>
          </p:cNvPr>
          <p:cNvSpPr/>
          <p:nvPr/>
        </p:nvSpPr>
        <p:spPr>
          <a:xfrm rot="2541715">
            <a:off x="6862668" y="4095059"/>
            <a:ext cx="1403921" cy="59861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40EB710-09FF-47C0-97EF-32F452E381EA}"/>
              </a:ext>
            </a:extLst>
          </p:cNvPr>
          <p:cNvSpPr txBox="1"/>
          <p:nvPr/>
        </p:nvSpPr>
        <p:spPr>
          <a:xfrm>
            <a:off x="10841117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131110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865" y="104896"/>
            <a:ext cx="10018713" cy="904461"/>
          </a:xfrm>
        </p:spPr>
        <p:txBody>
          <a:bodyPr/>
          <a:lstStyle/>
          <a:p>
            <a:r>
              <a:rPr lang="lv-LV" dirty="0"/>
              <a:t>Enerģijas bilance</a:t>
            </a:r>
            <a:endParaRPr lang="it-IT" dirty="0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013181BB-D1AD-4B5E-865C-3417A32FF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88" y="4971498"/>
            <a:ext cx="1970088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http://www.space.com/images/i/000/008/899/i02/4940991512_cba6867f84_b.jpg?1301513245?interpolation=lanczos-none&amp;downsize=640:*">
            <a:extLst>
              <a:ext uri="{FF2B5EF4-FFF2-40B4-BE49-F238E27FC236}">
                <a16:creationId xmlns="" xmlns:a16="http://schemas.microsoft.com/office/drawing/2014/main" id="{A580FFAE-D13B-4389-96F7-E2E28A0A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9" y="2732226"/>
            <a:ext cx="13335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mage result for apollo moon">
            <a:extLst>
              <a:ext uri="{FF2B5EF4-FFF2-40B4-BE49-F238E27FC236}">
                <a16:creationId xmlns="" xmlns:a16="http://schemas.microsoft.com/office/drawing/2014/main" id="{4F05C08B-5DD6-4073-8A5E-23115EF0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1084401"/>
            <a:ext cx="16256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Image result for apollo re-entry">
            <a:extLst>
              <a:ext uri="{FF2B5EF4-FFF2-40B4-BE49-F238E27FC236}">
                <a16:creationId xmlns="" xmlns:a16="http://schemas.microsoft.com/office/drawing/2014/main" id="{3DA96245-081A-4A5C-BC62-701F5270A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815" y="2884625"/>
            <a:ext cx="23495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Image result for apollo re-entry">
            <a:extLst>
              <a:ext uri="{FF2B5EF4-FFF2-40B4-BE49-F238E27FC236}">
                <a16:creationId xmlns="" xmlns:a16="http://schemas.microsoft.com/office/drawing/2014/main" id="{15DDAFF8-A555-4E04-80AA-4D7E6A0ED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578" y="4971498"/>
            <a:ext cx="13970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B5968E-ECC7-425E-A387-AD78D9F89BA5}"/>
              </a:ext>
            </a:extLst>
          </p:cNvPr>
          <p:cNvSpPr txBox="1"/>
          <p:nvPr/>
        </p:nvSpPr>
        <p:spPr>
          <a:xfrm>
            <a:off x="3837163" y="5599605"/>
            <a:ext cx="2542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Kinētiskā enerģija  NAV!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Potenciālā enerģija NAV!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Ķīmiskā enerģija IR!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4640E1-63FC-4E95-9133-7BFE58F5C8E1}"/>
              </a:ext>
            </a:extLst>
          </p:cNvPr>
          <p:cNvSpPr txBox="1"/>
          <p:nvPr/>
        </p:nvSpPr>
        <p:spPr>
          <a:xfrm>
            <a:off x="7409072" y="5599605"/>
            <a:ext cx="25426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Kinētiskā enerģija  NAV!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Potenciālā enerģija NAV!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Ķīmiskā enerģija NAV!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A4E6FBB-CBDC-4105-8D23-BF9FFBB41BF5}"/>
              </a:ext>
            </a:extLst>
          </p:cNvPr>
          <p:cNvSpPr txBox="1"/>
          <p:nvPr/>
        </p:nvSpPr>
        <p:spPr>
          <a:xfrm>
            <a:off x="7409071" y="1070055"/>
            <a:ext cx="3275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Kinētiskā enerģija  IR!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Potenciālā enerģija IR!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1" i="0" u="none" strike="noStrike" kern="1200" cap="none" spc="0" normalizeH="0" baseline="0" noProof="0" dirty="0">
                <a:ln>
                  <a:noFill/>
                </a:ln>
                <a:solidFill>
                  <a:srgbClr val="E29D3E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Ķīmiskā enerģija MAZ vai NAV!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E29D3E">
                  <a:lumMod val="7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1" name="Arrow: Bent 10">
            <a:extLst>
              <a:ext uri="{FF2B5EF4-FFF2-40B4-BE49-F238E27FC236}">
                <a16:creationId xmlns="" xmlns:a16="http://schemas.microsoft.com/office/drawing/2014/main" id="{73FE90B4-8F4C-4865-B675-DDBB1C5F3321}"/>
              </a:ext>
            </a:extLst>
          </p:cNvPr>
          <p:cNvSpPr/>
          <p:nvPr/>
        </p:nvSpPr>
        <p:spPr>
          <a:xfrm>
            <a:off x="2635873" y="1496556"/>
            <a:ext cx="2557669" cy="2987743"/>
          </a:xfrm>
          <a:prstGeom prst="bentArrow">
            <a:avLst>
              <a:gd name="adj1" fmla="val 4793"/>
              <a:gd name="adj2" fmla="val 14119"/>
              <a:gd name="adj3" fmla="val 34327"/>
              <a:gd name="adj4" fmla="val 35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="" xmlns:a16="http://schemas.microsoft.com/office/drawing/2014/main" id="{37E34985-8DD1-4109-AFEC-121C812486B1}"/>
              </a:ext>
            </a:extLst>
          </p:cNvPr>
          <p:cNvSpPr/>
          <p:nvPr/>
        </p:nvSpPr>
        <p:spPr>
          <a:xfrm rot="5400000">
            <a:off x="8492330" y="1988570"/>
            <a:ext cx="2557669" cy="2987743"/>
          </a:xfrm>
          <a:prstGeom prst="bentArrow">
            <a:avLst>
              <a:gd name="adj1" fmla="val 4793"/>
              <a:gd name="adj2" fmla="val 14119"/>
              <a:gd name="adj3" fmla="val 34327"/>
              <a:gd name="adj4" fmla="val 35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F3662-8D36-49A2-81E3-3871173E7651}"/>
              </a:ext>
            </a:extLst>
          </p:cNvPr>
          <p:cNvSpPr txBox="1"/>
          <p:nvPr/>
        </p:nvSpPr>
        <p:spPr>
          <a:xfrm>
            <a:off x="2763738" y="3902070"/>
            <a:ext cx="2939844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Nesējraķetes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1BA1A09-E3E3-4BD7-B30E-5CD77106F897}"/>
              </a:ext>
            </a:extLst>
          </p:cNvPr>
          <p:cNvSpPr txBox="1"/>
          <p:nvPr/>
        </p:nvSpPr>
        <p:spPr>
          <a:xfrm>
            <a:off x="7409071" y="3850238"/>
            <a:ext cx="3929281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rgbClr val="A666E1">
                    <a:lumMod val="75000"/>
                  </a:srgbClr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Atmosfēras laivas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srgbClr val="A666E1">
                  <a:lumMod val="7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5ADFB268-994F-4967-BCA4-E42A95F6F447}"/>
              </a:ext>
            </a:extLst>
          </p:cNvPr>
          <p:cNvSpPr/>
          <p:nvPr/>
        </p:nvSpPr>
        <p:spPr>
          <a:xfrm>
            <a:off x="6379782" y="5950226"/>
            <a:ext cx="831403" cy="3710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="" xmlns:a16="http://schemas.microsoft.com/office/drawing/2014/main" id="{9482E0ED-8E90-4D97-AE0C-53F43CD59A82}"/>
              </a:ext>
            </a:extLst>
          </p:cNvPr>
          <p:cNvSpPr/>
          <p:nvPr/>
        </p:nvSpPr>
        <p:spPr>
          <a:xfrm>
            <a:off x="8819321" y="352351"/>
            <a:ext cx="2660514" cy="608660"/>
          </a:xfrm>
          <a:prstGeom prst="bentArrow">
            <a:avLst/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77A96E4-2875-4CC6-8C98-C0008C72F7FA}"/>
              </a:ext>
            </a:extLst>
          </p:cNvPr>
          <p:cNvSpPr txBox="1"/>
          <p:nvPr/>
        </p:nvSpPr>
        <p:spPr>
          <a:xfrm>
            <a:off x="10841117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157979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839" y="104896"/>
            <a:ext cx="10018713" cy="904461"/>
          </a:xfrm>
        </p:spPr>
        <p:txBody>
          <a:bodyPr/>
          <a:lstStyle/>
          <a:p>
            <a:r>
              <a:rPr lang="lv-LV" dirty="0"/>
              <a:t>Enerģijas bilance</a:t>
            </a:r>
            <a:endParaRPr lang="it-IT" dirty="0"/>
          </a:p>
        </p:txBody>
      </p:sp>
      <p:pic>
        <p:nvPicPr>
          <p:cNvPr id="3" name="Picture 3">
            <a:extLst>
              <a:ext uri="{FF2B5EF4-FFF2-40B4-BE49-F238E27FC236}">
                <a16:creationId xmlns="" xmlns:a16="http://schemas.microsoft.com/office/drawing/2014/main" id="{013181BB-D1AD-4B5E-865C-3417A32FF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88" y="4971498"/>
            <a:ext cx="1970088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Image result for apollo moon">
            <a:extLst>
              <a:ext uri="{FF2B5EF4-FFF2-40B4-BE49-F238E27FC236}">
                <a16:creationId xmlns="" xmlns:a16="http://schemas.microsoft.com/office/drawing/2014/main" id="{4F05C08B-5DD6-4073-8A5E-23115EF04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1084401"/>
            <a:ext cx="16256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Image result for apollo re-entry">
            <a:extLst>
              <a:ext uri="{FF2B5EF4-FFF2-40B4-BE49-F238E27FC236}">
                <a16:creationId xmlns="" xmlns:a16="http://schemas.microsoft.com/office/drawing/2014/main" id="{15DDAFF8-A555-4E04-80AA-4D7E6A0ED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578" y="4971498"/>
            <a:ext cx="13970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Bent 10">
            <a:extLst>
              <a:ext uri="{FF2B5EF4-FFF2-40B4-BE49-F238E27FC236}">
                <a16:creationId xmlns="" xmlns:a16="http://schemas.microsoft.com/office/drawing/2014/main" id="{73FE90B4-8F4C-4865-B675-DDBB1C5F3321}"/>
              </a:ext>
            </a:extLst>
          </p:cNvPr>
          <p:cNvSpPr/>
          <p:nvPr/>
        </p:nvSpPr>
        <p:spPr>
          <a:xfrm>
            <a:off x="2635873" y="1496556"/>
            <a:ext cx="2557669" cy="2987743"/>
          </a:xfrm>
          <a:prstGeom prst="bentArrow">
            <a:avLst>
              <a:gd name="adj1" fmla="val 4793"/>
              <a:gd name="adj2" fmla="val 14119"/>
              <a:gd name="adj3" fmla="val 34327"/>
              <a:gd name="adj4" fmla="val 35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2" name="Arrow: Bent 11">
            <a:extLst>
              <a:ext uri="{FF2B5EF4-FFF2-40B4-BE49-F238E27FC236}">
                <a16:creationId xmlns="" xmlns:a16="http://schemas.microsoft.com/office/drawing/2014/main" id="{37E34985-8DD1-4109-AFEC-121C812486B1}"/>
              </a:ext>
            </a:extLst>
          </p:cNvPr>
          <p:cNvSpPr/>
          <p:nvPr/>
        </p:nvSpPr>
        <p:spPr>
          <a:xfrm rot="5400000">
            <a:off x="8492330" y="1988570"/>
            <a:ext cx="2557669" cy="2987743"/>
          </a:xfrm>
          <a:prstGeom prst="bentArrow">
            <a:avLst>
              <a:gd name="adj1" fmla="val 4793"/>
              <a:gd name="adj2" fmla="val 14119"/>
              <a:gd name="adj3" fmla="val 34327"/>
              <a:gd name="adj4" fmla="val 359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E4EB743-4B0F-44B4-8755-EC47AF392BA4}"/>
              </a:ext>
            </a:extLst>
          </p:cNvPr>
          <p:cNvSpPr txBox="1"/>
          <p:nvPr/>
        </p:nvSpPr>
        <p:spPr>
          <a:xfrm>
            <a:off x="3914707" y="5502318"/>
            <a:ext cx="763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Ek =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Ep =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Ec &gt;0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9DB1E5A-76DD-4276-B439-1038D156EA8C}"/>
              </a:ext>
            </a:extLst>
          </p:cNvPr>
          <p:cNvSpPr txBox="1"/>
          <p:nvPr/>
        </p:nvSpPr>
        <p:spPr>
          <a:xfrm>
            <a:off x="9219848" y="5502318"/>
            <a:ext cx="763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Ek =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Ep = 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Ec=0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0E300DC-5246-4D5A-92A2-CFE94E434DB2}"/>
              </a:ext>
            </a:extLst>
          </p:cNvPr>
          <p:cNvGrpSpPr/>
          <p:nvPr/>
        </p:nvGrpSpPr>
        <p:grpSpPr>
          <a:xfrm>
            <a:off x="4951100" y="3426911"/>
            <a:ext cx="3326193" cy="3326193"/>
            <a:chOff x="786166" y="1912498"/>
            <a:chExt cx="4342425" cy="4342425"/>
          </a:xfrm>
        </p:grpSpPr>
        <p:pic>
          <p:nvPicPr>
            <p:cNvPr id="19" name="Picture 4" descr="Chemical Reactions and Potential Energy">
              <a:extLst>
                <a:ext uri="{FF2B5EF4-FFF2-40B4-BE49-F238E27FC236}">
                  <a16:creationId xmlns="" xmlns:a16="http://schemas.microsoft.com/office/drawing/2014/main" id="{E015B968-8AF1-4EAF-9774-C9EDFD8C12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166" y="1912498"/>
              <a:ext cx="4342425" cy="43424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8E0307E9-C159-4322-B0A8-70B6885B24C5}"/>
                </a:ext>
              </a:extLst>
            </p:cNvPr>
            <p:cNvCxnSpPr/>
            <p:nvPr/>
          </p:nvCxnSpPr>
          <p:spPr>
            <a:xfrm>
              <a:off x="2690658" y="4253948"/>
              <a:ext cx="21728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82983D05-3B1F-4FAE-86B7-84F8F151ADB9}"/>
                </a:ext>
              </a:extLst>
            </p:cNvPr>
            <p:cNvCxnSpPr/>
            <p:nvPr/>
          </p:nvCxnSpPr>
          <p:spPr>
            <a:xfrm>
              <a:off x="2690658" y="5380383"/>
              <a:ext cx="21728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row: Up-Down 21">
              <a:extLst>
                <a:ext uri="{FF2B5EF4-FFF2-40B4-BE49-F238E27FC236}">
                  <a16:creationId xmlns="" xmlns:a16="http://schemas.microsoft.com/office/drawing/2014/main" id="{817BA749-BBD2-4089-BD40-BD90B47ABC29}"/>
                </a:ext>
              </a:extLst>
            </p:cNvPr>
            <p:cNvSpPr/>
            <p:nvPr/>
          </p:nvSpPr>
          <p:spPr>
            <a:xfrm>
              <a:off x="2957378" y="4253948"/>
              <a:ext cx="422859" cy="1166176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D222E63-2345-42D8-81CC-C8F8C96C06F4}"/>
              </a:ext>
            </a:extLst>
          </p:cNvPr>
          <p:cNvSpPr txBox="1"/>
          <p:nvPr/>
        </p:nvSpPr>
        <p:spPr>
          <a:xfrm>
            <a:off x="7513942" y="1032964"/>
            <a:ext cx="2033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Ek = 0,5* mv</a:t>
            </a:r>
            <a:r>
              <a:rPr kumimoji="0" lang="it-IT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Ep = m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  -&gt;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g=f(h)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Ec =0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E6B2C30-51BF-45D9-A613-2FFFAF643FD7}"/>
              </a:ext>
            </a:extLst>
          </p:cNvPr>
          <p:cNvSpPr txBox="1"/>
          <p:nvPr/>
        </p:nvSpPr>
        <p:spPr>
          <a:xfrm>
            <a:off x="10841117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548754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A96CFC91-522C-460C-A98C-945077488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7737"/>
            <a:ext cx="12192000" cy="5272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71" y="182219"/>
            <a:ext cx="10018713" cy="652668"/>
          </a:xfrm>
        </p:spPr>
        <p:txBody>
          <a:bodyPr>
            <a:normAutofit fontScale="90000"/>
          </a:bodyPr>
          <a:lstStyle/>
          <a:p>
            <a:r>
              <a:rPr lang="lv-LV" dirty="0"/>
              <a:t>Enerģijas bilance - Starpplanētu lidojumi</a:t>
            </a:r>
            <a:endParaRPr lang="it-IT" dirty="0"/>
          </a:p>
        </p:txBody>
      </p:sp>
      <p:pic>
        <p:nvPicPr>
          <p:cNvPr id="9" name="Picture 4" descr="Inside Mars Rover's &quot;Terrifying&quot; Landing: Hovercrafts, Chutes, and Shields">
            <a:extLst>
              <a:ext uri="{FF2B5EF4-FFF2-40B4-BE49-F238E27FC236}">
                <a16:creationId xmlns="" xmlns:a16="http://schemas.microsoft.com/office/drawing/2014/main" id="{CAFE607D-03D2-4FB6-90D6-72882E085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4" y="508553"/>
            <a:ext cx="1953248" cy="26043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aunching rockets from the Moon is our ticket to a home on Mars | by Jatan  Mehta | TeamIndus Blog | Medium">
            <a:extLst>
              <a:ext uri="{FF2B5EF4-FFF2-40B4-BE49-F238E27FC236}">
                <a16:creationId xmlns="" xmlns:a16="http://schemas.microsoft.com/office/drawing/2014/main" id="{25CE7881-1127-4E02-A7B7-CB2BD9C8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35" y="775068"/>
            <a:ext cx="8017565" cy="6082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393FB36-6E4D-4552-A148-9EACB54954AB}"/>
              </a:ext>
            </a:extLst>
          </p:cNvPr>
          <p:cNvSpPr txBox="1"/>
          <p:nvPr/>
        </p:nvSpPr>
        <p:spPr>
          <a:xfrm>
            <a:off x="10764917" y="6396335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108EC91-25C7-4319-9C65-AA9A69E7E1EA}"/>
              </a:ext>
            </a:extLst>
          </p:cNvPr>
          <p:cNvSpPr txBox="1"/>
          <p:nvPr/>
        </p:nvSpPr>
        <p:spPr>
          <a:xfrm>
            <a:off x="230394" y="6306147"/>
            <a:ext cx="22672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600" b="0" i="1" dirty="0">
                <a:solidFill>
                  <a:srgbClr val="000000"/>
                </a:solidFill>
                <a:effectLst/>
                <a:latin typeface="Lucida"/>
              </a:rPr>
              <a:t>https://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Lucida"/>
              </a:rPr>
              <a:t>xkcd.com/681</a:t>
            </a:r>
            <a:endParaRPr lang="en-US" sz="1600" i="1" dirty="0"/>
          </a:p>
        </p:txBody>
      </p:sp>
    </p:spTree>
    <p:extLst>
      <p:ext uri="{BB962C8B-B14F-4D97-AF65-F5344CB8AC3E}">
        <p14:creationId xmlns="" xmlns:p14="http://schemas.microsoft.com/office/powerpoint/2010/main" val="251191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337" y="-122583"/>
            <a:ext cx="10018713" cy="1752599"/>
          </a:xfrm>
        </p:spPr>
        <p:txBody>
          <a:bodyPr>
            <a:normAutofit/>
          </a:bodyPr>
          <a:lstStyle/>
          <a:p>
            <a:r>
              <a:rPr lang="lv-LV" dirty="0"/>
              <a:t>Kā atgriezties atpakaļ uz zemes?</a:t>
            </a:r>
            <a:endParaRPr lang="it-IT" dirty="0"/>
          </a:p>
        </p:txBody>
      </p:sp>
      <p:pic>
        <p:nvPicPr>
          <p:cNvPr id="13314" name="Picture 2" descr="Weather could postpone Crew Dragon return - SpaceNews">
            <a:extLst>
              <a:ext uri="{FF2B5EF4-FFF2-40B4-BE49-F238E27FC236}">
                <a16:creationId xmlns="" xmlns:a16="http://schemas.microsoft.com/office/drawing/2014/main" id="{84D76CA4-2BDC-47A2-87B2-5BFE4E9D4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400" y="3963344"/>
            <a:ext cx="4570551" cy="2521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ragon 2 - Wikipedia">
            <a:extLst>
              <a:ext uri="{FF2B5EF4-FFF2-40B4-BE49-F238E27FC236}">
                <a16:creationId xmlns="" xmlns:a16="http://schemas.microsoft.com/office/drawing/2014/main" id="{8E18017C-7905-477C-8562-61E37967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91" y="1205947"/>
            <a:ext cx="3899383" cy="259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="" xmlns:a16="http://schemas.microsoft.com/office/drawing/2014/main" id="{27DC5E08-E17D-4465-9544-CABFB0EBD83B}"/>
              </a:ext>
            </a:extLst>
          </p:cNvPr>
          <p:cNvSpPr/>
          <p:nvPr/>
        </p:nvSpPr>
        <p:spPr>
          <a:xfrm rot="1299674">
            <a:off x="4937651" y="3776148"/>
            <a:ext cx="2928731" cy="764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318" name="Picture 6" descr="Thinking Emoji [Download Thinking Emoji in PNG] | Emoji Island">
            <a:extLst>
              <a:ext uri="{FF2B5EF4-FFF2-40B4-BE49-F238E27FC236}">
                <a16:creationId xmlns="" xmlns:a16="http://schemas.microsoft.com/office/drawing/2014/main" id="{F23A1225-EDA6-4283-B98C-9BE8717DD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38" y="269112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1769DF7-FF20-49D5-99DE-14DE66BD1E65}"/>
              </a:ext>
            </a:extLst>
          </p:cNvPr>
          <p:cNvSpPr txBox="1"/>
          <p:nvPr/>
        </p:nvSpPr>
        <p:spPr>
          <a:xfrm>
            <a:off x="6734229" y="1962629"/>
            <a:ext cx="9060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4400" dirty="0"/>
              <a:t>???</a:t>
            </a:r>
            <a:endParaRPr lang="it-IT" sz="4400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83B7443-B06D-4632-A28E-7E72F252A506}"/>
              </a:ext>
            </a:extLst>
          </p:cNvPr>
          <p:cNvSpPr txBox="1"/>
          <p:nvPr/>
        </p:nvSpPr>
        <p:spPr>
          <a:xfrm>
            <a:off x="2598403" y="4060416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7800 m/s ātrums</a:t>
            </a:r>
          </a:p>
          <a:p>
            <a:r>
              <a:rPr lang="lv-LV" dirty="0"/>
              <a:t>400km augstums</a:t>
            </a:r>
            <a:endParaRPr lang="it-IT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2276D88-004E-453A-8146-CA09BA1ECD7F}"/>
              </a:ext>
            </a:extLst>
          </p:cNvPr>
          <p:cNvSpPr txBox="1"/>
          <p:nvPr/>
        </p:nvSpPr>
        <p:spPr>
          <a:xfrm>
            <a:off x="9467659" y="3251997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6 m/s ātrums</a:t>
            </a:r>
          </a:p>
          <a:p>
            <a:r>
              <a:rPr lang="lv-LV" dirty="0"/>
              <a:t>0 km augstums</a:t>
            </a:r>
            <a:endParaRPr lang="it-IT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46AE54A-A09A-4C70-8E9E-62AEFEE31537}"/>
              </a:ext>
            </a:extLst>
          </p:cNvPr>
          <p:cNvSpPr txBox="1"/>
          <p:nvPr/>
        </p:nvSpPr>
        <p:spPr>
          <a:xfrm>
            <a:off x="2026404" y="4962028"/>
            <a:ext cx="3672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/>
              <a:t>Kinētiskā enerģija: milzīga</a:t>
            </a:r>
          </a:p>
          <a:p>
            <a:r>
              <a:rPr lang="lv-LV" sz="2400" dirty="0"/>
              <a:t>Potenciālā enerģija: milziga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113B80E-5921-4768-BC34-3A6C021E3882}"/>
              </a:ext>
            </a:extLst>
          </p:cNvPr>
          <p:cNvSpPr txBox="1"/>
          <p:nvPr/>
        </p:nvSpPr>
        <p:spPr>
          <a:xfrm>
            <a:off x="8330237" y="2171035"/>
            <a:ext cx="3681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400" dirty="0"/>
              <a:t>Kinētiskā enerģija: maza</a:t>
            </a:r>
          </a:p>
          <a:p>
            <a:r>
              <a:rPr lang="lv-LV" sz="2400" dirty="0"/>
              <a:t>Potenciālā enerģija: nekāda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ED59624-813C-435B-BBC2-BA6861434C07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208522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="" xmlns:a16="http://schemas.microsoft.com/office/drawing/2014/main" id="{83F64A7B-41CF-4740-A759-2A96CE1075A9}"/>
              </a:ext>
            </a:extLst>
          </p:cNvPr>
          <p:cNvSpPr txBox="1">
            <a:spLocks/>
          </p:cNvSpPr>
          <p:nvPr/>
        </p:nvSpPr>
        <p:spPr>
          <a:xfrm>
            <a:off x="1086643" y="195169"/>
            <a:ext cx="10018713" cy="7385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/>
              <a:t>Kosmiskā šatla atgriešanās manevrs:</a:t>
            </a:r>
            <a:endParaRPr lang="it-IT" dirty="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2274206D-26C9-4DCE-9540-CD69FF0AC1B5}"/>
              </a:ext>
            </a:extLst>
          </p:cNvPr>
          <p:cNvSpPr/>
          <p:nvPr/>
        </p:nvSpPr>
        <p:spPr>
          <a:xfrm>
            <a:off x="4851855" y="2628093"/>
            <a:ext cx="3258916" cy="325891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33000">
                <a:schemeClr val="accent1">
                  <a:tint val="44500"/>
                  <a:satMod val="160000"/>
                </a:schemeClr>
              </a:gs>
              <a:gs pos="7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2" descr="Planet Earth on an isolated white background. Element for designers. ,  #AFF, #isolated, #Earth, #Planet, #white, #desi… | White background,  Background, Planet earth">
            <a:extLst>
              <a:ext uri="{FF2B5EF4-FFF2-40B4-BE49-F238E27FC236}">
                <a16:creationId xmlns="" xmlns:a16="http://schemas.microsoft.com/office/drawing/2014/main" id="{2AF8838C-2A86-4F64-95CF-5F666B1D4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45105">
            <a:off x="3811876" y="2603446"/>
            <a:ext cx="5351652" cy="33581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A78927C9-4B25-48D5-BDFE-74A5BD7A5EB3}"/>
              </a:ext>
            </a:extLst>
          </p:cNvPr>
          <p:cNvSpPr/>
          <p:nvPr/>
        </p:nvSpPr>
        <p:spPr>
          <a:xfrm>
            <a:off x="4027983" y="1788443"/>
            <a:ext cx="4880706" cy="488070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Arc 8">
            <a:extLst>
              <a:ext uri="{FF2B5EF4-FFF2-40B4-BE49-F238E27FC236}">
                <a16:creationId xmlns="" xmlns:a16="http://schemas.microsoft.com/office/drawing/2014/main" id="{EEAA6637-BF88-41DF-B08B-B0C8EBDC4E2C}"/>
              </a:ext>
            </a:extLst>
          </p:cNvPr>
          <p:cNvSpPr/>
          <p:nvPr/>
        </p:nvSpPr>
        <p:spPr>
          <a:xfrm>
            <a:off x="4966580" y="1788443"/>
            <a:ext cx="2973872" cy="3902589"/>
          </a:xfrm>
          <a:prstGeom prst="arc">
            <a:avLst>
              <a:gd name="adj1" fmla="val 16200000"/>
              <a:gd name="adj2" fmla="val 75005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98831DC4-4EF2-4C42-B328-076E642074A3}"/>
              </a:ext>
            </a:extLst>
          </p:cNvPr>
          <p:cNvSpPr/>
          <p:nvPr/>
        </p:nvSpPr>
        <p:spPr>
          <a:xfrm>
            <a:off x="7071014" y="3774317"/>
            <a:ext cx="879318" cy="1393076"/>
          </a:xfrm>
          <a:custGeom>
            <a:avLst/>
            <a:gdLst>
              <a:gd name="connsiteX0" fmla="*/ 1264317 w 1264317"/>
              <a:gd name="connsiteY0" fmla="*/ 0 h 1322363"/>
              <a:gd name="connsiteX1" fmla="*/ 814151 w 1264317"/>
              <a:gd name="connsiteY1" fmla="*/ 801858 h 1322363"/>
              <a:gd name="connsiteX2" fmla="*/ 40427 w 1264317"/>
              <a:gd name="connsiteY2" fmla="*/ 1322363 h 1322363"/>
              <a:gd name="connsiteX0" fmla="*/ 1258755 w 1258755"/>
              <a:gd name="connsiteY0" fmla="*/ 0 h 1322363"/>
              <a:gd name="connsiteX1" fmla="*/ 963333 w 1258755"/>
              <a:gd name="connsiteY1" fmla="*/ 844062 h 1322363"/>
              <a:gd name="connsiteX2" fmla="*/ 34865 w 1258755"/>
              <a:gd name="connsiteY2" fmla="*/ 1322363 h 1322363"/>
              <a:gd name="connsiteX0" fmla="*/ 1223890 w 1223890"/>
              <a:gd name="connsiteY0" fmla="*/ 0 h 1322363"/>
              <a:gd name="connsiteX1" fmla="*/ 928468 w 1223890"/>
              <a:gd name="connsiteY1" fmla="*/ 844062 h 1322363"/>
              <a:gd name="connsiteX2" fmla="*/ 0 w 1223890"/>
              <a:gd name="connsiteY2" fmla="*/ 1322363 h 1322363"/>
              <a:gd name="connsiteX0" fmla="*/ 1223890 w 1223890"/>
              <a:gd name="connsiteY0" fmla="*/ 0 h 1322363"/>
              <a:gd name="connsiteX1" fmla="*/ 928468 w 1223890"/>
              <a:gd name="connsiteY1" fmla="*/ 844062 h 1322363"/>
              <a:gd name="connsiteX2" fmla="*/ 0 w 1223890"/>
              <a:gd name="connsiteY2" fmla="*/ 1322363 h 1322363"/>
              <a:gd name="connsiteX0" fmla="*/ 1223890 w 1223890"/>
              <a:gd name="connsiteY0" fmla="*/ 0 h 1322363"/>
              <a:gd name="connsiteX1" fmla="*/ 928468 w 1223890"/>
              <a:gd name="connsiteY1" fmla="*/ 844062 h 1322363"/>
              <a:gd name="connsiteX2" fmla="*/ 0 w 1223890"/>
              <a:gd name="connsiteY2" fmla="*/ 1322363 h 1322363"/>
              <a:gd name="connsiteX0" fmla="*/ 1252025 w 1252025"/>
              <a:gd name="connsiteY0" fmla="*/ 0 h 1983545"/>
              <a:gd name="connsiteX1" fmla="*/ 928468 w 1252025"/>
              <a:gd name="connsiteY1" fmla="*/ 1505244 h 1983545"/>
              <a:gd name="connsiteX2" fmla="*/ 0 w 1252025"/>
              <a:gd name="connsiteY2" fmla="*/ 1983545 h 198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2025" h="1983545">
                <a:moveTo>
                  <a:pt x="1252025" y="0"/>
                </a:moveTo>
                <a:cubicBezTo>
                  <a:pt x="1213338" y="572086"/>
                  <a:pt x="1137139" y="1174653"/>
                  <a:pt x="928468" y="1505244"/>
                </a:cubicBezTo>
                <a:cubicBezTo>
                  <a:pt x="719797" y="1835835"/>
                  <a:pt x="588499" y="1878037"/>
                  <a:pt x="0" y="198354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EC1BA182-F5C6-4DEE-9EE5-7A3D981B6F8A}"/>
              </a:ext>
            </a:extLst>
          </p:cNvPr>
          <p:cNvSpPr/>
          <p:nvPr/>
        </p:nvSpPr>
        <p:spPr>
          <a:xfrm>
            <a:off x="5085139" y="1788443"/>
            <a:ext cx="2855313" cy="3902589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Picture 4" descr="Outer space Spacecraft Space Shuttle Spaceflight, Space shuttle creative  design icon, angle, atmosphere png | PNGEgg">
            <a:extLst>
              <a:ext uri="{FF2B5EF4-FFF2-40B4-BE49-F238E27FC236}">
                <a16:creationId xmlns="" xmlns:a16="http://schemas.microsoft.com/office/drawing/2014/main" id="{94069B10-10AC-4955-B437-A4B6B55D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456" b="98272" l="2000" r="98111">
                        <a14:foregroundMark x1="6889" y1="6911" x2="6889" y2="6911"/>
                        <a14:foregroundMark x1="2111" y1="3456" x2="2111" y2="3456"/>
                        <a14:foregroundMark x1="94000" y1="50540" x2="94000" y2="50540"/>
                        <a14:foregroundMark x1="98333" y1="46436" x2="98333" y2="46436"/>
                        <a14:foregroundMark x1="79444" y1="91145" x2="79444" y2="91145"/>
                        <a14:foregroundMark x1="78111" y1="98272" x2="78111" y2="98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3672" flipH="1" flipV="1">
            <a:off x="3512305" y="4985088"/>
            <a:ext cx="1271017" cy="7553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AEF82F33-B66D-4AEA-BF0C-CA1F725A0695}"/>
              </a:ext>
            </a:extLst>
          </p:cNvPr>
          <p:cNvGrpSpPr/>
          <p:nvPr/>
        </p:nvGrpSpPr>
        <p:grpSpPr>
          <a:xfrm>
            <a:off x="5279827" y="1430533"/>
            <a:ext cx="1787750" cy="753158"/>
            <a:chOff x="2501430" y="1658788"/>
            <a:chExt cx="1787750" cy="753158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F5479D6-0A34-46FD-96DA-0E8251E4D0B3}"/>
                </a:ext>
              </a:extLst>
            </p:cNvPr>
            <p:cNvSpPr/>
            <p:nvPr/>
          </p:nvSpPr>
          <p:spPr>
            <a:xfrm rot="20607583">
              <a:off x="3646982" y="1782361"/>
              <a:ext cx="642198" cy="6753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CAFCBDAB-71D4-494A-8151-7C479D4189E6}"/>
                </a:ext>
              </a:extLst>
            </p:cNvPr>
            <p:cNvGrpSpPr/>
            <p:nvPr/>
          </p:nvGrpSpPr>
          <p:grpSpPr>
            <a:xfrm>
              <a:off x="2501430" y="1658788"/>
              <a:ext cx="1785343" cy="753158"/>
              <a:chOff x="5169727" y="1492271"/>
              <a:chExt cx="1785343" cy="753158"/>
            </a:xfrm>
          </p:grpSpPr>
          <p:pic>
            <p:nvPicPr>
              <p:cNvPr id="13" name="Picture 4" descr="Outer space Spacecraft Space Shuttle Spaceflight, Space shuttle creative  design icon, angle, atmosphere png | PNGEgg">
                <a:extLst>
                  <a:ext uri="{FF2B5EF4-FFF2-40B4-BE49-F238E27FC236}">
                    <a16:creationId xmlns="" xmlns:a16="http://schemas.microsoft.com/office/drawing/2014/main" id="{3946AE9A-1892-4FB9-B876-4B024E6FC2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backgroundRemoval t="3456" b="98272" l="2000" r="98111">
                            <a14:foregroundMark x1="6889" y1="6911" x2="6889" y2="6911"/>
                            <a14:foregroundMark x1="2111" y1="3456" x2="2111" y2="3456"/>
                            <a14:foregroundMark x1="94000" y1="50540" x2="94000" y2="50540"/>
                            <a14:foregroundMark x1="98333" y1="46436" x2="98333" y2="46436"/>
                            <a14:foregroundMark x1="79444" y1="91145" x2="79444" y2="91145"/>
                            <a14:foregroundMark x1="78111" y1="98272" x2="78111" y2="9827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977246">
                <a:off x="5169727" y="1492271"/>
                <a:ext cx="1267338" cy="7531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Oval 14">
                <a:extLst>
                  <a:ext uri="{FF2B5EF4-FFF2-40B4-BE49-F238E27FC236}">
                    <a16:creationId xmlns="" xmlns:a16="http://schemas.microsoft.com/office/drawing/2014/main" id="{1771BB02-AD7D-484E-B64B-EEE214B98FE8}"/>
                  </a:ext>
                </a:extLst>
              </p:cNvPr>
              <p:cNvSpPr/>
              <p:nvPr/>
            </p:nvSpPr>
            <p:spPr>
              <a:xfrm rot="21183035">
                <a:off x="6317824" y="1626943"/>
                <a:ext cx="637246" cy="13531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pic>
        <p:nvPicPr>
          <p:cNvPr id="16" name="Picture 4" descr="Outer space Spacecraft Space Shuttle Spaceflight, Space shuttle creative  design icon, angle, atmosphere png | PNGEgg">
            <a:extLst>
              <a:ext uri="{FF2B5EF4-FFF2-40B4-BE49-F238E27FC236}">
                <a16:creationId xmlns="" xmlns:a16="http://schemas.microsoft.com/office/drawing/2014/main" id="{804F6454-A60D-440D-BAB3-580FCA839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456" b="98272" l="2000" r="98111">
                        <a14:foregroundMark x1="6889" y1="6911" x2="6889" y2="6911"/>
                        <a14:foregroundMark x1="2111" y1="3456" x2="2111" y2="3456"/>
                        <a14:foregroundMark x1="94000" y1="50540" x2="94000" y2="50540"/>
                        <a14:foregroundMark x1="98333" y1="46436" x2="98333" y2="46436"/>
                        <a14:foregroundMark x1="79444" y1="91145" x2="79444" y2="91145"/>
                        <a14:foregroundMark x1="78111" y1="98272" x2="78111" y2="98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7495" flipH="1">
            <a:off x="7182040" y="2146005"/>
            <a:ext cx="721268" cy="428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Outer space Spacecraft Space Shuttle Spaceflight, Space shuttle creative  design icon, angle, atmosphere png | PNGEgg">
            <a:extLst>
              <a:ext uri="{FF2B5EF4-FFF2-40B4-BE49-F238E27FC236}">
                <a16:creationId xmlns="" xmlns:a16="http://schemas.microsoft.com/office/drawing/2014/main" id="{E1D1335A-D99B-4EF0-8846-9A5DBE0BF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3456" b="98272" l="2000" r="98111">
                        <a14:foregroundMark x1="6889" y1="6911" x2="6889" y2="6911"/>
                        <a14:foregroundMark x1="2111" y1="3456" x2="2111" y2="3456"/>
                        <a14:foregroundMark x1="94000" y1="50540" x2="94000" y2="50540"/>
                        <a14:foregroundMark x1="98333" y1="46436" x2="98333" y2="46436"/>
                        <a14:foregroundMark x1="79444" y1="91145" x2="79444" y2="91145"/>
                        <a14:foregroundMark x1="78111" y1="98272" x2="78111" y2="982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614657" y="4258469"/>
            <a:ext cx="497834" cy="2958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EF5715E-5C23-4867-A200-CFD13A6382F0}"/>
              </a:ext>
            </a:extLst>
          </p:cNvPr>
          <p:cNvSpPr txBox="1"/>
          <p:nvPr/>
        </p:nvSpPr>
        <p:spPr>
          <a:xfrm>
            <a:off x="10606951" y="6550223"/>
            <a:ext cx="1585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Pēc M.Sudārs, 2021</a:t>
            </a:r>
            <a:endParaRPr lang="en-US" sz="1400" i="1" dirty="0"/>
          </a:p>
        </p:txBody>
      </p:sp>
      <p:sp>
        <p:nvSpPr>
          <p:cNvPr id="21" name="Arc 20">
            <a:extLst>
              <a:ext uri="{FF2B5EF4-FFF2-40B4-BE49-F238E27FC236}">
                <a16:creationId xmlns="" xmlns:a16="http://schemas.microsoft.com/office/drawing/2014/main" id="{595F1C2B-946E-43F5-B4A5-9C93260B96D7}"/>
              </a:ext>
            </a:extLst>
          </p:cNvPr>
          <p:cNvSpPr/>
          <p:nvPr/>
        </p:nvSpPr>
        <p:spPr>
          <a:xfrm>
            <a:off x="4072273" y="1853590"/>
            <a:ext cx="4733477" cy="4733477"/>
          </a:xfrm>
          <a:prstGeom prst="arc">
            <a:avLst>
              <a:gd name="adj1" fmla="val 1073234"/>
              <a:gd name="adj2" fmla="val 4747888"/>
            </a:avLst>
          </a:prstGeom>
          <a:ln>
            <a:headEnd type="none" w="med" len="med"/>
            <a:tailEnd type="triangle" w="med" len="med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494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337" y="-122583"/>
            <a:ext cx="10018713" cy="1078565"/>
          </a:xfrm>
        </p:spPr>
        <p:txBody>
          <a:bodyPr>
            <a:normAutofit/>
          </a:bodyPr>
          <a:lstStyle/>
          <a:p>
            <a:r>
              <a:rPr lang="lv-LV" dirty="0"/>
              <a:t>Atmosfēras radītā pretestība</a:t>
            </a:r>
            <a:endParaRPr lang="it-IT" dirty="0"/>
          </a:p>
        </p:txBody>
      </p:sp>
      <p:pic>
        <p:nvPicPr>
          <p:cNvPr id="1026" name="Picture 2" descr="Re-Entry: FREEDOM Drag Sail CubeSat – Spaceflight101">
            <a:extLst>
              <a:ext uri="{FF2B5EF4-FFF2-40B4-BE49-F238E27FC236}">
                <a16:creationId xmlns="" xmlns:a16="http://schemas.microsoft.com/office/drawing/2014/main" id="{BB155497-FFFA-429D-B7FD-61626B27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29" y="959650"/>
            <a:ext cx="2771567" cy="2076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tellite Designed to Re-enter Atmosphere Using Revamped Drag Device | NASA">
            <a:extLst>
              <a:ext uri="{FF2B5EF4-FFF2-40B4-BE49-F238E27FC236}">
                <a16:creationId xmlns="" xmlns:a16="http://schemas.microsoft.com/office/drawing/2014/main" id="{BCD8E3AF-C8D4-4AFB-B730-09934D014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993" y="904459"/>
            <a:ext cx="3165339" cy="2080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rbital decay - Wikipedia">
            <a:extLst>
              <a:ext uri="{FF2B5EF4-FFF2-40B4-BE49-F238E27FC236}">
                <a16:creationId xmlns="" xmlns:a16="http://schemas.microsoft.com/office/drawing/2014/main" id="{D2BC4F3A-7448-47D3-BF6A-209FD8C4E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79" y="3429000"/>
            <a:ext cx="6136686" cy="31297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hina's Tiangong-1 Space Lab Expected to Fall to Earth in 2 to 3 Weeks |  Space">
            <a:extLst>
              <a:ext uri="{FF2B5EF4-FFF2-40B4-BE49-F238E27FC236}">
                <a16:creationId xmlns="" xmlns:a16="http://schemas.microsoft.com/office/drawing/2014/main" id="{38D703E8-6D68-43AA-A5AC-4FDF60A2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876" y="4991209"/>
            <a:ext cx="1690091" cy="1123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here can I find data for Atmospheric density vs. altitude? - Space  Exploration Stack Exchange">
            <a:extLst>
              <a:ext uri="{FF2B5EF4-FFF2-40B4-BE49-F238E27FC236}">
                <a16:creationId xmlns="" xmlns:a16="http://schemas.microsoft.com/office/drawing/2014/main" id="{70EF33B1-77E1-47D1-BA5C-B9C2BA69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6" y="813435"/>
            <a:ext cx="4749301" cy="60445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0B7D0AD-9DBF-4807-A0A5-B480341833AE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118816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="" xmlns:a16="http://schemas.microsoft.com/office/drawing/2014/main" id="{16E180AB-5B08-4E74-8042-324B749B83DC}"/>
              </a:ext>
            </a:extLst>
          </p:cNvPr>
          <p:cNvSpPr txBox="1">
            <a:spLocks/>
          </p:cNvSpPr>
          <p:nvPr/>
        </p:nvSpPr>
        <p:spPr>
          <a:xfrm>
            <a:off x="1722850" y="0"/>
            <a:ext cx="10018713" cy="100716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/>
              <a:t>Kā atgriezties atpakaļ uz zemes?</a:t>
            </a:r>
            <a:endParaRPr lang="it-IT" dirty="0"/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E18C525-7700-41BC-8ACC-1CE0DAA2AD2E}"/>
              </a:ext>
            </a:extLst>
          </p:cNvPr>
          <p:cNvGrpSpPr/>
          <p:nvPr/>
        </p:nvGrpSpPr>
        <p:grpSpPr>
          <a:xfrm>
            <a:off x="2051326" y="879198"/>
            <a:ext cx="8951019" cy="4289149"/>
            <a:chOff x="1945309" y="1647825"/>
            <a:chExt cx="7434263" cy="3562350"/>
          </a:xfrm>
        </p:grpSpPr>
        <p:pic>
          <p:nvPicPr>
            <p:cNvPr id="9" name="Picture 7" descr="AttÄlu rezultÄti vaicÄjumam âre-entry atmospheric dragâ">
              <a:extLst>
                <a:ext uri="{FF2B5EF4-FFF2-40B4-BE49-F238E27FC236}">
                  <a16:creationId xmlns="" xmlns:a16="http://schemas.microsoft.com/office/drawing/2014/main" id="{E9C08BE3-9B51-47AD-9F45-B2A83BC3C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309" y="1647825"/>
              <a:ext cx="7434263" cy="356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Down Arrow 4">
              <a:extLst>
                <a:ext uri="{FF2B5EF4-FFF2-40B4-BE49-F238E27FC236}">
                  <a16:creationId xmlns="" xmlns:a16="http://schemas.microsoft.com/office/drawing/2014/main" id="{FCD00A65-F598-4D1F-BF18-4F504C4D08D4}"/>
                </a:ext>
              </a:extLst>
            </p:cNvPr>
            <p:cNvSpPr/>
            <p:nvPr/>
          </p:nvSpPr>
          <p:spPr>
            <a:xfrm rot="5882425">
              <a:off x="6410947" y="2743199"/>
              <a:ext cx="827088" cy="1712913"/>
            </a:xfrm>
            <a:prstGeom prst="downArrow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3D2F432F-2510-467D-A9D2-81FC7E18B1C2}"/>
                </a:ext>
              </a:extLst>
            </p:cNvPr>
            <p:cNvCxnSpPr>
              <a:cxnSpLocks/>
            </p:cNvCxnSpPr>
            <p:nvPr/>
          </p:nvCxnSpPr>
          <p:spPr>
            <a:xfrm>
              <a:off x="7630147" y="3714750"/>
              <a:ext cx="1073150" cy="1317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7">
              <a:extLst>
                <a:ext uri="{FF2B5EF4-FFF2-40B4-BE49-F238E27FC236}">
                  <a16:creationId xmlns="" xmlns:a16="http://schemas.microsoft.com/office/drawing/2014/main" id="{E769FA6A-48CE-407F-B6AF-FCFDC4180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7085" y="3917950"/>
              <a:ext cx="1171113" cy="536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lv-LV" altLang="it-IT" dirty="0"/>
                <a:t>Gaisa pretestība</a:t>
              </a:r>
              <a:endParaRPr lang="en-US" altLang="it-IT" dirty="0"/>
            </a:p>
          </p:txBody>
        </p:sp>
        <p:sp>
          <p:nvSpPr>
            <p:cNvPr id="13" name="TextBox 10">
              <a:extLst>
                <a:ext uri="{FF2B5EF4-FFF2-40B4-BE49-F238E27FC236}">
                  <a16:creationId xmlns="" xmlns:a16="http://schemas.microsoft.com/office/drawing/2014/main" id="{E4DD0A17-4D2E-4E8A-959E-32A5905A0C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81009" y="4005262"/>
              <a:ext cx="1033463" cy="30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lv-LV" altLang="it-IT" dirty="0"/>
                <a:t>ātrums</a:t>
              </a:r>
              <a:endParaRPr lang="en-US" altLang="it-IT" dirty="0"/>
            </a:p>
          </p:txBody>
        </p:sp>
      </p:grpSp>
      <p:pic>
        <p:nvPicPr>
          <p:cNvPr id="3074" name="Picture 2" descr="What is Drag Force - Drag Equation - Definition">
            <a:extLst>
              <a:ext uri="{FF2B5EF4-FFF2-40B4-BE49-F238E27FC236}">
                <a16:creationId xmlns="" xmlns:a16="http://schemas.microsoft.com/office/drawing/2014/main" id="{D0E87700-D8F2-4663-B36F-184C1286D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328" b="66026"/>
          <a:stretch/>
        </p:blipFill>
        <p:spPr bwMode="auto">
          <a:xfrm>
            <a:off x="2272393" y="3811576"/>
            <a:ext cx="2436489" cy="11533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2C32A3-FAA9-4A79-8D3A-E222A54569FA}"/>
              </a:ext>
            </a:extLst>
          </p:cNvPr>
          <p:cNvSpPr txBox="1"/>
          <p:nvPr/>
        </p:nvSpPr>
        <p:spPr>
          <a:xfrm>
            <a:off x="3755294" y="5279299"/>
            <a:ext cx="5452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800" dirty="0"/>
              <a:t>Kinētiskā enerģija </a:t>
            </a:r>
            <a:r>
              <a:rPr lang="it-IT" sz="2800" dirty="0">
                <a:sym typeface="Wingdings" panose="05000000000000000000" pitchFamily="2" charset="2"/>
              </a:rPr>
              <a:t> siltumener</a:t>
            </a:r>
            <a:r>
              <a:rPr lang="lv-LV" sz="2800" dirty="0">
                <a:sym typeface="Wingdings" panose="05000000000000000000" pitchFamily="2" charset="2"/>
              </a:rPr>
              <a:t>ģ</a:t>
            </a:r>
            <a:r>
              <a:rPr lang="it-IT" sz="2800" dirty="0">
                <a:sym typeface="Wingdings" panose="05000000000000000000" pitchFamily="2" charset="2"/>
              </a:rPr>
              <a:t>ija</a:t>
            </a:r>
            <a:endParaRPr lang="it-IT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4F18DAD-141E-409B-ACBB-FDBFB4E93B55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9C90100-21AC-4286-9A62-8448AD00A9F5}"/>
              </a:ext>
            </a:extLst>
          </p:cNvPr>
          <p:cNvSpPr txBox="1"/>
          <p:nvPr/>
        </p:nvSpPr>
        <p:spPr>
          <a:xfrm>
            <a:off x="4227353" y="5916261"/>
            <a:ext cx="50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Ātrums 10 km/s atbilst daudziem tūkstošiem grādu.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6B3A0CF-70FC-4469-A722-9805834202C6}"/>
              </a:ext>
            </a:extLst>
          </p:cNvPr>
          <p:cNvSpPr txBox="1"/>
          <p:nvPr/>
        </p:nvSpPr>
        <p:spPr>
          <a:xfrm>
            <a:off x="3348577" y="6282803"/>
            <a:ext cx="6805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Nosēšanas laikā aparāta virsmas materiālam ir jāatdod visa šī enerģija!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6775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89;p14">
            <a:extLst>
              <a:ext uri="{FF2B5EF4-FFF2-40B4-BE49-F238E27FC236}">
                <a16:creationId xmlns="" xmlns:a16="http://schemas.microsoft.com/office/drawing/2014/main" id="{71DB76C8-536F-450A-9DF2-BCAC900DBDF2}"/>
              </a:ext>
            </a:extLst>
          </p:cNvPr>
          <p:cNvSpPr/>
          <p:nvPr/>
        </p:nvSpPr>
        <p:spPr>
          <a:xfrm>
            <a:off x="0" y="14068"/>
            <a:ext cx="12192000" cy="6858000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4A65FEE-6498-41BB-B546-E8F14B6B5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Nedaudz vēstures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086481-0D8E-46A7-A12E-6D4422A1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426949"/>
          </a:xfrm>
        </p:spPr>
        <p:txBody>
          <a:bodyPr>
            <a:normAutofit fontScale="70000" lnSpcReduction="20000"/>
          </a:bodyPr>
          <a:lstStyle/>
          <a:p>
            <a:r>
              <a:rPr lang="lv-LV" dirty="0"/>
              <a:t>Franču skola</a:t>
            </a:r>
          </a:p>
          <a:p>
            <a:pPr lvl="1"/>
            <a:r>
              <a:rPr lang="lv-LV" dirty="0"/>
              <a:t>Robers Esno-Peltrī (</a:t>
            </a:r>
            <a:r>
              <a:rPr lang="lv-LV" i="1" dirty="0"/>
              <a:t>Robert Esnault-Pelterie</a:t>
            </a:r>
            <a:r>
              <a:rPr lang="lv-LV" dirty="0"/>
              <a:t>)</a:t>
            </a:r>
          </a:p>
          <a:p>
            <a:r>
              <a:rPr lang="lv-LV" dirty="0"/>
              <a:t>Vācu skola</a:t>
            </a:r>
          </a:p>
          <a:p>
            <a:pPr lvl="1"/>
            <a:r>
              <a:rPr lang="lv-LV" dirty="0"/>
              <a:t>Hermans Oberts (</a:t>
            </a:r>
            <a:r>
              <a:rPr lang="lv-LV" i="1" dirty="0"/>
              <a:t>Hermann Oberth</a:t>
            </a:r>
            <a:r>
              <a:rPr lang="lv-LV" dirty="0"/>
              <a:t>)</a:t>
            </a:r>
          </a:p>
          <a:p>
            <a:pPr lvl="1"/>
            <a:r>
              <a:rPr lang="lv-LV" dirty="0"/>
              <a:t>Verners fon Brauns (</a:t>
            </a:r>
            <a:r>
              <a:rPr lang="lv-LV" i="1" dirty="0"/>
              <a:t>Wernher von Braun</a:t>
            </a:r>
            <a:r>
              <a:rPr lang="lv-LV" dirty="0"/>
              <a:t>) </a:t>
            </a:r>
            <a:br>
              <a:rPr lang="lv-LV" dirty="0"/>
            </a:br>
            <a:r>
              <a:rPr lang="lv-LV" dirty="0"/>
              <a:t>– vēlāk vadīja amerikāņu kosmisko programmu</a:t>
            </a:r>
          </a:p>
          <a:p>
            <a:r>
              <a:rPr lang="lv-LV" dirty="0"/>
              <a:t>Krievu skola</a:t>
            </a:r>
            <a:endParaRPr lang="en-US" dirty="0"/>
          </a:p>
          <a:p>
            <a:pPr lvl="1"/>
            <a:r>
              <a:rPr lang="lv-LV" dirty="0"/>
              <a:t>Konstantins </a:t>
            </a:r>
            <a:r>
              <a:rPr lang="en-US" dirty="0" err="1"/>
              <a:t>Ciolkovskis</a:t>
            </a:r>
            <a:r>
              <a:rPr lang="lv-LV" dirty="0"/>
              <a:t> (</a:t>
            </a:r>
            <a:r>
              <a:rPr lang="ru-RU" i="1" dirty="0"/>
              <a:t>Константин Эдуардович Циолковский</a:t>
            </a:r>
            <a:r>
              <a:rPr lang="lv-LV" dirty="0"/>
              <a:t>)</a:t>
            </a:r>
          </a:p>
          <a:p>
            <a:pPr lvl="1"/>
            <a:r>
              <a:rPr lang="lv-LV" dirty="0"/>
              <a:t>GIRD: Canders, Tihonravovs, Pobedonoscevs, Koroļovs</a:t>
            </a:r>
            <a:endParaRPr lang="ru-RU" dirty="0"/>
          </a:p>
          <a:p>
            <a:r>
              <a:rPr lang="lv-LV" dirty="0"/>
              <a:t>Amerikāņu skola</a:t>
            </a:r>
            <a:endParaRPr lang="en-US" dirty="0"/>
          </a:p>
          <a:p>
            <a:pPr lvl="1"/>
            <a:r>
              <a:rPr lang="lv-LV" dirty="0"/>
              <a:t>Roberts </a:t>
            </a:r>
            <a:r>
              <a:rPr lang="en-US" dirty="0" err="1"/>
              <a:t>Godards</a:t>
            </a:r>
            <a:r>
              <a:rPr lang="lv-LV" dirty="0"/>
              <a:t> (</a:t>
            </a:r>
            <a:r>
              <a:rPr lang="lv-LV" i="1" dirty="0"/>
              <a:t>Robert Goddard</a:t>
            </a:r>
            <a:r>
              <a:rPr lang="lv-LV" dirty="0"/>
              <a:t>)</a:t>
            </a:r>
            <a:endParaRPr lang="en-US" dirty="0"/>
          </a:p>
        </p:txBody>
      </p:sp>
      <p:pic>
        <p:nvPicPr>
          <p:cNvPr id="8" name="Picture 7" descr="A rocket taking off from a launch pad&#10;&#10;Description automatically generated with medium confidence">
            <a:extLst>
              <a:ext uri="{FF2B5EF4-FFF2-40B4-BE49-F238E27FC236}">
                <a16:creationId xmlns="" xmlns:a16="http://schemas.microsoft.com/office/drawing/2014/main" id="{4F832B31-85BC-421A-8B40-AD0BD57A7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90" y="288984"/>
            <a:ext cx="3613992" cy="2782020"/>
          </a:xfrm>
          <a:prstGeom prst="rect">
            <a:avLst/>
          </a:prstGeom>
        </p:spPr>
      </p:pic>
      <p:pic>
        <p:nvPicPr>
          <p:cNvPr id="10" name="Picture 9" descr="A picture containing outdoor, person, person, posing&#10;&#10;Description automatically generated">
            <a:extLst>
              <a:ext uri="{FF2B5EF4-FFF2-40B4-BE49-F238E27FC236}">
                <a16:creationId xmlns="" xmlns:a16="http://schemas.microsoft.com/office/drawing/2014/main" id="{54359B1F-C906-4570-8568-25E493DDC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703" y="3334110"/>
            <a:ext cx="2635278" cy="3234906"/>
          </a:xfrm>
          <a:prstGeom prst="rect">
            <a:avLst/>
          </a:prstGeom>
        </p:spPr>
      </p:pic>
      <p:pic>
        <p:nvPicPr>
          <p:cNvPr id="6" name="Picture 5" descr="A group of people sitting outside&#10;&#10;Description automatically generated with low confidence">
            <a:extLst>
              <a:ext uri="{FF2B5EF4-FFF2-40B4-BE49-F238E27FC236}">
                <a16:creationId xmlns="" xmlns:a16="http://schemas.microsoft.com/office/drawing/2014/main" id="{1FA2FF7E-9EF9-4F5F-A247-E82296AF83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57" y="709842"/>
            <a:ext cx="2775653" cy="32382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4841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="" xmlns:a16="http://schemas.microsoft.com/office/drawing/2014/main" id="{16E180AB-5B08-4E74-8042-324B749B83DC}"/>
              </a:ext>
            </a:extLst>
          </p:cNvPr>
          <p:cNvSpPr txBox="1">
            <a:spLocks/>
          </p:cNvSpPr>
          <p:nvPr/>
        </p:nvSpPr>
        <p:spPr>
          <a:xfrm>
            <a:off x="1722850" y="0"/>
            <a:ext cx="10018713" cy="100716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/>
              <a:t>Siltuma izolācija</a:t>
            </a:r>
            <a:endParaRPr lang="it-IT" dirty="0"/>
          </a:p>
        </p:txBody>
      </p:sp>
      <p:pic>
        <p:nvPicPr>
          <p:cNvPr id="19458" name="Picture 2" descr="Space Shuttle Display with heat shield tile samples. Own a piece of  aviation and aerospace history from NASA. Great gift for astronau… | Nasa  apollo, Nasa, Galactic">
            <a:extLst>
              <a:ext uri="{FF2B5EF4-FFF2-40B4-BE49-F238E27FC236}">
                <a16:creationId xmlns="" xmlns:a16="http://schemas.microsoft.com/office/drawing/2014/main" id="{7B6BC9EE-7909-4D20-869B-0E806E7F2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50" y="1007165"/>
            <a:ext cx="6440556" cy="4293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Aerogel and Team Photos">
            <a:extLst>
              <a:ext uri="{FF2B5EF4-FFF2-40B4-BE49-F238E27FC236}">
                <a16:creationId xmlns="" xmlns:a16="http://schemas.microsoft.com/office/drawing/2014/main" id="{C47B316C-4AAB-4574-9B36-400C0691B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775" y="1007165"/>
            <a:ext cx="4076563" cy="54354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hermal Images of Shuttle Reentry Captured">
            <a:extLst>
              <a:ext uri="{FF2B5EF4-FFF2-40B4-BE49-F238E27FC236}">
                <a16:creationId xmlns="" xmlns:a16="http://schemas.microsoft.com/office/drawing/2014/main" id="{D2491E8A-DE43-4F66-96C1-65E52E5F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84" y="4555019"/>
            <a:ext cx="3303107" cy="20644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60A175-43A5-49F5-8719-DC0F8A1CFC7F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9B3BAC3-9A8D-4E4B-9018-8F105B670CAF}"/>
              </a:ext>
            </a:extLst>
          </p:cNvPr>
          <p:cNvSpPr txBox="1"/>
          <p:nvPr/>
        </p:nvSpPr>
        <p:spPr>
          <a:xfrm>
            <a:off x="4893734" y="5590832"/>
            <a:ext cx="224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/>
              <a:t>Virsmas temperatūras pārsniedz  1000 °C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3705563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="" xmlns:a16="http://schemas.microsoft.com/office/drawing/2014/main" id="{16E180AB-5B08-4E74-8042-324B749B83DC}"/>
              </a:ext>
            </a:extLst>
          </p:cNvPr>
          <p:cNvSpPr txBox="1">
            <a:spLocks/>
          </p:cNvSpPr>
          <p:nvPr/>
        </p:nvSpPr>
        <p:spPr>
          <a:xfrm>
            <a:off x="1722850" y="0"/>
            <a:ext cx="10018713" cy="100716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lv-LV" dirty="0"/>
              <a:t>Atmosfēras laivas - termiskā aizsardzība</a:t>
            </a:r>
            <a:endParaRPr lang="it-IT" dirty="0"/>
          </a:p>
        </p:txBody>
      </p:sp>
      <p:pic>
        <p:nvPicPr>
          <p:cNvPr id="20484" name="Picture 4" descr="Heat Shield Sample, Gemini VIII | National Air and Space Museum">
            <a:extLst>
              <a:ext uri="{FF2B5EF4-FFF2-40B4-BE49-F238E27FC236}">
                <a16:creationId xmlns="" xmlns:a16="http://schemas.microsoft.com/office/drawing/2014/main" id="{5E71DF12-C422-415F-9E24-F17DD49A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09" y="912535"/>
            <a:ext cx="4911224" cy="36310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lassified Apollo 11 anomaly threatened to crash first moon astronauts -  Business Insider">
            <a:extLst>
              <a:ext uri="{FF2B5EF4-FFF2-40B4-BE49-F238E27FC236}">
                <a16:creationId xmlns="" xmlns:a16="http://schemas.microsoft.com/office/drawing/2014/main" id="{78CEE4E2-07C7-48D5-A443-C42E30EA5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3182"/>
            <a:ext cx="4310235" cy="3229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NASA Completes Orion Heat Shield Milestone for Crewed Artemis-2 Mission «  AmericaSpace">
            <a:extLst>
              <a:ext uri="{FF2B5EF4-FFF2-40B4-BE49-F238E27FC236}">
                <a16:creationId xmlns="" xmlns:a16="http://schemas.microsoft.com/office/drawing/2014/main" id="{F69686BB-86B0-4089-B171-61D0BEC8D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23" y="3710608"/>
            <a:ext cx="4533408" cy="30227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Wine Bottle Cork Picture">
            <a:extLst>
              <a:ext uri="{FF2B5EF4-FFF2-40B4-BE49-F238E27FC236}">
                <a16:creationId xmlns="" xmlns:a16="http://schemas.microsoft.com/office/drawing/2014/main" id="{F5FCACC9-C605-41BD-B721-35AE29FE2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069" y="4722746"/>
            <a:ext cx="1319525" cy="2072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Smiley face emoticons “save people energy” - Energy Live News">
            <a:extLst>
              <a:ext uri="{FF2B5EF4-FFF2-40B4-BE49-F238E27FC236}">
                <a16:creationId xmlns="" xmlns:a16="http://schemas.microsoft.com/office/drawing/2014/main" id="{547B0624-A8B4-4B37-A5B8-77546A1B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319" y="5545415"/>
            <a:ext cx="1428750" cy="800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653E4F-EF2E-4BF5-9EF0-05C780A0A7C9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3258947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8E83619-6F97-44FC-9C3A-37A687C1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917713"/>
          </a:xfrm>
        </p:spPr>
        <p:txBody>
          <a:bodyPr/>
          <a:lstStyle/>
          <a:p>
            <a:r>
              <a:rPr lang="lv-LV" dirty="0"/>
              <a:t>Atmosfēras laivas</a:t>
            </a:r>
            <a:endParaRPr lang="it-IT" dirty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7384991-FE83-4AE5-A455-74542F30D33C}"/>
              </a:ext>
            </a:extLst>
          </p:cNvPr>
          <p:cNvGrpSpPr/>
          <p:nvPr/>
        </p:nvGrpSpPr>
        <p:grpSpPr>
          <a:xfrm>
            <a:off x="1338470" y="917713"/>
            <a:ext cx="10621336" cy="5737848"/>
            <a:chOff x="1060174" y="917713"/>
            <a:chExt cx="9475220" cy="5118695"/>
          </a:xfrm>
        </p:grpSpPr>
        <p:sp>
          <p:nvSpPr>
            <p:cNvPr id="6" name="TextBox 1">
              <a:extLst>
                <a:ext uri="{FF2B5EF4-FFF2-40B4-BE49-F238E27FC236}">
                  <a16:creationId xmlns="" xmlns:a16="http://schemas.microsoft.com/office/drawing/2014/main" id="{9A027134-2C74-4659-A6CF-21A05C9417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4945" y="3283743"/>
              <a:ext cx="719590" cy="32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lv-LV" altLang="it-IT" sz="1800" dirty="0"/>
                <a:t>Krava</a:t>
              </a:r>
              <a:endParaRPr lang="en-US" altLang="it-IT" sz="1800" dirty="0"/>
            </a:p>
          </p:txBody>
        </p:sp>
        <p:sp>
          <p:nvSpPr>
            <p:cNvPr id="7" name="TextBox 7">
              <a:extLst>
                <a:ext uri="{FF2B5EF4-FFF2-40B4-BE49-F238E27FC236}">
                  <a16:creationId xmlns="" xmlns:a16="http://schemas.microsoft.com/office/drawing/2014/main" id="{A02C4E8B-D7BB-481E-BD79-E8F7D36E6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5024" y="1227276"/>
              <a:ext cx="2366982" cy="32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dirty="0"/>
                <a:t>Atsronautu transports</a:t>
              </a:r>
              <a:endParaRPr lang="en-US" altLang="it-IT" sz="180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="" xmlns:a16="http://schemas.microsoft.com/office/drawing/2014/main" id="{27025C15-B896-459A-BB88-86A8C8412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299" y="5151576"/>
              <a:ext cx="1408863" cy="32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lv-LV" altLang="it-IT" sz="1800" dirty="0"/>
                <a:t>Iežu paraugi</a:t>
              </a:r>
              <a:endParaRPr lang="en-US" altLang="it-IT" sz="1800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="" xmlns:a16="http://schemas.microsoft.com/office/drawing/2014/main" id="{1B16DF04-6229-408E-82E4-D917C8C37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1157" y="5420804"/>
              <a:ext cx="2154237" cy="576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lv-LV" altLang="it-IT" sz="1800" dirty="0"/>
                <a:t>Militārie (kodolgalviņas)</a:t>
              </a:r>
              <a:endParaRPr lang="en-US" altLang="it-IT" sz="1800" dirty="0"/>
            </a:p>
          </p:txBody>
        </p:sp>
        <p:sp>
          <p:nvSpPr>
            <p:cNvPr id="10" name="TextBox 10">
              <a:extLst>
                <a:ext uri="{FF2B5EF4-FFF2-40B4-BE49-F238E27FC236}">
                  <a16:creationId xmlns="" xmlns:a16="http://schemas.microsoft.com/office/drawing/2014/main" id="{B27ED5A0-3AEC-4BBC-871E-52C8A5111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6154" y="5459821"/>
              <a:ext cx="2114550" cy="576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lv-LV" altLang="it-IT" sz="1800" dirty="0"/>
                <a:t>Izmēģinājuma atmosfēras laivas</a:t>
              </a:r>
              <a:endParaRPr lang="en-US" altLang="it-IT" sz="1800" dirty="0"/>
            </a:p>
          </p:txBody>
        </p:sp>
        <p:pic>
          <p:nvPicPr>
            <p:cNvPr id="11" name="Picture 9">
              <a:extLst>
                <a:ext uri="{FF2B5EF4-FFF2-40B4-BE49-F238E27FC236}">
                  <a16:creationId xmlns="" xmlns:a16="http://schemas.microsoft.com/office/drawing/2014/main" id="{66796BF0-449D-4C6C-8085-F26C0293D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323" t="28577" r="45027" b="20540"/>
            <a:stretch>
              <a:fillRect/>
            </a:stretch>
          </p:blipFill>
          <p:spPr bwMode="auto">
            <a:xfrm>
              <a:off x="1060174" y="1581288"/>
              <a:ext cx="2400300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http://spaceflight.nasa.gov/gallery/images/shuttle/sts-118/hires/sts118-s-069.jpg">
              <a:extLst>
                <a:ext uri="{FF2B5EF4-FFF2-40B4-BE49-F238E27FC236}">
                  <a16:creationId xmlns="" xmlns:a16="http://schemas.microsoft.com/office/drawing/2014/main" id="{AC90C9C1-2459-4D03-B677-B5939C9FA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024" y="1270138"/>
              <a:ext cx="2114550" cy="141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32A246FD-1794-4416-997C-C33ED9FFA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699" y="2375038"/>
              <a:ext cx="2190750" cy="1227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Image result for dragon capsule">
              <a:extLst>
                <a:ext uri="{FF2B5EF4-FFF2-40B4-BE49-F238E27FC236}">
                  <a16:creationId xmlns="" xmlns:a16="http://schemas.microsoft.com/office/drawing/2014/main" id="{FB3BB1C3-67F7-48B1-80F7-FB113A488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3562" y="1622563"/>
              <a:ext cx="2154237" cy="161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7">
              <a:extLst>
                <a:ext uri="{FF2B5EF4-FFF2-40B4-BE49-F238E27FC236}">
                  <a16:creationId xmlns="" xmlns:a16="http://schemas.microsoft.com/office/drawing/2014/main" id="{05710758-3A31-4CBF-AF24-4711DD394D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6724" y="3889513"/>
              <a:ext cx="1754188" cy="1166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1">
              <a:extLst>
                <a:ext uri="{FF2B5EF4-FFF2-40B4-BE49-F238E27FC236}">
                  <a16:creationId xmlns="" xmlns:a16="http://schemas.microsoft.com/office/drawing/2014/main" id="{BA341A63-2B98-4EC2-B7F3-888D53A5D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2529" y="5583376"/>
              <a:ext cx="2026636" cy="32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lv-LV" altLang="it-IT" sz="1800" dirty="0"/>
                <a:t>Izpētes platformas</a:t>
              </a:r>
              <a:endParaRPr lang="en-US" altLang="it-IT" sz="1800" dirty="0"/>
            </a:p>
          </p:txBody>
        </p:sp>
        <p:pic>
          <p:nvPicPr>
            <p:cNvPr id="17" name="Picture 19" descr="Image result for IXV vehicle">
              <a:extLst>
                <a:ext uri="{FF2B5EF4-FFF2-40B4-BE49-F238E27FC236}">
                  <a16:creationId xmlns="" xmlns:a16="http://schemas.microsoft.com/office/drawing/2014/main" id="{87E28F2C-E954-473C-9BCF-304DDDBF6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249" y="4000638"/>
              <a:ext cx="1965325" cy="137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0">
              <a:extLst>
                <a:ext uri="{FF2B5EF4-FFF2-40B4-BE49-F238E27FC236}">
                  <a16:creationId xmlns="" xmlns:a16="http://schemas.microsoft.com/office/drawing/2014/main" id="{FD7CA622-6A8A-421F-A1C1-73050BF419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5424" y="4029213"/>
              <a:ext cx="1909763" cy="127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2" descr="Image result for nuclear warhead entry vehicle">
              <a:extLst>
                <a:ext uri="{FF2B5EF4-FFF2-40B4-BE49-F238E27FC236}">
                  <a16:creationId xmlns="" xmlns:a16="http://schemas.microsoft.com/office/drawing/2014/main" id="{4A5E24BE-9A0B-4C65-BB86-119CC7B782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8012" y="3797438"/>
              <a:ext cx="2043112" cy="153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7">
              <a:extLst>
                <a:ext uri="{FF2B5EF4-FFF2-40B4-BE49-F238E27FC236}">
                  <a16:creationId xmlns="" xmlns:a16="http://schemas.microsoft.com/office/drawing/2014/main" id="{2CBEAE6C-2506-4068-A146-A12E948BE1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1124" y="1938476"/>
              <a:ext cx="966985" cy="32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800" dirty="0"/>
                <a:t>T</a:t>
              </a:r>
              <a:r>
                <a:rPr lang="lv-LV" altLang="it-IT" sz="1800" dirty="0"/>
                <a:t>ūrisms</a:t>
              </a:r>
              <a:endParaRPr lang="en-US" altLang="it-IT" sz="1800" dirty="0"/>
            </a:p>
          </p:txBody>
        </p:sp>
        <p:sp>
          <p:nvSpPr>
            <p:cNvPr id="21" name="TextBox 1">
              <a:extLst>
                <a:ext uri="{FF2B5EF4-FFF2-40B4-BE49-F238E27FC236}">
                  <a16:creationId xmlns="" xmlns:a16="http://schemas.microsoft.com/office/drawing/2014/main" id="{F6EDA62F-65D2-4B62-B29E-7544D3F55C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312" y="917713"/>
              <a:ext cx="1902224" cy="32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anose="05040102010807070707" pitchFamily="18" charset="2"/>
                <a:buChar char=""/>
                <a:defRPr sz="27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anose="020B0604030504040204" pitchFamily="34" charset="0"/>
                <a:buChar char="◦"/>
                <a:defRPr sz="23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anose="05020102010507070707" pitchFamily="18" charset="2"/>
                <a:buChar char=""/>
                <a:defRPr sz="21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 sz="1900"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anose="05020102010507070707" pitchFamily="18" charset="2"/>
                <a:buChar char=""/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lv-LV" altLang="it-IT" sz="1800" dirty="0"/>
                <a:t>Apkalpe un krava</a:t>
              </a:r>
              <a:endParaRPr lang="en-US" altLang="it-IT" sz="180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CBEE2F3-C3E5-4AF1-AB34-AF9237910284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4090396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5A7FA8A-8007-4CF7-AC6C-A77E4AA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338" y="195470"/>
            <a:ext cx="10018713" cy="771939"/>
          </a:xfrm>
        </p:spPr>
        <p:txBody>
          <a:bodyPr>
            <a:normAutofit/>
          </a:bodyPr>
          <a:lstStyle/>
          <a:p>
            <a:r>
              <a:rPr lang="lv-LV" dirty="0"/>
              <a:t>Mīksta piezemēšanās</a:t>
            </a:r>
            <a:endParaRPr lang="it-IT" dirty="0"/>
          </a:p>
        </p:txBody>
      </p:sp>
      <p:pic>
        <p:nvPicPr>
          <p:cNvPr id="15362" name="Picture 2" descr="How to land the Space Shuttle... from space? Amazing video - Our Planet">
            <a:extLst>
              <a:ext uri="{FF2B5EF4-FFF2-40B4-BE49-F238E27FC236}">
                <a16:creationId xmlns="" xmlns:a16="http://schemas.microsoft.com/office/drawing/2014/main" id="{041995D7-C8F3-4D1C-AB63-0D19EA166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34" y="1319191"/>
            <a:ext cx="3056075" cy="1935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LOOK UP TO NASA´S SPACE SHUTTEL X-33">
            <a:extLst>
              <a:ext uri="{FF2B5EF4-FFF2-40B4-BE49-F238E27FC236}">
                <a16:creationId xmlns="" xmlns:a16="http://schemas.microsoft.com/office/drawing/2014/main" id="{40187B94-33A0-409F-86CD-35B0DAE2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209" y="1319191"/>
            <a:ext cx="2573842" cy="19355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Why did the command module of the Apollo 11 land on the Pacific Ocean and  not on the American mainland? - Quora">
            <a:extLst>
              <a:ext uri="{FF2B5EF4-FFF2-40B4-BE49-F238E27FC236}">
                <a16:creationId xmlns="" xmlns:a16="http://schemas.microsoft.com/office/drawing/2014/main" id="{399C1133-47C7-4526-84D7-27E6B8C4F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72" y="3652321"/>
            <a:ext cx="3227317" cy="2315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4EA599C0-7C32-42ED-B06B-0578598CD59A}"/>
              </a:ext>
            </a:extLst>
          </p:cNvPr>
          <p:cNvGrpSpPr/>
          <p:nvPr/>
        </p:nvGrpSpPr>
        <p:grpSpPr>
          <a:xfrm>
            <a:off x="7148027" y="1319191"/>
            <a:ext cx="4933358" cy="1935529"/>
            <a:chOff x="1568862" y="1510747"/>
            <a:chExt cx="10420422" cy="4088296"/>
          </a:xfrm>
        </p:grpSpPr>
        <p:pic>
          <p:nvPicPr>
            <p:cNvPr id="7" name="Picture 4" descr="File:Soyuz TMA-2 after landing.jpg - Wikimedia Commons">
              <a:extLst>
                <a:ext uri="{FF2B5EF4-FFF2-40B4-BE49-F238E27FC236}">
                  <a16:creationId xmlns="" xmlns:a16="http://schemas.microsoft.com/office/drawing/2014/main" id="{0B673830-5817-45B1-A1D6-9509226D8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157" y="1510747"/>
              <a:ext cx="6332127" cy="40882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Soyuz MS-11 returns station crew to Earth after 204 days in space |  collectSPACE">
              <a:extLst>
                <a:ext uri="{FF2B5EF4-FFF2-40B4-BE49-F238E27FC236}">
                  <a16:creationId xmlns="" xmlns:a16="http://schemas.microsoft.com/office/drawing/2014/main" id="{00E791AF-5AB2-47A0-8D7B-B9D62477EA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862" y="1510747"/>
              <a:ext cx="4088296" cy="40882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DVIDS - Images - Spacewedge #1 in Flight">
            <a:extLst>
              <a:ext uri="{FF2B5EF4-FFF2-40B4-BE49-F238E27FC236}">
                <a16:creationId xmlns="" xmlns:a16="http://schemas.microsoft.com/office/drawing/2014/main" id="{DC852BAF-2D60-4552-8600-EF65359CF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396"/>
          <a:stretch/>
        </p:blipFill>
        <p:spPr bwMode="auto">
          <a:xfrm>
            <a:off x="4881743" y="3652321"/>
            <a:ext cx="2905826" cy="23159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ive the Historic SpaceX Falcon Heavy Launch with 'Starman' in This  Inspiring Video | Space">
            <a:extLst>
              <a:ext uri="{FF2B5EF4-FFF2-40B4-BE49-F238E27FC236}">
                <a16:creationId xmlns="" xmlns:a16="http://schemas.microsoft.com/office/drawing/2014/main" id="{6D78D81B-B32C-428A-BC83-F42ACADF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495" y="3652321"/>
            <a:ext cx="3504140" cy="2336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166B0FA-5DDC-422B-ABEC-F0CEC7AC7107}"/>
              </a:ext>
            </a:extLst>
          </p:cNvPr>
          <p:cNvSpPr txBox="1"/>
          <p:nvPr/>
        </p:nvSpPr>
        <p:spPr>
          <a:xfrm>
            <a:off x="10865996" y="6550223"/>
            <a:ext cx="1326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i="1" dirty="0"/>
              <a:t>M.Sudārs, 2021</a:t>
            </a:r>
            <a:endParaRPr lang="en-US" sz="1400" i="1" dirty="0"/>
          </a:p>
        </p:txBody>
      </p:sp>
    </p:spTree>
    <p:extLst>
      <p:ext uri="{BB962C8B-B14F-4D97-AF65-F5344CB8AC3E}">
        <p14:creationId xmlns="" xmlns:p14="http://schemas.microsoft.com/office/powerpoint/2010/main" val="712157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79098F-5300-4B10-BF08-E259EE9A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Kā tas izskatās no iekšienes?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02AB52-AE9C-416F-8A8F-30E9693C2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lv-LV" dirty="0"/>
              <a:t>Kosmiskais kuģis ir neinerciālā atskaites sistēma</a:t>
            </a:r>
          </a:p>
          <a:p>
            <a:r>
              <a:rPr lang="lv-LV" dirty="0"/>
              <a:t>Kad dzinēji ir izslēgti, iekšā ir </a:t>
            </a:r>
            <a:r>
              <a:rPr lang="lv-LV" i="1" u="sng" dirty="0"/>
              <a:t>bezsvara stāvoklis</a:t>
            </a:r>
          </a:p>
          <a:p>
            <a:pPr lvl="1"/>
            <a:r>
              <a:rPr lang="lv-LV" dirty="0"/>
              <a:t>Gan kuģis, gan arī cilvēki tajā kustās pa vienādu orbītu ārējo gravitācijas spēku ietekmē</a:t>
            </a:r>
          </a:p>
          <a:p>
            <a:pPr lvl="1"/>
            <a:r>
              <a:rPr lang="lv-LV" dirty="0"/>
              <a:t>Uz kosmisko kuģi darbojas ļoti nelieli papildus spēki, bet tie ir pārāk mazi, lai cilvēks to justu</a:t>
            </a:r>
          </a:p>
          <a:p>
            <a:r>
              <a:rPr lang="lv-LV" dirty="0"/>
              <a:t>Kad kuģis kustās ar paātrinājumu, tas tiek izjusts kā inerces spēks. Parasti, kad tas ir lielāks par brīvās krišanas paātrinājumu</a:t>
            </a:r>
            <a:r>
              <a:rPr lang="en-US" dirty="0"/>
              <a:t> </a:t>
            </a:r>
            <a:r>
              <a:rPr lang="en-US" i="1" dirty="0"/>
              <a:t>g</a:t>
            </a:r>
            <a:r>
              <a:rPr lang="lv-LV" dirty="0"/>
              <a:t>, runā par </a:t>
            </a:r>
            <a:r>
              <a:rPr lang="lv-LV" i="1" u="sng" dirty="0"/>
              <a:t>pārslodzēm</a:t>
            </a:r>
            <a:r>
              <a:rPr lang="lv-LV" dirty="0"/>
              <a:t>.</a:t>
            </a:r>
          </a:p>
          <a:p>
            <a:pPr lvl="1"/>
            <a:r>
              <a:rPr lang="lv-LV" dirty="0"/>
              <a:t>Startējot no Zemes: ap</a:t>
            </a:r>
            <a:r>
              <a:rPr lang="en-US" dirty="0"/>
              <a:t> 2-3 </a:t>
            </a:r>
            <a:r>
              <a:rPr lang="en-US" i="1" dirty="0"/>
              <a:t>g</a:t>
            </a:r>
            <a:r>
              <a:rPr lang="en-US" dirty="0"/>
              <a:t>,</a:t>
            </a:r>
            <a:r>
              <a:rPr lang="lv-LV" dirty="0"/>
              <a:t> paātrinājumu izraisa dzinēju vilcējspēks. </a:t>
            </a:r>
          </a:p>
          <a:p>
            <a:pPr lvl="1"/>
            <a:r>
              <a:rPr lang="lv-LV" dirty="0"/>
              <a:t>Atgriežoties uz Zemes: ap 2-4 </a:t>
            </a:r>
            <a:r>
              <a:rPr lang="lv-LV" i="1" dirty="0"/>
              <a:t>g</a:t>
            </a:r>
            <a:r>
              <a:rPr lang="lv-LV" dirty="0"/>
              <a:t>, paātrinājumu izraisa atmosfēras berzes spēks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88879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85802" y="609600"/>
            <a:ext cx="4225246" cy="726040"/>
          </a:xfrm>
        </p:spPr>
        <p:txBody>
          <a:bodyPr>
            <a:normAutofit/>
          </a:bodyPr>
          <a:lstStyle/>
          <a:p>
            <a:r>
              <a:rPr lang="lv-LV" b="1" dirty="0" smtClean="0">
                <a:solidFill>
                  <a:schemeClr val="bg1"/>
                </a:solidFill>
                <a:latin typeface="+mn-lt"/>
              </a:rPr>
              <a:t>PĀRSLODZE IKDIENĀ</a:t>
            </a:r>
            <a:endParaRPr lang="lv-LV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Attēls 3" descr="Svars lif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487" y="1670378"/>
            <a:ext cx="6162299" cy="3846843"/>
          </a:xfrm>
          <a:prstGeom prst="rect">
            <a:avLst/>
          </a:prstGeom>
        </p:spPr>
      </p:pic>
      <p:pic>
        <p:nvPicPr>
          <p:cNvPr id="5" name="Attēls 4" descr="svar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6837" y="558540"/>
            <a:ext cx="4467849" cy="2638793"/>
          </a:xfrm>
          <a:prstGeom prst="rect">
            <a:avLst/>
          </a:prstGeom>
        </p:spPr>
      </p:pic>
      <p:pic>
        <p:nvPicPr>
          <p:cNvPr id="7" name="Attēls 6" descr="amerikanu kalnin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28243" y="1055697"/>
            <a:ext cx="3010328" cy="1699929"/>
          </a:xfrm>
          <a:prstGeom prst="rect">
            <a:avLst/>
          </a:prstGeom>
        </p:spPr>
      </p:pic>
      <p:sp>
        <p:nvSpPr>
          <p:cNvPr id="9" name="Taisnstūris 8"/>
          <p:cNvSpPr/>
          <p:nvPr/>
        </p:nvSpPr>
        <p:spPr>
          <a:xfrm>
            <a:off x="190305" y="6357404"/>
            <a:ext cx="5772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  <a:hlinkClick r:id="rId6"/>
              </a:rPr>
              <a:t>https://www.siic.lu.lv/fiz/IT/VM_F_8/index.html</a:t>
            </a:r>
            <a:r>
              <a:rPr lang="lv-LV" dirty="0" smtClean="0">
                <a:solidFill>
                  <a:schemeClr val="bg1"/>
                </a:solidFill>
              </a:rPr>
              <a:t> - Svars liftā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4972692"/>
            <a:ext cx="1099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 = mg</a:t>
            </a:r>
            <a:endParaRPr lang="lv-LV" dirty="0"/>
          </a:p>
        </p:txBody>
      </p:sp>
      <p:sp>
        <p:nvSpPr>
          <p:cNvPr id="12" name="TextBox 11"/>
          <p:cNvSpPr txBox="1"/>
          <p:nvPr/>
        </p:nvSpPr>
        <p:spPr>
          <a:xfrm>
            <a:off x="7825482" y="2801420"/>
            <a:ext cx="153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 = m(g-a)</a:t>
            </a:r>
            <a:endParaRPr lang="lv-LV" dirty="0"/>
          </a:p>
        </p:txBody>
      </p:sp>
      <p:pic>
        <p:nvPicPr>
          <p:cNvPr id="13" name="Attēls 12" descr="svars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0686" y="3339101"/>
            <a:ext cx="4114189" cy="2922998"/>
          </a:xfrm>
          <a:prstGeom prst="rect">
            <a:avLst/>
          </a:prstGeom>
        </p:spPr>
      </p:pic>
      <p:pic>
        <p:nvPicPr>
          <p:cNvPr id="8" name="Attēls 7" descr="lidmasin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88382" y="3924272"/>
            <a:ext cx="3008670" cy="19542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72390" y="3388760"/>
            <a:ext cx="153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/>
              <a:t>P = m(</a:t>
            </a:r>
            <a:r>
              <a:rPr lang="lv-LV" dirty="0" err="1" smtClean="0"/>
              <a:t>g+a</a:t>
            </a:r>
            <a:r>
              <a:rPr lang="lv-LV" dirty="0" smtClean="0"/>
              <a:t>)</a:t>
            </a:r>
            <a:endParaRPr lang="lv-LV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436F1908-21FA-4282-AFA3-6AF700E4F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28" y="57150"/>
            <a:ext cx="8420100" cy="6743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201972-2612-4C43-B8CB-A6455F66DD1F}"/>
              </a:ext>
            </a:extLst>
          </p:cNvPr>
          <p:cNvSpPr txBox="1"/>
          <p:nvPr/>
        </p:nvSpPr>
        <p:spPr>
          <a:xfrm>
            <a:off x="335902" y="961054"/>
            <a:ext cx="2763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Pārslodze atkarībā no laika lidojot no Zemes uz SKS.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Katras pakāpes dzinēja darba laikā raķetes masa samazinās un (ja nemainās vilcējspēks) atbilstoši palielinās paātrinājums.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94183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g 9">
            <a:extLst>
              <a:ext uri="{FF2B5EF4-FFF2-40B4-BE49-F238E27FC236}">
                <a16:creationId xmlns="" xmlns:a16="http://schemas.microsoft.com/office/drawing/2014/main" id="{19C1A0D7-2B3A-419E-A99E-3593CD008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66" y="1253066"/>
            <a:ext cx="5189088" cy="4217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E8891C-F992-46B8-BE94-F6625C6E3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566" y="87086"/>
            <a:ext cx="5313957" cy="1456267"/>
          </a:xfrm>
        </p:spPr>
        <p:txBody>
          <a:bodyPr/>
          <a:lstStyle/>
          <a:p>
            <a:r>
              <a:rPr lang="lv-LV" dirty="0"/>
              <a:t>Atgriešanās uz Zemes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27E1666-C105-4D8F-AC76-C6690B2210F7}"/>
              </a:ext>
            </a:extLst>
          </p:cNvPr>
          <p:cNvSpPr txBox="1"/>
          <p:nvPr/>
        </p:nvSpPr>
        <p:spPr>
          <a:xfrm>
            <a:off x="625151" y="5536367"/>
            <a:ext cx="489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Apollo 4 atgriešanās trajektorijas augstuma profils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7283F8-C282-4106-9BEE-E96E41346313}"/>
              </a:ext>
            </a:extLst>
          </p:cNvPr>
          <p:cNvSpPr txBox="1"/>
          <p:nvPr/>
        </p:nvSpPr>
        <p:spPr>
          <a:xfrm>
            <a:off x="7056228" y="5536367"/>
            <a:ext cx="428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Apollo 4 atgriešanās trajektorijas pārslodzes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ACF6D86-0A8C-437E-8DF0-2A6B7D7526A8}"/>
              </a:ext>
            </a:extLst>
          </p:cNvPr>
          <p:cNvGrpSpPr/>
          <p:nvPr/>
        </p:nvGrpSpPr>
        <p:grpSpPr>
          <a:xfrm>
            <a:off x="396346" y="408107"/>
            <a:ext cx="5868987" cy="5062946"/>
            <a:chOff x="396346" y="408107"/>
            <a:chExt cx="5868987" cy="5062946"/>
          </a:xfrm>
        </p:grpSpPr>
        <p:pic>
          <p:nvPicPr>
            <p:cNvPr id="4098" name="Picture 2" descr="Fig 4">
              <a:extLst>
                <a:ext uri="{FF2B5EF4-FFF2-40B4-BE49-F238E27FC236}">
                  <a16:creationId xmlns="" xmlns:a16="http://schemas.microsoft.com/office/drawing/2014/main" id="{C532F36C-97A0-4C02-B1C4-888D9DE20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346" y="408107"/>
              <a:ext cx="5868987" cy="50629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74C589F6-64B8-4345-87B3-1EAB8B126AA1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" y="2329656"/>
              <a:ext cx="5115983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BEBC815-9D0E-4644-B61B-DEC556BF3AF4}"/>
                </a:ext>
              </a:extLst>
            </p:cNvPr>
            <p:cNvSpPr txBox="1"/>
            <p:nvPr/>
          </p:nvSpPr>
          <p:spPr>
            <a:xfrm>
              <a:off x="871538" y="202882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D9D3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 km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D9D3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50B2540-667E-4B49-99A3-7994B58590F9}"/>
              </a:ext>
            </a:extLst>
          </p:cNvPr>
          <p:cNvGrpSpPr/>
          <p:nvPr/>
        </p:nvGrpSpPr>
        <p:grpSpPr>
          <a:xfrm>
            <a:off x="2121552" y="3211537"/>
            <a:ext cx="6191250" cy="3425496"/>
            <a:chOff x="1081819" y="3008155"/>
            <a:chExt cx="6191250" cy="3425496"/>
          </a:xfrm>
        </p:grpSpPr>
        <p:pic>
          <p:nvPicPr>
            <p:cNvPr id="4102" name="Picture 6" descr="Fig 11">
              <a:extLst>
                <a:ext uri="{FF2B5EF4-FFF2-40B4-BE49-F238E27FC236}">
                  <a16:creationId xmlns="" xmlns:a16="http://schemas.microsoft.com/office/drawing/2014/main" id="{B805C213-F170-486F-AF22-513792818B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819" y="3008155"/>
              <a:ext cx="6191250" cy="299085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C572F14D-8B59-4C1E-8293-7ED3E9C0EB0A}"/>
                </a:ext>
              </a:extLst>
            </p:cNvPr>
            <p:cNvSpPr txBox="1"/>
            <p:nvPr/>
          </p:nvSpPr>
          <p:spPr>
            <a:xfrm>
              <a:off x="1370682" y="6064319"/>
              <a:ext cx="47084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lv-LV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SKIP trajektorijas shēma atgriežoties no Mēness.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85724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65252" y="455489"/>
            <a:ext cx="10131425" cy="77741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  <a:latin typeface="+mn-lt"/>
              </a:rPr>
              <a:t>BEZSVARA STĀVOKĻA IETEKME UZ CILVĒKA ORGANISMU</a:t>
            </a:r>
            <a:endParaRPr lang="lv-LV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isnstūris 2"/>
          <p:cNvSpPr/>
          <p:nvPr/>
        </p:nvSpPr>
        <p:spPr>
          <a:xfrm>
            <a:off x="6615719" y="6326581"/>
            <a:ext cx="543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  <a:hlinkClick r:id="rId3"/>
              </a:rPr>
              <a:t>https://youtu.be/GOo5zjH8GgA</a:t>
            </a:r>
            <a:r>
              <a:rPr lang="lv-LV" dirty="0" smtClean="0">
                <a:solidFill>
                  <a:schemeClr val="bg1"/>
                </a:solidFill>
              </a:rPr>
              <a:t> - </a:t>
            </a:r>
            <a:r>
              <a:rPr lang="lv-LV" dirty="0" err="1" smtClean="0">
                <a:solidFill>
                  <a:schemeClr val="bg1"/>
                </a:solidFill>
              </a:rPr>
              <a:t>Mission</a:t>
            </a:r>
            <a:r>
              <a:rPr lang="lv-LV" dirty="0" smtClean="0">
                <a:solidFill>
                  <a:schemeClr val="bg1"/>
                </a:solidFill>
              </a:rPr>
              <a:t> 2: </a:t>
            </a:r>
            <a:r>
              <a:rPr lang="lv-LV" dirty="0" err="1" smtClean="0">
                <a:solidFill>
                  <a:schemeClr val="bg1"/>
                </a:solidFill>
              </a:rPr>
              <a:t>Body</a:t>
            </a:r>
            <a:r>
              <a:rPr lang="lv-LV" dirty="0" smtClean="0">
                <a:solidFill>
                  <a:schemeClr val="bg1"/>
                </a:solidFill>
              </a:rPr>
              <a:t> </a:t>
            </a:r>
            <a:r>
              <a:rPr lang="lv-LV" dirty="0" err="1" smtClean="0">
                <a:solidFill>
                  <a:schemeClr val="bg1"/>
                </a:solidFill>
              </a:rPr>
              <a:t>Space</a:t>
            </a:r>
            <a:endParaRPr lang="lv-LV" dirty="0" smtClean="0">
              <a:solidFill>
                <a:schemeClr val="bg1"/>
              </a:solidFill>
            </a:endParaRPr>
          </a:p>
        </p:txBody>
      </p:sp>
      <p:pic>
        <p:nvPicPr>
          <p:cNvPr id="4" name="Attēls 3" descr="BEZSVARS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0292" y="1360046"/>
            <a:ext cx="5167612" cy="27907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59" y="4263775"/>
            <a:ext cx="248634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</a:rPr>
              <a:t>Orientēšanās telpā</a:t>
            </a:r>
          </a:p>
          <a:p>
            <a:pPr algn="ctr"/>
            <a:r>
              <a:rPr lang="lv-LV" dirty="0" smtClean="0">
                <a:solidFill>
                  <a:schemeClr val="bg1"/>
                </a:solidFill>
              </a:rPr>
              <a:t>vestibulārā sistēma</a:t>
            </a:r>
          </a:p>
          <a:p>
            <a:pPr algn="ctr"/>
            <a:r>
              <a:rPr lang="lv-LV" dirty="0" smtClean="0">
                <a:solidFill>
                  <a:schemeClr val="bg1"/>
                </a:solidFill>
              </a:rPr>
              <a:t>acis</a:t>
            </a:r>
          </a:p>
          <a:p>
            <a:pPr algn="ctr"/>
            <a:r>
              <a:rPr lang="lv-LV" dirty="0" smtClean="0">
                <a:solidFill>
                  <a:schemeClr val="bg1"/>
                </a:solidFill>
              </a:rPr>
              <a:t>atbalsts 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93553" y="4323707"/>
            <a:ext cx="2486346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</a:rPr>
              <a:t>Kosmosa slimība</a:t>
            </a:r>
          </a:p>
          <a:p>
            <a:pPr algn="ctr"/>
            <a:r>
              <a:rPr lang="lv-LV" dirty="0" smtClean="0">
                <a:solidFill>
                  <a:schemeClr val="bg1"/>
                </a:solidFill>
              </a:rPr>
              <a:t>Līdzīgi kā jūras slimība</a:t>
            </a:r>
          </a:p>
          <a:p>
            <a:pPr algn="ctr"/>
            <a:r>
              <a:rPr lang="lv-LV" dirty="0" smtClean="0">
                <a:solidFill>
                  <a:schemeClr val="bg1"/>
                </a:solidFill>
              </a:rPr>
              <a:t>Nepieciešams adaptācijas laiks</a:t>
            </a:r>
          </a:p>
        </p:txBody>
      </p:sp>
      <p:pic>
        <p:nvPicPr>
          <p:cNvPr id="7" name="Attēls 6" descr="BEZSVARS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91653" y="1461294"/>
            <a:ext cx="2353327" cy="12716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2795" y="2936694"/>
            <a:ext cx="50463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chemeClr val="bg1"/>
                </a:solidFill>
              </a:rPr>
              <a:t>Rotējot, dezorientē vestibulāro sistēmu</a:t>
            </a:r>
          </a:p>
        </p:txBody>
      </p:sp>
      <p:pic>
        <p:nvPicPr>
          <p:cNvPr id="9" name="Attēls 8" descr="BEZSVARS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65453" y="1428107"/>
            <a:ext cx="1984750" cy="1362034"/>
          </a:xfrm>
          <a:prstGeom prst="rect">
            <a:avLst/>
          </a:prstGeom>
        </p:spPr>
      </p:pic>
      <p:pic>
        <p:nvPicPr>
          <p:cNvPr id="10" name="Attēls 9" descr="BEZSVARS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60320" y="3432162"/>
            <a:ext cx="2314374" cy="16535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1293" y="5215844"/>
            <a:ext cx="50463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chemeClr val="bg1"/>
                </a:solidFill>
              </a:rPr>
              <a:t>Aizverot acis, tiek traucēta orientēšanās telpā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65252" y="455489"/>
            <a:ext cx="10131425" cy="77741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  <a:latin typeface="+mn-lt"/>
              </a:rPr>
              <a:t>BEZSVARA STĀVOKĻA IETEKME UZ CILVĒKA ORGANISMU</a:t>
            </a:r>
            <a:endParaRPr lang="lv-LV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isnstūris 2"/>
          <p:cNvSpPr/>
          <p:nvPr/>
        </p:nvSpPr>
        <p:spPr>
          <a:xfrm>
            <a:off x="6615719" y="6326581"/>
            <a:ext cx="543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  <a:hlinkClick r:id="rId3"/>
              </a:rPr>
              <a:t>https://youtu.be/GOo5zjH8GgA</a:t>
            </a:r>
            <a:r>
              <a:rPr lang="lv-LV" dirty="0" smtClean="0">
                <a:solidFill>
                  <a:schemeClr val="bg1"/>
                </a:solidFill>
              </a:rPr>
              <a:t> - </a:t>
            </a:r>
            <a:r>
              <a:rPr lang="lv-LV" dirty="0" err="1" smtClean="0">
                <a:solidFill>
                  <a:schemeClr val="bg1"/>
                </a:solidFill>
              </a:rPr>
              <a:t>Mission</a:t>
            </a:r>
            <a:r>
              <a:rPr lang="lv-LV" dirty="0" smtClean="0">
                <a:solidFill>
                  <a:schemeClr val="bg1"/>
                </a:solidFill>
              </a:rPr>
              <a:t> 2: </a:t>
            </a:r>
            <a:r>
              <a:rPr lang="lv-LV" dirty="0" err="1" smtClean="0">
                <a:solidFill>
                  <a:schemeClr val="bg1"/>
                </a:solidFill>
              </a:rPr>
              <a:t>Body</a:t>
            </a:r>
            <a:r>
              <a:rPr lang="lv-LV" dirty="0" smtClean="0">
                <a:solidFill>
                  <a:schemeClr val="bg1"/>
                </a:solidFill>
              </a:rPr>
              <a:t> </a:t>
            </a:r>
            <a:r>
              <a:rPr lang="lv-LV" dirty="0" err="1" smtClean="0">
                <a:solidFill>
                  <a:schemeClr val="bg1"/>
                </a:solidFill>
              </a:rPr>
              <a:t>Space</a:t>
            </a:r>
            <a:endParaRPr lang="lv-LV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60398" y="1294545"/>
            <a:ext cx="423295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</a:rPr>
              <a:t>Asins hidrostatiskais spiediens,</a:t>
            </a:r>
          </a:p>
          <a:p>
            <a:pPr algn="ctr"/>
            <a:r>
              <a:rPr lang="lv-LV" dirty="0" smtClean="0">
                <a:solidFill>
                  <a:schemeClr val="bg1"/>
                </a:solidFill>
              </a:rPr>
              <a:t>eksistē pateicoties gravitācijai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1460" y="5977845"/>
            <a:ext cx="50463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chemeClr val="bg1"/>
                </a:solidFill>
              </a:rPr>
              <a:t>Kura situācija uz Zemes un kura bezsvara apstākļos?</a:t>
            </a:r>
          </a:p>
        </p:txBody>
      </p:sp>
      <p:pic>
        <p:nvPicPr>
          <p:cNvPr id="12" name="Attēls 11" descr="BEZSVARS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896" y="1227981"/>
            <a:ext cx="4773790" cy="2614554"/>
          </a:xfrm>
          <a:prstGeom prst="rect">
            <a:avLst/>
          </a:prstGeom>
        </p:spPr>
      </p:pic>
      <p:pic>
        <p:nvPicPr>
          <p:cNvPr id="13" name="Attēls 12" descr="BEZSVARS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492" y="4291923"/>
            <a:ext cx="2444593" cy="1345363"/>
          </a:xfrm>
          <a:prstGeom prst="rect">
            <a:avLst/>
          </a:prstGeom>
        </p:spPr>
      </p:pic>
      <p:pic>
        <p:nvPicPr>
          <p:cNvPr id="14" name="Attēls 13" descr="BEZSVARS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39010" y="4296652"/>
            <a:ext cx="2942744" cy="1302763"/>
          </a:xfrm>
          <a:prstGeom prst="rect">
            <a:avLst/>
          </a:prstGeom>
        </p:spPr>
      </p:pic>
      <p:pic>
        <p:nvPicPr>
          <p:cNvPr id="15" name="Attēls 14" descr="BEZSVARS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0880" y="2071336"/>
            <a:ext cx="4751516" cy="1706268"/>
          </a:xfrm>
          <a:prstGeom prst="rect">
            <a:avLst/>
          </a:prstGeom>
        </p:spPr>
      </p:pic>
      <p:pic>
        <p:nvPicPr>
          <p:cNvPr id="16" name="Attēls 15" descr="BEZSVARS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95276" y="3927093"/>
            <a:ext cx="3362044" cy="2021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959AF0D6-0BAB-4A75-BCB9-DB487ABB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Kosmisko aparātu kustība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60EEABA-B895-4E1F-A176-42BDAD4A9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2682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65252" y="455489"/>
            <a:ext cx="10131425" cy="77741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  <a:latin typeface="+mn-lt"/>
              </a:rPr>
              <a:t>BEZSVARA STĀVOKĻA IETEKME UZ CILVĒKA ORGANISMU</a:t>
            </a:r>
            <a:endParaRPr lang="lv-LV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isnstūris 2"/>
          <p:cNvSpPr/>
          <p:nvPr/>
        </p:nvSpPr>
        <p:spPr>
          <a:xfrm>
            <a:off x="6615719" y="6326581"/>
            <a:ext cx="543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  <a:hlinkClick r:id="rId3"/>
              </a:rPr>
              <a:t>https://youtu.be/GOo5zjH8GgA</a:t>
            </a:r>
            <a:r>
              <a:rPr lang="lv-LV" dirty="0" smtClean="0">
                <a:solidFill>
                  <a:schemeClr val="bg1"/>
                </a:solidFill>
              </a:rPr>
              <a:t> - </a:t>
            </a:r>
            <a:r>
              <a:rPr lang="lv-LV" dirty="0" err="1" smtClean="0">
                <a:solidFill>
                  <a:schemeClr val="bg1"/>
                </a:solidFill>
              </a:rPr>
              <a:t>Mission</a:t>
            </a:r>
            <a:r>
              <a:rPr lang="lv-LV" dirty="0" smtClean="0">
                <a:solidFill>
                  <a:schemeClr val="bg1"/>
                </a:solidFill>
              </a:rPr>
              <a:t> 2: </a:t>
            </a:r>
            <a:r>
              <a:rPr lang="lv-LV" dirty="0" err="1" smtClean="0">
                <a:solidFill>
                  <a:schemeClr val="bg1"/>
                </a:solidFill>
              </a:rPr>
              <a:t>Body</a:t>
            </a:r>
            <a:r>
              <a:rPr lang="lv-LV" dirty="0" smtClean="0">
                <a:solidFill>
                  <a:schemeClr val="bg1"/>
                </a:solidFill>
              </a:rPr>
              <a:t> </a:t>
            </a:r>
            <a:r>
              <a:rPr lang="lv-LV" dirty="0" err="1" smtClean="0">
                <a:solidFill>
                  <a:schemeClr val="bg1"/>
                </a:solidFill>
              </a:rPr>
              <a:t>Space</a:t>
            </a:r>
            <a:endParaRPr lang="lv-LV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11769" y="1171255"/>
            <a:ext cx="423295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</a:rPr>
              <a:t>Asins hidrostatiskais spiediens,</a:t>
            </a:r>
          </a:p>
          <a:p>
            <a:pPr algn="ctr"/>
            <a:r>
              <a:rPr lang="lv-LV" dirty="0" smtClean="0">
                <a:solidFill>
                  <a:schemeClr val="bg1"/>
                </a:solidFill>
              </a:rPr>
              <a:t>eksistē pateicoties gravitācijai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9671" y="6244973"/>
            <a:ext cx="504632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 smtClean="0">
                <a:solidFill>
                  <a:schemeClr val="bg1"/>
                </a:solidFill>
              </a:rPr>
              <a:t>Kura situācija uz Zemes un kura bezsvara apstākļos?</a:t>
            </a:r>
          </a:p>
        </p:txBody>
      </p:sp>
      <p:pic>
        <p:nvPicPr>
          <p:cNvPr id="19" name="Attēls 18" descr="BEZSVARS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0097" y="1186882"/>
            <a:ext cx="4382623" cy="2419347"/>
          </a:xfrm>
          <a:prstGeom prst="rect">
            <a:avLst/>
          </a:prstGeom>
        </p:spPr>
      </p:pic>
      <p:pic>
        <p:nvPicPr>
          <p:cNvPr id="20" name="Attēls 19" descr="BEZSVARS1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3710" y="3755797"/>
            <a:ext cx="4353379" cy="2393286"/>
          </a:xfrm>
          <a:prstGeom prst="rect">
            <a:avLst/>
          </a:prstGeom>
        </p:spPr>
      </p:pic>
      <p:pic>
        <p:nvPicPr>
          <p:cNvPr id="21" name="Attēls 20" descr="BEZSVARS1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92225" y="3913550"/>
            <a:ext cx="3251802" cy="2240670"/>
          </a:xfrm>
          <a:prstGeom prst="rect">
            <a:avLst/>
          </a:prstGeom>
        </p:spPr>
      </p:pic>
      <p:pic>
        <p:nvPicPr>
          <p:cNvPr id="22" name="Attēls 21" descr="BEZSVARS1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20621" y="2006573"/>
            <a:ext cx="3333680" cy="17973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54978" y="157538"/>
            <a:ext cx="10131425" cy="777410"/>
          </a:xfrm>
        </p:spPr>
        <p:txBody>
          <a:bodyPr>
            <a:normAutofit fontScale="90000"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  <a:latin typeface="+mn-lt"/>
              </a:rPr>
              <a:t>BEZSVARA STĀVOKĻA IETEKME UZ CILVĒKA ORGANISMU</a:t>
            </a:r>
            <a:endParaRPr lang="lv-LV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isnstūris 2"/>
          <p:cNvSpPr/>
          <p:nvPr/>
        </p:nvSpPr>
        <p:spPr>
          <a:xfrm>
            <a:off x="6615719" y="6326581"/>
            <a:ext cx="543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  <a:hlinkClick r:id="rId3"/>
              </a:rPr>
              <a:t>https://youtu.be/GOo5zjH8GgA</a:t>
            </a:r>
            <a:r>
              <a:rPr lang="lv-LV" dirty="0" smtClean="0">
                <a:solidFill>
                  <a:schemeClr val="bg1"/>
                </a:solidFill>
              </a:rPr>
              <a:t> - </a:t>
            </a:r>
            <a:r>
              <a:rPr lang="lv-LV" dirty="0" err="1" smtClean="0">
                <a:solidFill>
                  <a:schemeClr val="bg1"/>
                </a:solidFill>
              </a:rPr>
              <a:t>Mission</a:t>
            </a:r>
            <a:r>
              <a:rPr lang="lv-LV" dirty="0" smtClean="0">
                <a:solidFill>
                  <a:schemeClr val="bg1"/>
                </a:solidFill>
              </a:rPr>
              <a:t> 2: </a:t>
            </a:r>
            <a:r>
              <a:rPr lang="lv-LV" dirty="0" err="1" smtClean="0">
                <a:solidFill>
                  <a:schemeClr val="bg1"/>
                </a:solidFill>
              </a:rPr>
              <a:t>Body</a:t>
            </a:r>
            <a:r>
              <a:rPr lang="lv-LV" dirty="0" smtClean="0">
                <a:solidFill>
                  <a:schemeClr val="bg1"/>
                </a:solidFill>
              </a:rPr>
              <a:t> </a:t>
            </a:r>
            <a:r>
              <a:rPr lang="lv-LV" dirty="0" err="1" smtClean="0">
                <a:solidFill>
                  <a:schemeClr val="bg1"/>
                </a:solidFill>
              </a:rPr>
              <a:t>Space</a:t>
            </a:r>
            <a:endParaRPr lang="lv-LV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3436" y="6164496"/>
            <a:ext cx="5794621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b="1" dirty="0" smtClean="0">
                <a:solidFill>
                  <a:schemeClr val="bg1"/>
                </a:solidFill>
              </a:rPr>
              <a:t>Gravitācijas dēļ cilvēka garums mainās diennakts laikā</a:t>
            </a:r>
            <a:endParaRPr lang="lv-LV" dirty="0" smtClean="0">
              <a:solidFill>
                <a:schemeClr val="bg1"/>
              </a:solidFill>
            </a:endParaRPr>
          </a:p>
        </p:txBody>
      </p:sp>
      <p:pic>
        <p:nvPicPr>
          <p:cNvPr id="11" name="Attēls 10" descr="BEZSVARS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607" y="3803714"/>
            <a:ext cx="2979710" cy="2175845"/>
          </a:xfrm>
          <a:prstGeom prst="rect">
            <a:avLst/>
          </a:prstGeom>
        </p:spPr>
      </p:pic>
      <p:pic>
        <p:nvPicPr>
          <p:cNvPr id="12" name="Attēls 11" descr="BEZSVARS1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6955" y="867443"/>
            <a:ext cx="4856299" cy="2723297"/>
          </a:xfrm>
          <a:prstGeom prst="rect">
            <a:avLst/>
          </a:prstGeom>
        </p:spPr>
      </p:pic>
      <p:pic>
        <p:nvPicPr>
          <p:cNvPr id="13" name="Attēls 12" descr="BEZSVARS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27470" y="3797649"/>
            <a:ext cx="3708970" cy="2254792"/>
          </a:xfrm>
          <a:prstGeom prst="rect">
            <a:avLst/>
          </a:prstGeom>
        </p:spPr>
      </p:pic>
      <p:pic>
        <p:nvPicPr>
          <p:cNvPr id="14" name="Attēls 13" descr="BEZSVARS2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2192" y="905741"/>
            <a:ext cx="4506625" cy="2490025"/>
          </a:xfrm>
          <a:prstGeom prst="rect">
            <a:avLst/>
          </a:prstGeom>
        </p:spPr>
      </p:pic>
      <p:pic>
        <p:nvPicPr>
          <p:cNvPr id="1026" name="Picture 2" descr="Tims Pīks - Pajautā astronauta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4353" y="3585679"/>
            <a:ext cx="1714322" cy="2617199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0140593" y="5691882"/>
            <a:ext cx="1887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smtClean="0">
                <a:solidFill>
                  <a:schemeClr val="bg1"/>
                </a:solidFill>
              </a:rPr>
              <a:t>250. – 256. lpp.</a:t>
            </a:r>
            <a:endParaRPr lang="lv-LV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9;p14">
            <a:extLst>
              <a:ext uri="{FF2B5EF4-FFF2-40B4-BE49-F238E27FC236}">
                <a16:creationId xmlns="" xmlns:a16="http://schemas.microsoft.com/office/drawing/2014/main" id="{1D5FE280-3F9F-464B-8F6B-26F47B2A71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A07662-AEB9-4F60-8CAA-5F4430005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Kosmiskie lūžņi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5C012C9-43F8-4BEE-91D6-9793F1A20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JEB ATKRITUMI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5606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89;p14">
            <a:extLst>
              <a:ext uri="{FF2B5EF4-FFF2-40B4-BE49-F238E27FC236}">
                <a16:creationId xmlns="" xmlns:a16="http://schemas.microsoft.com/office/drawing/2014/main" id="{595BBACB-3F82-42ED-8292-AB5EF2973D5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Trackable objects in orbit around Earth">
            <a:extLst>
              <a:ext uri="{FF2B5EF4-FFF2-40B4-BE49-F238E27FC236}">
                <a16:creationId xmlns="" xmlns:a16="http://schemas.microsoft.com/office/drawing/2014/main" id="{C6233729-E5FC-40FF-B5D4-E6E2606AB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988" b="7902"/>
          <a:stretch/>
        </p:blipFill>
        <p:spPr bwMode="auto">
          <a:xfrm>
            <a:off x="728133" y="0"/>
            <a:ext cx="11001905" cy="68510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8105132-EEBC-4F7B-A5C8-C4136001C507}"/>
              </a:ext>
            </a:extLst>
          </p:cNvPr>
          <p:cNvSpPr txBox="1"/>
          <p:nvPr/>
        </p:nvSpPr>
        <p:spPr>
          <a:xfrm>
            <a:off x="10563437" y="6481685"/>
            <a:ext cx="1166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i="1" dirty="0"/>
              <a:t>Avots: ESA</a:t>
            </a:r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2B5C8BB-8F9D-4FE3-83ED-F68496B1CE7C}"/>
              </a:ext>
            </a:extLst>
          </p:cNvPr>
          <p:cNvSpPr txBox="1"/>
          <p:nvPr/>
        </p:nvSpPr>
        <p:spPr>
          <a:xfrm>
            <a:off x="728133" y="6158519"/>
            <a:ext cx="4660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Kosmiskie aparāti ap Zemi; 2008. gada stāvoklis.</a:t>
            </a:r>
          </a:p>
          <a:p>
            <a:r>
              <a:rPr lang="lv-LV" dirty="0"/>
              <a:t>(kosmisko aparātu izmēri ir stipri palielināti)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D6E93E-0507-4B89-A668-273158499113}"/>
              </a:ext>
            </a:extLst>
          </p:cNvPr>
          <p:cNvSpPr txBox="1"/>
          <p:nvPr/>
        </p:nvSpPr>
        <p:spPr>
          <a:xfrm>
            <a:off x="0" y="53150"/>
            <a:ext cx="247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Ap Zemi orbītā atrodas ap 6000 pavadoņiem, bet tikai 40% no tiem darbojas.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DBD4F3D-A32A-45BF-96B9-4754B3A15478}"/>
              </a:ext>
            </a:extLst>
          </p:cNvPr>
          <p:cNvSpPr txBox="1"/>
          <p:nvPr/>
        </p:nvSpPr>
        <p:spPr>
          <a:xfrm>
            <a:off x="0" y="1498600"/>
            <a:ext cx="31832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Stāvoklis uz 2020. gada aprīli:</a:t>
            </a:r>
          </a:p>
          <a:p>
            <a:r>
              <a:rPr lang="lv-LV" dirty="0"/>
              <a:t> - 2666 strādājošie ZMP, no tiem</a:t>
            </a:r>
          </a:p>
          <a:p>
            <a:r>
              <a:rPr lang="lv-LV" dirty="0"/>
              <a:t> - 1007 komunikācijas pavadoņi</a:t>
            </a:r>
          </a:p>
          <a:p>
            <a:r>
              <a:rPr lang="lv-LV" dirty="0"/>
              <a:t> - 446 Zemes novērojumiem</a:t>
            </a:r>
          </a:p>
          <a:p>
            <a:r>
              <a:rPr lang="lv-LV" dirty="0"/>
              <a:t> - 97 navigācijas ZMP</a:t>
            </a:r>
          </a:p>
          <a:p>
            <a:r>
              <a:rPr lang="lv-LV" dirty="0"/>
              <a:t> - ...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A3FC24-6245-46F0-AD7B-917BE557DCF1}"/>
              </a:ext>
            </a:extLst>
          </p:cNvPr>
          <p:cNvSpPr txBox="1"/>
          <p:nvPr/>
        </p:nvSpPr>
        <p:spPr>
          <a:xfrm>
            <a:off x="461962" y="3784600"/>
            <a:ext cx="3923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Katru gadu tiek plānots palaist ap 1000 jauniem pavadoņiem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9467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89;p14">
            <a:extLst>
              <a:ext uri="{FF2B5EF4-FFF2-40B4-BE49-F238E27FC236}">
                <a16:creationId xmlns="" xmlns:a16="http://schemas.microsoft.com/office/drawing/2014/main" id="{257E78CB-D767-4976-A016-8CD6F8E704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EA0E951-C3D2-4DE5-9D58-BE37D28DE908}"/>
              </a:ext>
            </a:extLst>
          </p:cNvPr>
          <p:cNvSpPr txBox="1"/>
          <p:nvPr/>
        </p:nvSpPr>
        <p:spPr>
          <a:xfrm>
            <a:off x="152399" y="1701155"/>
            <a:ext cx="3529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Uz 2013. gadu ap Zemi bija zināmi un tika izsekoti ap 500 tūkstošiem kosmisko lūžņu.</a:t>
            </a:r>
            <a:endParaRPr lang="en-US" dirty="0"/>
          </a:p>
        </p:txBody>
      </p:sp>
      <p:pic>
        <p:nvPicPr>
          <p:cNvPr id="3078" name="Picture 6" descr="objects in low earth orbit">
            <a:extLst>
              <a:ext uri="{FF2B5EF4-FFF2-40B4-BE49-F238E27FC236}">
                <a16:creationId xmlns="" xmlns:a16="http://schemas.microsoft.com/office/drawing/2014/main" id="{BA882723-07A7-4E6D-8658-0A51E0A548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65" b="10000"/>
          <a:stretch/>
        </p:blipFill>
        <p:spPr bwMode="auto">
          <a:xfrm>
            <a:off x="3759200" y="0"/>
            <a:ext cx="8432800" cy="68503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6E8E736-B682-43A9-AFC0-E08E48CAD424}"/>
              </a:ext>
            </a:extLst>
          </p:cNvPr>
          <p:cNvSpPr txBox="1"/>
          <p:nvPr/>
        </p:nvSpPr>
        <p:spPr>
          <a:xfrm>
            <a:off x="152400" y="3224395"/>
            <a:ext cx="35290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Katru nedēļu atmosfērā ieiet raķete vai kosmiskais aparāts. Krītot tie sadalās gabalos, bet no 10% līdz 40% no tā masas sasniedz Zemi. Tie var būt gan nelielās siltumizolācijas daļas, gan arī degvielas tvertnes.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3CE1D4-B6DC-4F3D-8481-23688ED3686E}"/>
              </a:ext>
            </a:extLst>
          </p:cNvPr>
          <p:cNvSpPr txBox="1"/>
          <p:nvPr/>
        </p:nvSpPr>
        <p:spPr>
          <a:xfrm>
            <a:off x="152400" y="578025"/>
            <a:ext cx="3529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800" dirty="0"/>
              <a:t>Kosmiskie lūžņi. </a:t>
            </a:r>
          </a:p>
        </p:txBody>
      </p:sp>
    </p:spTree>
    <p:extLst>
      <p:ext uri="{BB962C8B-B14F-4D97-AF65-F5344CB8AC3E}">
        <p14:creationId xmlns="" xmlns:p14="http://schemas.microsoft.com/office/powerpoint/2010/main" val="9806264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rig-1902_006_AR_EN">
            <a:hlinkClick r:id="" action="ppaction://media"/>
            <a:extLst>
              <a:ext uri="{FF2B5EF4-FFF2-40B4-BE49-F238E27FC236}">
                <a16:creationId xmlns="" xmlns:a16="http://schemas.microsoft.com/office/drawing/2014/main" id="{5DC9F784-5245-475A-B1A9-C0B14C7A39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366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89;p14">
            <a:extLst>
              <a:ext uri="{FF2B5EF4-FFF2-40B4-BE49-F238E27FC236}">
                <a16:creationId xmlns="" xmlns:a16="http://schemas.microsoft.com/office/drawing/2014/main" id="{9CCEF37F-4AF0-40E3-98EC-1402054EC369}"/>
              </a:ext>
            </a:extLst>
          </p:cNvPr>
          <p:cNvSpPr/>
          <p:nvPr/>
        </p:nvSpPr>
        <p:spPr>
          <a:xfrm>
            <a:off x="0" y="14514"/>
            <a:ext cx="12192000" cy="6858000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1DFCA8-6956-4D45-A8C3-5725FFCDC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7162799" cy="1456267"/>
          </a:xfrm>
        </p:spPr>
        <p:txBody>
          <a:bodyPr/>
          <a:lstStyle/>
          <a:p>
            <a:r>
              <a:rPr lang="lv-LV" dirty="0"/>
              <a:t>Kosmisko lūžņu efekti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B44A0F-33E5-41D1-955C-9633A4024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8"/>
            <a:ext cx="7162794" cy="3170162"/>
          </a:xfrm>
        </p:spPr>
        <p:txBody>
          <a:bodyPr>
            <a:normAutofit fontScale="92500" lnSpcReduction="10000"/>
          </a:bodyPr>
          <a:lstStyle/>
          <a:p>
            <a:r>
              <a:rPr lang="lv-LV" dirty="0"/>
              <a:t>Relatīvie kustības ātrumi ir ar kārtu 10 km/s</a:t>
            </a:r>
          </a:p>
          <a:p>
            <a:pPr lvl="1"/>
            <a:r>
              <a:rPr lang="lv-LV" dirty="0"/>
              <a:t>Lodes ātrums ir ap 0.5-1.0 km/s</a:t>
            </a:r>
          </a:p>
          <a:p>
            <a:r>
              <a:rPr lang="lv-LV" dirty="0"/>
              <a:t>Pat nelieli gabaliņi, kurus nevar izsekot no Zemes, var saduroties izraisīt nopietnas sekas.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C00F225E-41A7-44DE-A843-11EA9283A31E}"/>
              </a:ext>
            </a:extLst>
          </p:cNvPr>
          <p:cNvGrpSpPr/>
          <p:nvPr/>
        </p:nvGrpSpPr>
        <p:grpSpPr>
          <a:xfrm>
            <a:off x="8362163" y="2142067"/>
            <a:ext cx="3750332" cy="4677833"/>
            <a:chOff x="8285963" y="114301"/>
            <a:chExt cx="3750332" cy="4677833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1048D75B-E64A-4EE0-84A1-A4B2A1F86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85963" y="114301"/>
              <a:ext cx="3750332" cy="46778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D6E23EE-5EA6-48EF-AA53-C515FE87BBF2}"/>
                </a:ext>
              </a:extLst>
            </p:cNvPr>
            <p:cNvSpPr txBox="1"/>
            <p:nvPr/>
          </p:nvSpPr>
          <p:spPr>
            <a:xfrm>
              <a:off x="8285963" y="3906904"/>
              <a:ext cx="37503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600" dirty="0"/>
                <a:t>0.2 mm krāsas gabaliņa sadursmes rezultāts ar kosmiskā šatla Challenger logu 1983. gadā. Avots: NASA</a:t>
              </a:r>
              <a:endParaRPr lang="en-US" sz="1600" dirty="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CB196E9-A6FF-4219-AAE9-1E9B1D0478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001" r="5153"/>
          <a:stretch/>
        </p:blipFill>
        <p:spPr>
          <a:xfrm rot="5400000">
            <a:off x="8392748" y="-451812"/>
            <a:ext cx="2820202" cy="39084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F42AD90-F98F-4C99-A640-90CA2294FE72}"/>
              </a:ext>
            </a:extLst>
          </p:cNvPr>
          <p:cNvSpPr txBox="1"/>
          <p:nvPr/>
        </p:nvSpPr>
        <p:spPr>
          <a:xfrm>
            <a:off x="7848599" y="2293322"/>
            <a:ext cx="3908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600" dirty="0"/>
              <a:t>Kosmisko lūžņu sadursmes pēdas ar 4.3x9 m lielu plāksni pēc 5 gadiem orbītā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1572E1E-809F-436F-8EEB-E5C060EA94B0}"/>
              </a:ext>
            </a:extLst>
          </p:cNvPr>
          <p:cNvSpPr txBox="1"/>
          <p:nvPr/>
        </p:nvSpPr>
        <p:spPr>
          <a:xfrm>
            <a:off x="1098255" y="5934670"/>
            <a:ext cx="316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dirty="0"/>
              <a:t>Arī filmās: ‘’Wall-E’’, ‘’Gravitāte’’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112563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9;p14">
            <a:extLst>
              <a:ext uri="{FF2B5EF4-FFF2-40B4-BE49-F238E27FC236}">
                <a16:creationId xmlns="" xmlns:a16="http://schemas.microsoft.com/office/drawing/2014/main" id="{34B2567E-030D-4F19-9E52-EC35764FAB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BC11D34-052B-45D2-9AEA-CB88DED3DF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7350" y="253967"/>
            <a:ext cx="8429625" cy="6200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D330D4D-6E05-4E89-A5B0-944BE679D633}"/>
              </a:ext>
            </a:extLst>
          </p:cNvPr>
          <p:cNvSpPr txBox="1"/>
          <p:nvPr/>
        </p:nvSpPr>
        <p:spPr>
          <a:xfrm>
            <a:off x="270589" y="1110343"/>
            <a:ext cx="33367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2009. gadā ap 800 km augstumā notika sadursme starp Iridium komunikācijas pavadoni un Krievijas Kosmoss 2251 militāro pavadoni. </a:t>
            </a:r>
          </a:p>
          <a:p>
            <a:r>
              <a:rPr lang="lv-LV" dirty="0"/>
              <a:t>Rezultātā izveidojās dažu tūkstošu objektu lieli divi kosmisko lūžņu mākoņi, katrs no kuriem sākumā kustējās tuvu ‘’sava‘’ pavadoņa orbītai. </a:t>
            </a:r>
          </a:p>
          <a:p>
            <a:r>
              <a:rPr lang="lv-LV" dirty="0"/>
              <a:t>Orbītālo plakņu </a:t>
            </a:r>
            <a:r>
              <a:rPr lang="lv-LV" dirty="0" err="1" smtClean="0"/>
              <a:t>precesijas</a:t>
            </a:r>
            <a:r>
              <a:rPr lang="lv-LV" dirty="0" smtClean="0"/>
              <a:t> </a:t>
            </a:r>
            <a:r>
              <a:rPr lang="lv-LV" dirty="0"/>
              <a:t>rezultātā jau pēc gada orbītas pārklāja gandrīz visus virzienus.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245109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9;p14">
            <a:extLst>
              <a:ext uri="{FF2B5EF4-FFF2-40B4-BE49-F238E27FC236}">
                <a16:creationId xmlns="" xmlns:a16="http://schemas.microsoft.com/office/drawing/2014/main" id="{43705211-6911-4252-8555-A16918179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14AF38-7217-4CAC-9F4D-D6BF4626C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Keslera sindroms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C0203D-90A9-4AB2-8082-C2DE1152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260600"/>
            <a:ext cx="10131425" cy="3987800"/>
          </a:xfrm>
        </p:spPr>
        <p:txBody>
          <a:bodyPr>
            <a:normAutofit fontScale="92500" lnSpcReduction="20000"/>
          </a:bodyPr>
          <a:lstStyle/>
          <a:p>
            <a:r>
              <a:rPr lang="lv-LV" dirty="0"/>
              <a:t>Kad orbitālo aparātu būs </a:t>
            </a:r>
            <a:br>
              <a:rPr lang="lv-LV" dirty="0"/>
            </a:br>
            <a:r>
              <a:rPr lang="lv-LV" dirty="0"/>
              <a:t>pārāk daudz, katra sadursme </a:t>
            </a:r>
            <a:br>
              <a:rPr lang="lv-LV" dirty="0"/>
            </a:br>
            <a:r>
              <a:rPr lang="lv-LV" dirty="0"/>
              <a:t>var izraisīt lielu lūžņu skaitu, </a:t>
            </a:r>
            <a:br>
              <a:rPr lang="lv-LV" dirty="0"/>
            </a:br>
            <a:r>
              <a:rPr lang="lv-LV" dirty="0"/>
              <a:t>kas tālāk sadursies ar citiem aparātiem.</a:t>
            </a:r>
          </a:p>
          <a:p>
            <a:r>
              <a:rPr lang="lv-LV" dirty="0"/>
              <a:t>Tādā veidā noteikta orbitālā zona (tai ir, augstumu josla) kļūs bīstama</a:t>
            </a:r>
          </a:p>
          <a:p>
            <a:r>
              <a:rPr lang="lv-LV" dirty="0" smtClean="0"/>
              <a:t>Lūžņi </a:t>
            </a:r>
            <a:r>
              <a:rPr lang="lv-LV" dirty="0"/>
              <a:t>nepārvietosies augstāk, jo tiem nepietiks enerģijas, bet no zemām orbītām tie pakāpēniski kritīs uz Zemes virsmu</a:t>
            </a:r>
          </a:p>
        </p:txBody>
      </p:sp>
      <p:pic>
        <p:nvPicPr>
          <p:cNvPr id="7" name="Picture 6" descr="A picture containing text, night sky&#10;&#10;Description automatically generated">
            <a:extLst>
              <a:ext uri="{FF2B5EF4-FFF2-40B4-BE49-F238E27FC236}">
                <a16:creationId xmlns="" xmlns:a16="http://schemas.microsoft.com/office/drawing/2014/main" id="{704D5581-11A3-494C-B35A-1CD5F3255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64" y="214313"/>
            <a:ext cx="6117898" cy="32146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2667FB4-1A33-4FF3-84EC-E00E42F7477A}"/>
              </a:ext>
            </a:extLst>
          </p:cNvPr>
          <p:cNvSpPr txBox="1"/>
          <p:nvPr/>
        </p:nvSpPr>
        <p:spPr>
          <a:xfrm>
            <a:off x="11026541" y="3059668"/>
            <a:ext cx="890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i="1" dirty="0"/>
              <a:t>WALL-E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16702876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AB898D-5871-465E-9223-084AAE89B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Terminu vārdnīca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8B3436-8A64-4105-A5FE-9D432BFC0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lv-LV" dirty="0"/>
              <a:t>Žiroskops ar kontrolējamo momentu – control moment gyroscope, </a:t>
            </a:r>
            <a:r>
              <a:rPr lang="ru-RU" dirty="0"/>
              <a:t>двухстепенной </a:t>
            </a:r>
            <a:r>
              <a:rPr lang="ru-RU" dirty="0" err="1"/>
              <a:t>гиростабилизатор</a:t>
            </a:r>
            <a:endParaRPr lang="lv-LV" dirty="0"/>
          </a:p>
          <a:p>
            <a:r>
              <a:rPr lang="lv-LV" dirty="0"/>
              <a:t>Degkamera – combustion chamber, </a:t>
            </a:r>
            <a:r>
              <a:rPr lang="ru-RU" dirty="0"/>
              <a:t>камера сгорания</a:t>
            </a:r>
            <a:endParaRPr lang="lv-LV" dirty="0"/>
          </a:p>
          <a:p>
            <a:r>
              <a:rPr lang="lv-LV" dirty="0"/>
              <a:t>Izplūdes sprausla – nozzle</a:t>
            </a:r>
            <a:r>
              <a:rPr lang="ru-RU" dirty="0"/>
              <a:t>, сопло</a:t>
            </a:r>
          </a:p>
          <a:p>
            <a:r>
              <a:rPr lang="lv-LV" dirty="0"/>
              <a:t>Pārslodze – g-force, </a:t>
            </a:r>
            <a:r>
              <a:rPr lang="ru-RU" dirty="0"/>
              <a:t>перегрузка</a:t>
            </a:r>
          </a:p>
          <a:p>
            <a:r>
              <a:rPr lang="lv-LV" dirty="0"/>
              <a:t>Bezsvars – weightlessness, </a:t>
            </a:r>
            <a:r>
              <a:rPr lang="ru-RU" dirty="0"/>
              <a:t>невесомость</a:t>
            </a:r>
            <a:endParaRPr lang="lv-LV" dirty="0"/>
          </a:p>
        </p:txBody>
      </p:sp>
    </p:spTree>
    <p:extLst>
      <p:ext uri="{BB962C8B-B14F-4D97-AF65-F5344CB8AC3E}">
        <p14:creationId xmlns="" xmlns:p14="http://schemas.microsoft.com/office/powerpoint/2010/main" val="3265444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507FCE-3451-4AFB-839E-B2B5EAEE7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Kosmisko aparātu kustība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59AE92-5097-4F78-A8B7-89B82BDB9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dirty="0"/>
              <a:t>Impulsa nezūdamības likums</a:t>
            </a:r>
          </a:p>
          <a:p>
            <a:pPr lvl="1"/>
            <a:r>
              <a:rPr lang="lv-LV" dirty="0"/>
              <a:t>Reaktīvā kustība</a:t>
            </a:r>
          </a:p>
          <a:p>
            <a:pPr lvl="1"/>
            <a:r>
              <a:rPr lang="lv-LV" dirty="0"/>
              <a:t>Ciolkovska formula</a:t>
            </a:r>
          </a:p>
          <a:p>
            <a:r>
              <a:rPr lang="lv-LV" dirty="0"/>
              <a:t>Rotācija</a:t>
            </a:r>
          </a:p>
          <a:p>
            <a:r>
              <a:rPr lang="lv-LV" dirty="0"/>
              <a:t>Bezsvars, pārslodze</a:t>
            </a:r>
          </a:p>
        </p:txBody>
      </p:sp>
    </p:spTree>
    <p:extLst>
      <p:ext uri="{BB962C8B-B14F-4D97-AF65-F5344CB8AC3E}">
        <p14:creationId xmlns="" xmlns:p14="http://schemas.microsoft.com/office/powerpoint/2010/main" val="962393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5F3FEF-C6BA-48DA-92AC-A72F9DFA3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Kosmosa specifika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3A4542-0F33-4CA0-8347-C58BF9647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8"/>
            <a:ext cx="10131425" cy="4233332"/>
          </a:xfrm>
        </p:spPr>
        <p:txBody>
          <a:bodyPr>
            <a:normAutofit fontScale="77500" lnSpcReduction="20000"/>
          </a:bodyPr>
          <a:lstStyle/>
          <a:p>
            <a:r>
              <a:rPr lang="lv-LV" dirty="0"/>
              <a:t>Lai kustētos starpplanētu telpā, ir jāsāk no galvenā ierobežojuma:</a:t>
            </a:r>
          </a:p>
          <a:p>
            <a:endParaRPr lang="lv-LV" dirty="0"/>
          </a:p>
          <a:p>
            <a:pPr marL="457200" lvl="1" indent="0">
              <a:buNone/>
            </a:pPr>
            <a:r>
              <a:rPr lang="lv-LV" dirty="0"/>
              <a:t>							Tur gandrīz nekā nav</a:t>
            </a:r>
          </a:p>
          <a:p>
            <a:r>
              <a:rPr lang="lv-LV" dirty="0"/>
              <a:t>Tāpēc</a:t>
            </a:r>
          </a:p>
          <a:p>
            <a:pPr lvl="1"/>
            <a:r>
              <a:rPr lang="lv-LV" dirty="0"/>
              <a:t>Nav nekā, no kā atgrūsties</a:t>
            </a:r>
          </a:p>
          <a:p>
            <a:pPr lvl="2"/>
            <a:r>
              <a:rPr lang="lv-LV" dirty="0"/>
              <a:t>Automašīnas atgrūžas no ceļa</a:t>
            </a:r>
          </a:p>
          <a:p>
            <a:pPr lvl="2"/>
            <a:r>
              <a:rPr lang="lv-LV" dirty="0"/>
              <a:t>Lidmašīnas atgrūžas no gaisa</a:t>
            </a:r>
            <a:endParaRPr lang="en-US" dirty="0"/>
          </a:p>
          <a:p>
            <a:pPr lvl="1"/>
            <a:r>
              <a:rPr lang="lv-LV" dirty="0"/>
              <a:t>Visa degviela ceļam ir jāņem līdzi</a:t>
            </a:r>
          </a:p>
          <a:p>
            <a:pPr lvl="2"/>
            <a:r>
              <a:rPr lang="lv-LV" dirty="0"/>
              <a:t>Automašīnas un lidmašīnas izmanto gaisa skābekli, lai dedzinātu degvielu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4185E5D-6857-4578-8F66-EE6EDA023106}"/>
              </a:ext>
            </a:extLst>
          </p:cNvPr>
          <p:cNvSpPr/>
          <p:nvPr/>
        </p:nvSpPr>
        <p:spPr>
          <a:xfrm>
            <a:off x="4114800" y="3124200"/>
            <a:ext cx="3191933" cy="6604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5887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B10ACB-8A61-421A-9A41-459C24AC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nezūdamības likumi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181B131-DB75-40F9-80F3-6F62DB4B8B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8"/>
            <a:ext cx="10131425" cy="3547532"/>
          </a:xfrm>
        </p:spPr>
        <p:txBody>
          <a:bodyPr>
            <a:normAutofit fontScale="77500" lnSpcReduction="20000"/>
          </a:bodyPr>
          <a:lstStyle/>
          <a:p>
            <a:r>
              <a:rPr lang="lv-LV" dirty="0"/>
              <a:t>Ja kosmiskais aparāts ir uzskatāms par izolētu ķermeņi, tad uz to attiecās vairāki saglabāšanas likumi</a:t>
            </a:r>
          </a:p>
          <a:p>
            <a:pPr lvl="1"/>
            <a:r>
              <a:rPr lang="lv-LV" dirty="0"/>
              <a:t>Enerģijas nezūdamības likums</a:t>
            </a:r>
          </a:p>
          <a:p>
            <a:pPr lvl="2"/>
            <a:r>
              <a:rPr lang="lv-LV" dirty="0"/>
              <a:t>‘‘</a:t>
            </a:r>
            <a:r>
              <a:rPr lang="lv-LV" i="1" dirty="0"/>
              <a:t>Tev ir tikai tā enerģija, ko tu paņēmi līdzi</a:t>
            </a:r>
            <a:r>
              <a:rPr lang="lv-LV" dirty="0"/>
              <a:t>’’</a:t>
            </a:r>
          </a:p>
          <a:p>
            <a:pPr lvl="1"/>
            <a:r>
              <a:rPr lang="lv-LV" dirty="0"/>
              <a:t>Impulsa nezūdamības likums</a:t>
            </a:r>
          </a:p>
          <a:p>
            <a:pPr lvl="2"/>
            <a:r>
              <a:rPr lang="lv-LV" dirty="0"/>
              <a:t>‘‘</a:t>
            </a:r>
            <a:r>
              <a:rPr lang="lv-LV" i="1" dirty="0"/>
              <a:t>Tava kuģa masas centrs paliks uz vietas</a:t>
            </a:r>
            <a:r>
              <a:rPr lang="lv-LV" dirty="0"/>
              <a:t>’’ vai ‘‘</a:t>
            </a:r>
            <a:r>
              <a:rPr lang="lv-LV" i="1" dirty="0"/>
              <a:t>Lai ietu uz priekšu, kaut kas jāsviež atpakaļ</a:t>
            </a:r>
            <a:r>
              <a:rPr lang="lv-LV" dirty="0"/>
              <a:t>’’</a:t>
            </a:r>
          </a:p>
          <a:p>
            <a:pPr lvl="1"/>
            <a:r>
              <a:rPr lang="lv-LV" dirty="0"/>
              <a:t>Impulsa momenta nezūdamības likums</a:t>
            </a:r>
          </a:p>
          <a:p>
            <a:pPr lvl="2"/>
            <a:r>
              <a:rPr lang="lv-LV" dirty="0"/>
              <a:t>‘‘</a:t>
            </a:r>
            <a:r>
              <a:rPr lang="lv-LV" i="1" dirty="0"/>
              <a:t>Lai pagrieztos vienā pusē, ir jāpagriež kaut kas otrā pusē</a:t>
            </a:r>
            <a:r>
              <a:rPr lang="lv-LV" dirty="0"/>
              <a:t>’’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DEE14319-AA6D-4FE2-B30B-36CEFAAC06DB}"/>
              </a:ext>
            </a:extLst>
          </p:cNvPr>
          <p:cNvGrpSpPr/>
          <p:nvPr/>
        </p:nvGrpSpPr>
        <p:grpSpPr>
          <a:xfrm>
            <a:off x="1058334" y="5571067"/>
            <a:ext cx="2861733" cy="889001"/>
            <a:chOff x="1049867" y="4978400"/>
            <a:chExt cx="2861733" cy="889001"/>
          </a:xfrm>
        </p:grpSpPr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66A37D62-7F62-4184-9A31-212CF59266C7}"/>
                </a:ext>
              </a:extLst>
            </p:cNvPr>
            <p:cNvSpPr txBox="1"/>
            <p:nvPr/>
          </p:nvSpPr>
          <p:spPr>
            <a:xfrm>
              <a:off x="1049867" y="5221070"/>
              <a:ext cx="1549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>
                  <a:solidFill>
                    <a:srgbClr val="FFC000"/>
                  </a:solidFill>
                </a:rPr>
                <a:t>Apskatīsim nedaudz vēlāk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="" xmlns:a16="http://schemas.microsoft.com/office/drawing/2014/main" id="{0FEDDC0B-DF94-44A2-9FE1-206B686C604E}"/>
                </a:ext>
              </a:extLst>
            </p:cNvPr>
            <p:cNvCxnSpPr/>
            <p:nvPr/>
          </p:nvCxnSpPr>
          <p:spPr>
            <a:xfrm flipV="1">
              <a:off x="2658533" y="4978400"/>
              <a:ext cx="1253067" cy="54186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35EB5240-F563-4209-810E-3D34DECC6F0B}"/>
              </a:ext>
            </a:extLst>
          </p:cNvPr>
          <p:cNvGrpSpPr/>
          <p:nvPr/>
        </p:nvGrpSpPr>
        <p:grpSpPr>
          <a:xfrm>
            <a:off x="5995937" y="2764090"/>
            <a:ext cx="5427536" cy="626533"/>
            <a:chOff x="5952067" y="2675467"/>
            <a:chExt cx="5427536" cy="626533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DF68EFEC-C91C-4FF0-9974-BFEE009B0D20}"/>
                </a:ext>
              </a:extLst>
            </p:cNvPr>
            <p:cNvSpPr txBox="1"/>
            <p:nvPr/>
          </p:nvSpPr>
          <p:spPr>
            <a:xfrm>
              <a:off x="6993466" y="2675467"/>
              <a:ext cx="43861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>
                  <a:solidFill>
                    <a:srgbClr val="FFC000"/>
                  </a:solidFill>
                </a:rPr>
                <a:t>Enerģija kustībai ir degvielas ķīmiskā enerģija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="" xmlns:a16="http://schemas.microsoft.com/office/drawing/2014/main" id="{B69A08E0-5A77-4D8D-80F7-5438C76B80F8}"/>
                </a:ext>
              </a:extLst>
            </p:cNvPr>
            <p:cNvCxnSpPr>
              <a:stCxn id="5" idx="1"/>
            </p:cNvCxnSpPr>
            <p:nvPr/>
          </p:nvCxnSpPr>
          <p:spPr>
            <a:xfrm flipH="1">
              <a:off x="5952067" y="2860133"/>
              <a:ext cx="1041399" cy="44186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164045D-8F2C-4C0D-9842-F654A970DB32}"/>
              </a:ext>
            </a:extLst>
          </p:cNvPr>
          <p:cNvGrpSpPr/>
          <p:nvPr/>
        </p:nvGrpSpPr>
        <p:grpSpPr>
          <a:xfrm>
            <a:off x="8382000" y="4546603"/>
            <a:ext cx="3581803" cy="767821"/>
            <a:chOff x="7797800" y="4004178"/>
            <a:chExt cx="3581803" cy="767821"/>
          </a:xfrm>
        </p:grpSpPr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C0C8796-17CB-4E36-B3A1-6AD71E288BDC}"/>
                </a:ext>
              </a:extLst>
            </p:cNvPr>
            <p:cNvSpPr txBox="1"/>
            <p:nvPr/>
          </p:nvSpPr>
          <p:spPr>
            <a:xfrm>
              <a:off x="8709705" y="4402667"/>
              <a:ext cx="26698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>
                  <a:solidFill>
                    <a:srgbClr val="FFC000"/>
                  </a:solidFill>
                </a:rPr>
                <a:t>Izmanto reaktīvos dzinējus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="" xmlns:a16="http://schemas.microsoft.com/office/drawing/2014/main" id="{265DE7EC-8DA5-4042-AC76-CDCF246E9383}"/>
                </a:ext>
              </a:extLst>
            </p:cNvPr>
            <p:cNvCxnSpPr>
              <a:cxnSpLocks/>
              <a:stCxn id="11" idx="1"/>
            </p:cNvCxnSpPr>
            <p:nvPr/>
          </p:nvCxnSpPr>
          <p:spPr>
            <a:xfrm flipH="1" flipV="1">
              <a:off x="7797800" y="4004178"/>
              <a:ext cx="911905" cy="58315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272554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CC7FC4-C677-49C1-9414-D64DE2B4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Reaktīvās kustības ideja</a:t>
            </a:r>
            <a:endParaRPr lang="en-US" dirty="0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9F1CBF-7ED7-45C3-A346-2F0C2FCBCC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1" y="2142067"/>
                <a:ext cx="10625666" cy="4102376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lv-LV" dirty="0"/>
                  <a:t>Ja izmest nelielu daļu </a:t>
                </a:r>
                <a:r>
                  <a:rPr lang="el-GR" i="1" dirty="0"/>
                  <a:t>Δ</a:t>
                </a:r>
                <a:r>
                  <a:rPr lang="lv-LV" i="1" dirty="0"/>
                  <a:t>m</a:t>
                </a:r>
                <a:r>
                  <a:rPr lang="lv-LV" i="1" baseline="-25000" dirty="0"/>
                  <a:t>e</a:t>
                </a:r>
                <a:r>
                  <a:rPr lang="lv-LV" dirty="0"/>
                  <a:t> no masas </a:t>
                </a:r>
                <a:r>
                  <a:rPr lang="lv-LV" i="1" dirty="0"/>
                  <a:t>m</a:t>
                </a:r>
                <a:r>
                  <a:rPr lang="lv-LV" dirty="0"/>
                  <a:t> ar pietiekami lielu ātrumu </a:t>
                </a:r>
                <a:r>
                  <a:rPr lang="lv-LV" i="1" dirty="0"/>
                  <a:t>v</a:t>
                </a:r>
                <a:r>
                  <a:rPr lang="lv-LV" baseline="-25000" dirty="0"/>
                  <a:t>e</a:t>
                </a:r>
                <a:r>
                  <a:rPr lang="lv-LV" dirty="0"/>
                  <a:t>, tad pats sāksi kustēsies ar nelielu ātrumu </a:t>
                </a:r>
                <a:r>
                  <a:rPr lang="el-GR" i="1" dirty="0"/>
                  <a:t>Δ</a:t>
                </a:r>
                <a:r>
                  <a:rPr lang="lv-LV" i="1" dirty="0"/>
                  <a:t>v</a:t>
                </a:r>
                <a:r>
                  <a:rPr lang="lv-LV" dirty="0"/>
                  <a:t>.</a:t>
                </a:r>
              </a:p>
              <a:p>
                <a:r>
                  <a:rPr lang="lv-LV" dirty="0"/>
                  <a:t>Impulsa nezūdamības likums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lv-LV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lv-LV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lv-LV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lv-LV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lv-LV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lv-LV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lv-LV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lv-LV" b="0" i="1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lv-LV" dirty="0"/>
              </a:p>
              <a:p>
                <a:r>
                  <a:rPr lang="lv-LV" dirty="0"/>
                  <a:t>Uzlidojot, raķete izmet ar šo ātrumu nozīmīgu masas daļu.</a:t>
                </a:r>
              </a:p>
              <a:p>
                <a:r>
                  <a:rPr lang="lv-LV" dirty="0"/>
                  <a:t>Ja dzinēja jauda ir nemainīga, tad no sākuma raķetes paātrinājums būs mazāks, bet pēc tam pakāpeniski augs, jo palikusi masa samazināsies.</a:t>
                </a:r>
              </a:p>
              <a:p>
                <a:r>
                  <a:rPr lang="lv-LV" dirty="0"/>
                  <a:t>Dzinēja efektivitāte ir atkarīga no </a:t>
                </a:r>
                <a:r>
                  <a:rPr lang="lv-LV" u="sng" dirty="0"/>
                  <a:t>vielas izmešanas ātruma</a:t>
                </a:r>
              </a:p>
              <a:p>
                <a:r>
                  <a:rPr lang="lv-LV" dirty="0"/>
                  <a:t>Dzinēja praktiskā pielietojamība ir atkarīga no </a:t>
                </a:r>
                <a:r>
                  <a:rPr lang="lv-LV" u="sng" dirty="0"/>
                  <a:t>dzinēja jaudas</a:t>
                </a:r>
              </a:p>
              <a:p>
                <a:pPr lvl="1"/>
                <a:r>
                  <a:rPr lang="lv-LV" dirty="0"/>
                  <a:t>Redzēsim, ka visbiežāk starp tiem ir apgrieztā sakarība: nesanāk daudz vielas izmest ļoti ātri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D9F1CBF-7ED7-45C3-A346-2F0C2FCBCC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142067"/>
                <a:ext cx="10625666" cy="4102376"/>
              </a:xfrm>
              <a:blipFill>
                <a:blip r:embed="rId3" cstate="print"/>
                <a:stretch>
                  <a:fillRect l="-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62A3C12-EFAA-4C29-94F4-1042A1EB445D}"/>
              </a:ext>
            </a:extLst>
          </p:cNvPr>
          <p:cNvGrpSpPr/>
          <p:nvPr/>
        </p:nvGrpSpPr>
        <p:grpSpPr>
          <a:xfrm>
            <a:off x="6096000" y="223059"/>
            <a:ext cx="5782733" cy="1687482"/>
            <a:chOff x="6095999" y="87873"/>
            <a:chExt cx="5782733" cy="1687482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="" xmlns:a16="http://schemas.microsoft.com/office/drawing/2014/main" id="{1399E709-E476-49F3-80A5-697679C54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478371"/>
              <a:ext cx="5782733" cy="129698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664C543-081F-4F68-9759-54D8BD114900}"/>
                </a:ext>
              </a:extLst>
            </p:cNvPr>
            <p:cNvSpPr txBox="1"/>
            <p:nvPr/>
          </p:nvSpPr>
          <p:spPr>
            <a:xfrm>
              <a:off x="8987366" y="533400"/>
              <a:ext cx="57099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</a:rPr>
                <a:t>Δ</a:t>
              </a:r>
              <a:r>
                <a:rPr lang="lv-LV" i="1" dirty="0">
                  <a:solidFill>
                    <a:schemeClr val="bg1"/>
                  </a:solidFill>
                </a:rPr>
                <a:t>m</a:t>
              </a:r>
              <a:r>
                <a:rPr lang="lv-LV" i="1" baseline="-25000" dirty="0">
                  <a:solidFill>
                    <a:schemeClr val="bg1"/>
                  </a:solidFill>
                </a:rPr>
                <a:t>e</a:t>
              </a:r>
              <a:endParaRPr lang="en-US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257AE3D0-C16C-47EE-A45E-BF7CA08CE8A1}"/>
                </a:ext>
              </a:extLst>
            </p:cNvPr>
            <p:cNvSpPr txBox="1"/>
            <p:nvPr/>
          </p:nvSpPr>
          <p:spPr>
            <a:xfrm>
              <a:off x="10309904" y="486838"/>
              <a:ext cx="57099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</a:rPr>
                <a:t>Δ</a:t>
              </a:r>
              <a:r>
                <a:rPr lang="lv-LV" i="1" dirty="0">
                  <a:solidFill>
                    <a:schemeClr val="bg1"/>
                  </a:solidFill>
                </a:rPr>
                <a:t>m</a:t>
              </a:r>
              <a:r>
                <a:rPr lang="lv-LV" i="1" baseline="-25000" dirty="0">
                  <a:solidFill>
                    <a:schemeClr val="bg1"/>
                  </a:solidFill>
                </a:rPr>
                <a:t>e</a:t>
              </a:r>
              <a:endParaRPr lang="en-US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53494332-E168-4768-8897-10C1DBBF9979}"/>
                </a:ext>
              </a:extLst>
            </p:cNvPr>
            <p:cNvSpPr txBox="1"/>
            <p:nvPr/>
          </p:nvSpPr>
          <p:spPr>
            <a:xfrm>
              <a:off x="11161654" y="1326065"/>
              <a:ext cx="41710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bg1"/>
                  </a:solidFill>
                </a:rPr>
                <a:t>Δ</a:t>
              </a:r>
              <a:r>
                <a:rPr lang="lv-LV" i="1" dirty="0">
                  <a:solidFill>
                    <a:schemeClr val="bg1"/>
                  </a:solidFill>
                </a:rPr>
                <a:t>v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A9137D37-6960-40C9-A386-A512CA3B9594}"/>
                </a:ext>
              </a:extLst>
            </p:cNvPr>
            <p:cNvSpPr txBox="1"/>
            <p:nvPr/>
          </p:nvSpPr>
          <p:spPr>
            <a:xfrm>
              <a:off x="6468246" y="87873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Pirms </a:t>
              </a:r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22B0607-A20F-4CD7-AE74-436A707C1D8E}"/>
                </a:ext>
              </a:extLst>
            </p:cNvPr>
            <p:cNvSpPr txBox="1"/>
            <p:nvPr/>
          </p:nvSpPr>
          <p:spPr>
            <a:xfrm>
              <a:off x="9931113" y="87873"/>
              <a:ext cx="5647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dirty="0"/>
                <a:t>Pēc </a:t>
              </a:r>
              <a:endParaRPr lang="en-US" dirty="0"/>
            </a:p>
          </p:txBody>
        </p:sp>
      </p:grpSp>
      <p:pic>
        <p:nvPicPr>
          <p:cNvPr id="11" name="Graphic 2" descr="Clipboard All Crosses outline">
            <a:extLst>
              <a:ext uri="{FF2B5EF4-FFF2-40B4-BE49-F238E27FC236}">
                <a16:creationId xmlns="" xmlns:a16="http://schemas.microsoft.com/office/drawing/2014/main" id="{A505FFAE-0287-46AE-9008-666EE9ED36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7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0725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12619</TotalTime>
  <Words>2028</Words>
  <Application>Microsoft Office PowerPoint</Application>
  <PresentationFormat>Pielāgots</PresentationFormat>
  <Paragraphs>417</Paragraphs>
  <Slides>59</Slides>
  <Notes>15</Notes>
  <HiddenSlides>0</HiddenSlides>
  <MMClips>1</MMClips>
  <ScaleCrop>false</ScaleCrop>
  <HeadingPairs>
    <vt:vector size="4" baseType="variant">
      <vt:variant>
        <vt:lpstr>Dizains</vt:lpstr>
      </vt:variant>
      <vt:variant>
        <vt:i4>2</vt:i4>
      </vt:variant>
      <vt:variant>
        <vt:lpstr>Slaidu virsraksti</vt:lpstr>
      </vt:variant>
      <vt:variant>
        <vt:i4>59</vt:i4>
      </vt:variant>
    </vt:vector>
  </HeadingPairs>
  <TitlesOfParts>
    <vt:vector size="61" baseType="lpstr">
      <vt:lpstr>Celestial</vt:lpstr>
      <vt:lpstr>Parallax</vt:lpstr>
      <vt:lpstr>Kosmonautika 2. Uz kosmosu un atpakaļ</vt:lpstr>
      <vt:lpstr>Kur sākās kosmoss?</vt:lpstr>
      <vt:lpstr>Lekcijas plāns</vt:lpstr>
      <vt:lpstr>Nedaudz vēstures</vt:lpstr>
      <vt:lpstr>Kosmisko aparātu kustība</vt:lpstr>
      <vt:lpstr>Kosmisko aparātu kustība</vt:lpstr>
      <vt:lpstr>Kosmosa specifika</vt:lpstr>
      <vt:lpstr>nezūdamības likumi</vt:lpstr>
      <vt:lpstr>Reaktīvās kustības ideja</vt:lpstr>
      <vt:lpstr>Ciolkovska vienādojums</vt:lpstr>
      <vt:lpstr>Logaritmiskā funkcija</vt:lpstr>
      <vt:lpstr>Ciolkovska vienādojums: analīze</vt:lpstr>
      <vt:lpstr>Slaids 13</vt:lpstr>
      <vt:lpstr>Nesējraķetes</vt:lpstr>
      <vt:lpstr>Nesējraķetes</vt:lpstr>
      <vt:lpstr>Nesējraķetes</vt:lpstr>
      <vt:lpstr>Kosmisko aparātu rotācija</vt:lpstr>
      <vt:lpstr>CentrbĒdzes gravitācija</vt:lpstr>
      <vt:lpstr>Kosmiskie dzinēji</vt:lpstr>
      <vt:lpstr>Kosmisko dzinēju tipi</vt:lpstr>
      <vt:lpstr>Ķīmiskie raķešdzinēji: degkamera un sprausla</vt:lpstr>
      <vt:lpstr>Ķīmiskie raķešdzinēji ar šķidro degvielu</vt:lpstr>
      <vt:lpstr>Ķīmiskie raķešdzinēji ar šķidro degvielu</vt:lpstr>
      <vt:lpstr>Ķīmiskie raķešdzinēji - izplūde</vt:lpstr>
      <vt:lpstr>Kā manevrēt orbītā?</vt:lpstr>
      <vt:lpstr>Kā salīdzina kosmiskos dzinējus?</vt:lpstr>
      <vt:lpstr>Kā salīdzina degvielu un dzinēju efektivitāti?</vt:lpstr>
      <vt:lpstr>Jonu dzinēji</vt:lpstr>
      <vt:lpstr>Jonu dzinēju pielietojumi</vt:lpstr>
      <vt:lpstr>Saules buras</vt:lpstr>
      <vt:lpstr>Kosmosā un atpakaļ</vt:lpstr>
      <vt:lpstr>Kur jānokļūst? Un kas ir jātransportē?</vt:lpstr>
      <vt:lpstr>Enerģijas bilance</vt:lpstr>
      <vt:lpstr>Enerģijas bilance</vt:lpstr>
      <vt:lpstr>Enerģijas bilance - Starpplanētu lidojumi</vt:lpstr>
      <vt:lpstr>Kā atgriezties atpakaļ uz zemes?</vt:lpstr>
      <vt:lpstr>Slaids 37</vt:lpstr>
      <vt:lpstr>Atmosfēras radītā pretestība</vt:lpstr>
      <vt:lpstr>Slaids 39</vt:lpstr>
      <vt:lpstr>Slaids 40</vt:lpstr>
      <vt:lpstr>Slaids 41</vt:lpstr>
      <vt:lpstr>Atmosfēras laivas</vt:lpstr>
      <vt:lpstr>Mīksta piezemēšanās</vt:lpstr>
      <vt:lpstr>Kā tas izskatās no iekšienes?</vt:lpstr>
      <vt:lpstr>PĀRSLODZE IKDIENĀ</vt:lpstr>
      <vt:lpstr>Slaids 46</vt:lpstr>
      <vt:lpstr>Atgriešanās uz Zemes</vt:lpstr>
      <vt:lpstr>BEZSVARA STĀVOKĻA IETEKME UZ CILVĒKA ORGANISMU</vt:lpstr>
      <vt:lpstr>BEZSVARA STĀVOKĻA IETEKME UZ CILVĒKA ORGANISMU</vt:lpstr>
      <vt:lpstr>BEZSVARA STĀVOKĻA IETEKME UZ CILVĒKA ORGANISMU</vt:lpstr>
      <vt:lpstr>BEZSVARA STĀVOKĻA IETEKME UZ CILVĒKA ORGANISMU</vt:lpstr>
      <vt:lpstr>Kosmiskie lūžņi</vt:lpstr>
      <vt:lpstr>Slaids 53</vt:lpstr>
      <vt:lpstr>Slaids 54</vt:lpstr>
      <vt:lpstr>Slaids 55</vt:lpstr>
      <vt:lpstr>Kosmisko lūžņu efekti</vt:lpstr>
      <vt:lpstr>Slaids 57</vt:lpstr>
      <vt:lpstr>Keslera sindroms</vt:lpstr>
      <vt:lpstr>Terminu vārdnīca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Galaktikas</dc:title>
  <dc:creator>Docenko-extern, Dmitrijs</dc:creator>
  <cp:lastModifiedBy>Inese</cp:lastModifiedBy>
  <cp:revision>537</cp:revision>
  <dcterms:created xsi:type="dcterms:W3CDTF">2020-11-19T08:47:04Z</dcterms:created>
  <dcterms:modified xsi:type="dcterms:W3CDTF">2021-02-26T20:26:33Z</dcterms:modified>
</cp:coreProperties>
</file>