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9" r:id="rId3"/>
    <p:sldId id="268" r:id="rId4"/>
    <p:sldId id="269" r:id="rId5"/>
    <p:sldId id="271" r:id="rId6"/>
    <p:sldId id="265" r:id="rId7"/>
    <p:sldId id="261" r:id="rId8"/>
    <p:sldId id="275" r:id="rId9"/>
    <p:sldId id="273" r:id="rId10"/>
    <p:sldId id="274" r:id="rId11"/>
    <p:sldId id="277" r:id="rId12"/>
    <p:sldId id="266" r:id="rId13"/>
    <p:sldId id="278" r:id="rId14"/>
    <p:sldId id="262" r:id="rId15"/>
    <p:sldId id="27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30"/>
    <p:restoredTop sz="94589"/>
  </p:normalViewPr>
  <p:slideViewPr>
    <p:cSldViewPr snapToGrid="0">
      <p:cViewPr varScale="1">
        <p:scale>
          <a:sx n="93" d="100"/>
          <a:sy n="93" d="100"/>
        </p:scale>
        <p:origin x="248" y="7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EB9276-4188-7041-8C29-E85488B72115}" type="datetimeFigureOut">
              <a:rPr lang="en-US" smtClean="0"/>
              <a:t>12/8/25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632FCD-D92E-1743-BF4F-CFB22B230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31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632FCD-D92E-1743-BF4F-CFB22B230B6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249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632FCD-D92E-1743-BF4F-CFB22B230B6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848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B3EE3-C013-5884-A75E-9A6F11D507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3E9388-CE29-52A5-DF2C-F46991C226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99B93C-8DE5-2835-2E9F-121F494CC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52683-A8AC-9341-805B-DDC82B4522B4}" type="datetimeFigureOut">
              <a:rPr lang="en-US" smtClean="0"/>
              <a:t>12/6/25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8588C1-34E2-6E9B-C0AF-5A6212DC3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02B2CF-9174-A705-EEC9-CBD1A5968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50E18-597B-DB48-844E-D10A3D7F3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008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CAFE5-89A0-BEFD-849A-BF3DD82CF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C7D608-BBD0-E731-16E5-5E93889A74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4F453D-B0D7-BFCD-E61D-1D1160EC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52683-A8AC-9341-805B-DDC82B4522B4}" type="datetimeFigureOut">
              <a:rPr lang="en-US" smtClean="0"/>
              <a:t>12/6/25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B87DF2-3222-307B-7FC4-D7E2EF635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E77C48-AD85-9CFA-C700-92A5CE69B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50E18-597B-DB48-844E-D10A3D7F3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826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2DD79FC-6E30-648F-25C1-4E5C52D370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430F12-1EA6-EDE7-CF25-98E9AD2252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4256E2-D83E-1F4E-2DC4-5EDB9FEA2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52683-A8AC-9341-805B-DDC82B4522B4}" type="datetimeFigureOut">
              <a:rPr lang="en-US" smtClean="0"/>
              <a:t>12/6/25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4C053B-80A2-09FC-38F5-33D6B845D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CC7B57-360B-44E7-A837-5E4F13FB7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50E18-597B-DB48-844E-D10A3D7F3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55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CB193-3420-0DF8-0C23-3DFE44211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5B470-1CA9-FF2E-750B-CAF1C52ADE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A57CCC-1770-2377-3947-BF165F1B1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52683-A8AC-9341-805B-DDC82B4522B4}" type="datetimeFigureOut">
              <a:rPr lang="en-US" smtClean="0"/>
              <a:t>12/6/25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81F254-E094-2037-34B5-D482248BC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9E9B8-F645-3994-7AC2-E64F4AD90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50E18-597B-DB48-844E-D10A3D7F3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410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9E46B-0FE8-DE8C-4406-F64D5600D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A21489-4CE3-DB97-3513-927CE0F94A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F786C0-6271-C5AF-D4C6-D52E58C9A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52683-A8AC-9341-805B-DDC82B4522B4}" type="datetimeFigureOut">
              <a:rPr lang="en-US" smtClean="0"/>
              <a:t>12/6/25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3CD96E-923F-7D9A-F1AA-19D6430DC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D63F68-1654-8C04-3130-ED9B40251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50E18-597B-DB48-844E-D10A3D7F3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296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169BC-92E7-C335-22DE-BAE1F4D4A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E89B90-13F1-8AA1-CD70-9B64C16B74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5A2DE4-5FEA-EB45-28A2-4BB36AB8CE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12F34-BF05-BE6E-4865-5A4DDC6F4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52683-A8AC-9341-805B-DDC82B4522B4}" type="datetimeFigureOut">
              <a:rPr lang="en-US" smtClean="0"/>
              <a:t>12/6/25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5D5F10-1FBD-502A-CEA5-3A19CEA6A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63647C-AD02-949C-FD86-EA42D84E1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50E18-597B-DB48-844E-D10A3D7F3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20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85C34-7393-A19D-1E83-96FED1457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78B664-74FF-B4A8-1EF4-51AAB5A621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7EC2ED-BC17-B431-9512-E5855DE657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DEA477-E71D-272F-43C1-26F6A3FEF2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71E915-E2A5-3B4C-B6E1-5A3D70C2DF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B4621F-48D4-9E88-F0FD-BE68CE64A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52683-A8AC-9341-805B-DDC82B4522B4}" type="datetimeFigureOut">
              <a:rPr lang="en-US" smtClean="0"/>
              <a:t>12/6/25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1FEA4F-899A-2F29-B56D-241406A0F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E9CA90-26F0-E6D9-114C-A4A9A074E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50E18-597B-DB48-844E-D10A3D7F3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912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CAEE5-5B6D-0475-59DE-3A694C398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4E102C-992A-FADC-B964-F2099CDF3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52683-A8AC-9341-805B-DDC82B4522B4}" type="datetimeFigureOut">
              <a:rPr lang="en-US" smtClean="0"/>
              <a:t>12/6/25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A67580-1963-16F6-4F70-1D5735DDD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704BC3-2FE6-3620-5624-8629B2BD6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50E18-597B-DB48-844E-D10A3D7F3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59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BAC019-6831-FBCE-83FF-33F4A1445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52683-A8AC-9341-805B-DDC82B4522B4}" type="datetimeFigureOut">
              <a:rPr lang="en-US" smtClean="0"/>
              <a:t>12/6/25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381B46-C6B2-6FF6-66EE-3E56596E4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117705-E8DC-7B6E-D921-36664135D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50E18-597B-DB48-844E-D10A3D7F3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040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0481B-5D15-9DBB-7BF0-233C98A04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7540C5-CFE7-5FDE-EE68-F8663AB5BC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A151A7-5DAD-F404-D220-BEEC372FE5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1243D9-4F8B-701C-BFDC-251A8B2B9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52683-A8AC-9341-805B-DDC82B4522B4}" type="datetimeFigureOut">
              <a:rPr lang="en-US" smtClean="0"/>
              <a:t>12/6/25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DFF0EE-6581-BA11-08EB-F4DC0A4C5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5F99FB-E846-51A6-A158-A10099896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50E18-597B-DB48-844E-D10A3D7F3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931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88601-33AF-F2C4-5C51-F9F6F537D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37F086-40C3-BE19-3A8E-1E7EDA954F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537D00-6D69-CD66-4E9E-F996A43141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6DA4D1-EDC1-0E84-F8EC-4266DD449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52683-A8AC-9341-805B-DDC82B4522B4}" type="datetimeFigureOut">
              <a:rPr lang="en-US" smtClean="0"/>
              <a:t>12/6/25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3527DC-4151-3C76-0088-048D67508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CB016A-FC52-EDE9-2702-A9912537B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50E18-597B-DB48-844E-D10A3D7F3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374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7D4A9A-DFDA-8E5E-D7B3-6292D97AC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00F98B-AB54-2183-4C4A-7ACFB79B13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8570D2-361C-ED8B-1685-508C3B56C4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9352683-A8AC-9341-805B-DDC82B4522B4}" type="datetimeFigureOut">
              <a:rPr lang="en-US" smtClean="0"/>
              <a:t>12/6/25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BD816D-A0E9-32CA-B50E-C93FFC279D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B6D1C0-17EB-0C8A-33D9-D6DAD6C314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5750E18-597B-DB48-844E-D10A3D7F3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216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4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33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54.emf"/><Relationship Id="rId18" Type="http://schemas.openxmlformats.org/officeDocument/2006/relationships/image" Target="../media/image59.emf"/><Relationship Id="rId3" Type="http://schemas.openxmlformats.org/officeDocument/2006/relationships/image" Target="../media/image48.png"/><Relationship Id="rId21" Type="http://schemas.openxmlformats.org/officeDocument/2006/relationships/image" Target="../media/image62.emf"/><Relationship Id="rId7" Type="http://schemas.openxmlformats.org/officeDocument/2006/relationships/image" Target="../media/image28.png"/><Relationship Id="rId12" Type="http://schemas.openxmlformats.org/officeDocument/2006/relationships/image" Target="../media/image53.png"/><Relationship Id="rId17" Type="http://schemas.openxmlformats.org/officeDocument/2006/relationships/image" Target="../media/image58.emf"/><Relationship Id="rId2" Type="http://schemas.openxmlformats.org/officeDocument/2006/relationships/image" Target="../media/image47.png"/><Relationship Id="rId16" Type="http://schemas.openxmlformats.org/officeDocument/2006/relationships/image" Target="../media/image57.emf"/><Relationship Id="rId20" Type="http://schemas.openxmlformats.org/officeDocument/2006/relationships/image" Target="../media/image6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11" Type="http://schemas.openxmlformats.org/officeDocument/2006/relationships/image" Target="../media/image52.png"/><Relationship Id="rId5" Type="http://schemas.openxmlformats.org/officeDocument/2006/relationships/image" Target="../media/image49.png"/><Relationship Id="rId15" Type="http://schemas.openxmlformats.org/officeDocument/2006/relationships/image" Target="../media/image56.png"/><Relationship Id="rId10" Type="http://schemas.openxmlformats.org/officeDocument/2006/relationships/image" Target="../media/image51.png"/><Relationship Id="rId19" Type="http://schemas.openxmlformats.org/officeDocument/2006/relationships/image" Target="../media/image60.png"/><Relationship Id="rId4" Type="http://schemas.openxmlformats.org/officeDocument/2006/relationships/image" Target="../media/image30.png"/><Relationship Id="rId9" Type="http://schemas.openxmlformats.org/officeDocument/2006/relationships/image" Target="../media/image50.png"/><Relationship Id="rId14" Type="http://schemas.openxmlformats.org/officeDocument/2006/relationships/image" Target="../media/image5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0.png"/><Relationship Id="rId3" Type="http://schemas.openxmlformats.org/officeDocument/2006/relationships/image" Target="../media/image48.png"/><Relationship Id="rId7" Type="http://schemas.openxmlformats.org/officeDocument/2006/relationships/image" Target="../media/image64.png"/><Relationship Id="rId12" Type="http://schemas.openxmlformats.org/officeDocument/2006/relationships/image" Target="../media/image69.emf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7.emf"/><Relationship Id="rId11" Type="http://schemas.openxmlformats.org/officeDocument/2006/relationships/image" Target="../media/image68.png"/><Relationship Id="rId5" Type="http://schemas.openxmlformats.org/officeDocument/2006/relationships/image" Target="../media/image54.emf"/><Relationship Id="rId10" Type="http://schemas.openxmlformats.org/officeDocument/2006/relationships/image" Target="../media/image67.png"/><Relationship Id="rId4" Type="http://schemas.openxmlformats.org/officeDocument/2006/relationships/image" Target="../media/image49.png"/><Relationship Id="rId9" Type="http://schemas.openxmlformats.org/officeDocument/2006/relationships/image" Target="../media/image6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13" Type="http://schemas.openxmlformats.org/officeDocument/2006/relationships/image" Target="../media/image21.emf"/><Relationship Id="rId18" Type="http://schemas.openxmlformats.org/officeDocument/2006/relationships/image" Target="../media/image26.emf"/><Relationship Id="rId3" Type="http://schemas.openxmlformats.org/officeDocument/2006/relationships/image" Target="../media/image11.png"/><Relationship Id="rId7" Type="http://schemas.openxmlformats.org/officeDocument/2006/relationships/image" Target="../media/image15.emf"/><Relationship Id="rId12" Type="http://schemas.openxmlformats.org/officeDocument/2006/relationships/image" Target="../media/image20.png"/><Relationship Id="rId17" Type="http://schemas.openxmlformats.org/officeDocument/2006/relationships/image" Target="../media/image25.emf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emf"/><Relationship Id="rId15" Type="http://schemas.openxmlformats.org/officeDocument/2006/relationships/image" Target="../media/image23.emf"/><Relationship Id="rId10" Type="http://schemas.openxmlformats.org/officeDocument/2006/relationships/image" Target="../media/image18.png"/><Relationship Id="rId19" Type="http://schemas.openxmlformats.org/officeDocument/2006/relationships/image" Target="../media/image27.emf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9479215-BDD9-E662-A95D-DD31CE2626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82582"/>
            <a:ext cx="9144000" cy="2387600"/>
          </a:xfrm>
        </p:spPr>
        <p:txBody>
          <a:bodyPr/>
          <a:lstStyle/>
          <a:p>
            <a:r>
              <a:rPr lang="lv-LV" noProof="0" dirty="0"/>
              <a:t>Kvantu mehānikas piedzimšana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BE1E28DB-1258-8688-C1CC-64F2EC1ACD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62257"/>
            <a:ext cx="9144000" cy="1655762"/>
          </a:xfrm>
        </p:spPr>
        <p:txBody>
          <a:bodyPr/>
          <a:lstStyle/>
          <a:p>
            <a:r>
              <a:rPr lang="en-US" dirty="0"/>
              <a:t>Vjačeslavs Kaščejevs</a:t>
            </a:r>
          </a:p>
          <a:p>
            <a:r>
              <a:rPr lang="en-US" dirty="0" err="1"/>
              <a:t>Seminārs</a:t>
            </a:r>
            <a:r>
              <a:rPr lang="en-US" dirty="0"/>
              <a:t> </a:t>
            </a:r>
            <a:r>
              <a:rPr lang="en-US" dirty="0" err="1"/>
              <a:t>fiziķiem</a:t>
            </a:r>
            <a:r>
              <a:rPr lang="en-US" dirty="0"/>
              <a:t> </a:t>
            </a:r>
          </a:p>
          <a:p>
            <a:r>
              <a:rPr lang="en-US" dirty="0"/>
              <a:t>2025. gada 10. </a:t>
            </a:r>
            <a:r>
              <a:rPr lang="en-US" dirty="0" err="1"/>
              <a:t>decembrī</a:t>
            </a:r>
            <a:endParaRPr lang="en-US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B84E0B36-6BB4-3AC4-4CF1-E2545F2031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37" y="378875"/>
            <a:ext cx="3366654" cy="130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C22649C-DCBB-9076-DB4B-91C1F8B9D7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332" y="378875"/>
            <a:ext cx="2872975" cy="1316780"/>
          </a:xfrm>
          <a:prstGeom prst="rect">
            <a:avLst/>
          </a:prstGeom>
        </p:spPr>
      </p:pic>
      <p:pic>
        <p:nvPicPr>
          <p:cNvPr id="9" name="Picture 8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71CFC92D-B208-047E-AC84-D0645051F7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740" y="575282"/>
            <a:ext cx="2308626" cy="865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167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7DE9458-DE80-05E5-681F-EEF45CFD67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382" y="1155297"/>
            <a:ext cx="9379895" cy="48198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3173510-930C-0A1A-FEE6-AD8B76E2E083}"/>
              </a:ext>
            </a:extLst>
          </p:cNvPr>
          <p:cNvSpPr txBox="1"/>
          <p:nvPr/>
        </p:nvSpPr>
        <p:spPr>
          <a:xfrm>
            <a:off x="712382" y="595423"/>
            <a:ext cx="8500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en-US" sz="2400" dirty="0" err="1"/>
              <a:t>Frekvenču</a:t>
            </a:r>
            <a:r>
              <a:rPr lang="en-US" sz="2400" dirty="0"/>
              <a:t> </a:t>
            </a:r>
            <a:r>
              <a:rPr lang="en-US" sz="2400" dirty="0" err="1"/>
              <a:t>kombinācijas</a:t>
            </a:r>
            <a:r>
              <a:rPr lang="en-US" sz="2400" dirty="0"/>
              <a:t> </a:t>
            </a:r>
            <a:r>
              <a:rPr lang="en-US" sz="2400" dirty="0" err="1"/>
              <a:t>nosaka</a:t>
            </a:r>
            <a:r>
              <a:rPr lang="en-US" sz="2400" dirty="0"/>
              <a:t>, </a:t>
            </a:r>
            <a:r>
              <a:rPr lang="en-US" sz="2400" dirty="0" err="1"/>
              <a:t>kuras</a:t>
            </a:r>
            <a:r>
              <a:rPr lang="en-US" sz="2400" dirty="0"/>
              <a:t> </a:t>
            </a:r>
            <a:r>
              <a:rPr lang="en-US" sz="2400" dirty="0" err="1"/>
              <a:t>amplitūdas</a:t>
            </a:r>
            <a:r>
              <a:rPr lang="en-US" sz="2400" dirty="0"/>
              <a:t> </a:t>
            </a:r>
            <a:r>
              <a:rPr lang="en-US" sz="2400" dirty="0" err="1"/>
              <a:t>jāreizina</a:t>
            </a:r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4375BA-5387-9C2F-AEDF-FFCD37159B23}"/>
              </a:ext>
            </a:extLst>
          </p:cNvPr>
          <p:cNvSpPr txBox="1"/>
          <p:nvPr/>
        </p:nvSpPr>
        <p:spPr>
          <a:xfrm>
            <a:off x="2316126" y="5103626"/>
            <a:ext cx="6253716" cy="797114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6EFC49A-0388-89B7-9929-4FCD0C8CF79B}"/>
              </a:ext>
            </a:extLst>
          </p:cNvPr>
          <p:cNvGrpSpPr/>
          <p:nvPr/>
        </p:nvGrpSpPr>
        <p:grpSpPr>
          <a:xfrm>
            <a:off x="8178211" y="3522702"/>
            <a:ext cx="2845981" cy="686423"/>
            <a:chOff x="290624" y="3874944"/>
            <a:chExt cx="2845981" cy="686423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8422A7F-5AB3-6775-5AF4-2AA4F5901027}"/>
                </a:ext>
              </a:extLst>
            </p:cNvPr>
            <p:cNvSpPr txBox="1"/>
            <p:nvPr/>
          </p:nvSpPr>
          <p:spPr>
            <a:xfrm>
              <a:off x="290624" y="3874944"/>
              <a:ext cx="2845981" cy="686423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BBB0CDA-633E-F53E-53B6-CB555B6A44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4650" y="3981580"/>
              <a:ext cx="2593099" cy="477844"/>
            </a:xfrm>
            <a:prstGeom prst="rect">
              <a:avLst/>
            </a:prstGeom>
          </p:spPr>
        </p:pic>
      </p:grpSp>
      <p:sp>
        <p:nvSpPr>
          <p:cNvPr id="12" name="Freeform 11">
            <a:extLst>
              <a:ext uri="{FF2B5EF4-FFF2-40B4-BE49-F238E27FC236}">
                <a16:creationId xmlns:a16="http://schemas.microsoft.com/office/drawing/2014/main" id="{E2C665B2-0AAD-0632-B1E1-BC22C10E89C8}"/>
              </a:ext>
            </a:extLst>
          </p:cNvPr>
          <p:cNvSpPr/>
          <p:nvPr/>
        </p:nvSpPr>
        <p:spPr>
          <a:xfrm>
            <a:off x="7485321" y="3521446"/>
            <a:ext cx="637953" cy="253112"/>
          </a:xfrm>
          <a:custGeom>
            <a:avLst/>
            <a:gdLst>
              <a:gd name="connsiteX0" fmla="*/ 0 w 637953"/>
              <a:gd name="connsiteY0" fmla="*/ 8563 h 253112"/>
              <a:gd name="connsiteX1" fmla="*/ 361507 w 637953"/>
              <a:gd name="connsiteY1" fmla="*/ 29828 h 253112"/>
              <a:gd name="connsiteX2" fmla="*/ 637953 w 637953"/>
              <a:gd name="connsiteY2" fmla="*/ 253112 h 253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7953" h="253112">
                <a:moveTo>
                  <a:pt x="0" y="8563"/>
                </a:moveTo>
                <a:cubicBezTo>
                  <a:pt x="127590" y="-1184"/>
                  <a:pt x="255181" y="-10930"/>
                  <a:pt x="361507" y="29828"/>
                </a:cubicBezTo>
                <a:cubicBezTo>
                  <a:pt x="467833" y="70586"/>
                  <a:pt x="552893" y="161849"/>
                  <a:pt x="637953" y="253112"/>
                </a:cubicBezTo>
              </a:path>
            </a:pathLst>
          </a:custGeom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AE4AA102-AC3E-BE02-9033-7209AD7801B7}"/>
              </a:ext>
            </a:extLst>
          </p:cNvPr>
          <p:cNvSpPr/>
          <p:nvPr/>
        </p:nvSpPr>
        <p:spPr>
          <a:xfrm>
            <a:off x="7538484" y="4051005"/>
            <a:ext cx="552893" cy="206910"/>
          </a:xfrm>
          <a:custGeom>
            <a:avLst/>
            <a:gdLst>
              <a:gd name="connsiteX0" fmla="*/ 552893 w 552893"/>
              <a:gd name="connsiteY0" fmla="*/ 0 h 206910"/>
              <a:gd name="connsiteX1" fmla="*/ 350874 w 552893"/>
              <a:gd name="connsiteY1" fmla="*/ 180753 h 206910"/>
              <a:gd name="connsiteX2" fmla="*/ 0 w 552893"/>
              <a:gd name="connsiteY2" fmla="*/ 202018 h 206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2893" h="206910">
                <a:moveTo>
                  <a:pt x="552893" y="0"/>
                </a:moveTo>
                <a:cubicBezTo>
                  <a:pt x="497958" y="73541"/>
                  <a:pt x="443023" y="147083"/>
                  <a:pt x="350874" y="180753"/>
                </a:cubicBezTo>
                <a:cubicBezTo>
                  <a:pt x="258725" y="214423"/>
                  <a:pt x="129362" y="208220"/>
                  <a:pt x="0" y="202018"/>
                </a:cubicBezTo>
              </a:path>
            </a:pathLst>
          </a:custGeom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395FC066-F17D-FCB4-F309-2B93DA3AB0E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32027"/>
          <a:stretch>
            <a:fillRect/>
          </a:stretch>
        </p:blipFill>
        <p:spPr>
          <a:xfrm>
            <a:off x="2736435" y="6043552"/>
            <a:ext cx="4748886" cy="5592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23375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6AD856-EC87-87AD-F2A6-3C72CD8F6E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199" y="-10633"/>
            <a:ext cx="4300222" cy="1960901"/>
          </a:xfrm>
          <a:prstGeom prst="rect">
            <a:avLst/>
          </a:prstGeom>
        </p:spPr>
      </p:pic>
      <p:pic>
        <p:nvPicPr>
          <p:cNvPr id="7" name="Picture 6" descr="A poster of a science fair&#10;&#10;AI-generated content may be incorrect.">
            <a:extLst>
              <a:ext uri="{FF2B5EF4-FFF2-40B4-BE49-F238E27FC236}">
                <a16:creationId xmlns:a16="http://schemas.microsoft.com/office/drawing/2014/main" id="{EEA6C6C1-DE25-E309-A620-6F7BC4B6405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5135" t="50016" b="3159"/>
          <a:stretch>
            <a:fillRect/>
          </a:stretch>
        </p:blipFill>
        <p:spPr>
          <a:xfrm>
            <a:off x="-76201" y="1950268"/>
            <a:ext cx="2235735" cy="5015446"/>
          </a:xfrm>
          <a:prstGeom prst="rect">
            <a:avLst/>
          </a:prstGeom>
        </p:spPr>
      </p:pic>
      <p:pic>
        <p:nvPicPr>
          <p:cNvPr id="8" name="Picture 7" descr="A poster of a science fair&#10;&#10;AI-generated content may be incorrect.">
            <a:extLst>
              <a:ext uri="{FF2B5EF4-FFF2-40B4-BE49-F238E27FC236}">
                <a16:creationId xmlns:a16="http://schemas.microsoft.com/office/drawing/2014/main" id="{F0E10E8A-27DE-0DFA-1E3B-5FE5969F262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5135" t="48480"/>
          <a:stretch>
            <a:fillRect/>
          </a:stretch>
        </p:blipFill>
        <p:spPr>
          <a:xfrm>
            <a:off x="2159536" y="1950268"/>
            <a:ext cx="2064488" cy="5295122"/>
          </a:xfrm>
          <a:prstGeom prst="rect">
            <a:avLst/>
          </a:prstGeom>
        </p:spPr>
      </p:pic>
      <p:pic>
        <p:nvPicPr>
          <p:cNvPr id="13314" name="Picture 2">
            <a:extLst>
              <a:ext uri="{FF2B5EF4-FFF2-40B4-BE49-F238E27FC236}">
                <a16:creationId xmlns:a16="http://schemas.microsoft.com/office/drawing/2014/main" id="{A3BFC55E-707B-5AE9-27E8-385685E69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023" y="10665"/>
            <a:ext cx="3888619" cy="253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D42CECC-49E7-43B6-BD6C-9A0B18244A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9600" y="2756691"/>
            <a:ext cx="7772400" cy="121703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74A9E21-22E9-7269-E1DB-DA9B1F5B3404}"/>
              </a:ext>
            </a:extLst>
          </p:cNvPr>
          <p:cNvSpPr txBox="1"/>
          <p:nvPr/>
        </p:nvSpPr>
        <p:spPr>
          <a:xfrm>
            <a:off x="9707525" y="3804444"/>
            <a:ext cx="21897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/</a:t>
            </a:r>
            <a:r>
              <a:rPr lang="en-US" sz="1600" dirty="0" err="1"/>
              <a:t>Heizenberga</a:t>
            </a:r>
            <a:r>
              <a:rPr lang="en-US" sz="1600" dirty="0"/>
              <a:t> </a:t>
            </a:r>
            <a:r>
              <a:rPr lang="en-US" sz="1600" dirty="0" err="1"/>
              <a:t>atmiņas</a:t>
            </a:r>
            <a:r>
              <a:rPr lang="en-US" sz="1600" dirty="0"/>
              <a:t>/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2259686-71C8-951F-5A45-54270D0D69C3}"/>
              </a:ext>
            </a:extLst>
          </p:cNvPr>
          <p:cNvSpPr txBox="1"/>
          <p:nvPr/>
        </p:nvSpPr>
        <p:spPr>
          <a:xfrm>
            <a:off x="5177168" y="4520627"/>
            <a:ext cx="60410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</a:t>
            </a:r>
            <a:r>
              <a:rPr lang="lv-LV" noProof="0" dirty="0"/>
              <a:t>Helgolandē bija brīdis, kad mani pārņēma </a:t>
            </a:r>
            <a:r>
              <a:rPr lang="lv-LV" dirty="0"/>
              <a:t>apskaidrība </a:t>
            </a:r>
            <a:r>
              <a:rPr lang="lv-LV" noProof="0" dirty="0"/>
              <a:t>sajūta, redzot, ka enerģija ir nemainīga laikā. Bija jau diezgan vēla nakts. Es rūpīgi pārrēķināju, un tas izrādījās pareizi. Tad es uzkāpu uz klints, noskatījos saullēktu un biju laimīgs.</a:t>
            </a:r>
            <a:r>
              <a:rPr lang="en-US" noProof="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832868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77825E1-9606-AF6B-44DA-CFD60CDC56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4747" y="3752165"/>
            <a:ext cx="4666795" cy="18391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83268E-B5FE-54FB-1C41-BB29D59A2A0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4032"/>
          <a:stretch>
            <a:fillRect/>
          </a:stretch>
        </p:blipFill>
        <p:spPr>
          <a:xfrm>
            <a:off x="183905" y="255256"/>
            <a:ext cx="7519222" cy="3626003"/>
          </a:xfrm>
          <a:prstGeom prst="rect">
            <a:avLst/>
          </a:prstGeom>
        </p:spPr>
      </p:pic>
      <p:pic>
        <p:nvPicPr>
          <p:cNvPr id="8" name="Picture 7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713832E1-2310-5042-D1ED-2699056A6FB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3479"/>
          <a:stretch>
            <a:fillRect/>
          </a:stretch>
        </p:blipFill>
        <p:spPr>
          <a:xfrm>
            <a:off x="7095014" y="255256"/>
            <a:ext cx="4672754" cy="734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D600234-9C20-B2CF-E41C-754CAD1A0403}"/>
              </a:ext>
            </a:extLst>
          </p:cNvPr>
          <p:cNvSpPr txBox="1"/>
          <p:nvPr/>
        </p:nvSpPr>
        <p:spPr>
          <a:xfrm>
            <a:off x="265814" y="66534"/>
            <a:ext cx="31323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Klasiskais </a:t>
            </a:r>
            <a:r>
              <a:rPr lang="en-US" sz="2400" dirty="0" err="1"/>
              <a:t>tuvinājums</a:t>
            </a:r>
            <a:r>
              <a:rPr lang="en-US" sz="2400" dirty="0"/>
              <a:t>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B0A1C5-83D7-E2F3-A22C-856E8DC1424D}"/>
              </a:ext>
            </a:extLst>
          </p:cNvPr>
          <p:cNvSpPr txBox="1"/>
          <p:nvPr/>
        </p:nvSpPr>
        <p:spPr>
          <a:xfrm>
            <a:off x="4253947" y="4661452"/>
            <a:ext cx="2067340" cy="705678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C2603DC-79B1-EAAB-84BC-6612336F557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8689" t="42606" r="1191" b="25562"/>
          <a:stretch>
            <a:fillRect/>
          </a:stretch>
        </p:blipFill>
        <p:spPr>
          <a:xfrm>
            <a:off x="8502656" y="4018626"/>
            <a:ext cx="3135385" cy="646330"/>
          </a:xfrm>
          <a:prstGeom prst="rect">
            <a:avLst/>
          </a:prstGeom>
        </p:spPr>
      </p:pic>
      <p:sp>
        <p:nvSpPr>
          <p:cNvPr id="13" name="U-Turn Arrow 12">
            <a:extLst>
              <a:ext uri="{FF2B5EF4-FFF2-40B4-BE49-F238E27FC236}">
                <a16:creationId xmlns:a16="http://schemas.microsoft.com/office/drawing/2014/main" id="{8219A3DB-3359-4E68-2426-019F0B78B587}"/>
              </a:ext>
            </a:extLst>
          </p:cNvPr>
          <p:cNvSpPr/>
          <p:nvPr/>
        </p:nvSpPr>
        <p:spPr>
          <a:xfrm flipH="1" flipV="1">
            <a:off x="9292856" y="4726633"/>
            <a:ext cx="1977656" cy="632176"/>
          </a:xfrm>
          <a:prstGeom prst="utur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27B2E8F4-E8A8-7705-220B-2915D2FD0F72}"/>
              </a:ext>
            </a:extLst>
          </p:cNvPr>
          <p:cNvSpPr/>
          <p:nvPr/>
        </p:nvSpPr>
        <p:spPr>
          <a:xfrm>
            <a:off x="5943601" y="1158949"/>
            <a:ext cx="1985034" cy="3135959"/>
          </a:xfrm>
          <a:custGeom>
            <a:avLst/>
            <a:gdLst>
              <a:gd name="connsiteX0" fmla="*/ 552893 w 552893"/>
              <a:gd name="connsiteY0" fmla="*/ 0 h 206910"/>
              <a:gd name="connsiteX1" fmla="*/ 350874 w 552893"/>
              <a:gd name="connsiteY1" fmla="*/ 180753 h 206910"/>
              <a:gd name="connsiteX2" fmla="*/ 0 w 552893"/>
              <a:gd name="connsiteY2" fmla="*/ 202018 h 206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2893" h="206910">
                <a:moveTo>
                  <a:pt x="552893" y="0"/>
                </a:moveTo>
                <a:cubicBezTo>
                  <a:pt x="497958" y="73541"/>
                  <a:pt x="443023" y="147083"/>
                  <a:pt x="350874" y="180753"/>
                </a:cubicBezTo>
                <a:cubicBezTo>
                  <a:pt x="258725" y="214423"/>
                  <a:pt x="129362" y="208220"/>
                  <a:pt x="0" y="202018"/>
                </a:cubicBezTo>
              </a:path>
            </a:pathLst>
          </a:custGeom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5064CB1-6126-B4A3-4DE4-89B10602B2C3}"/>
              </a:ext>
            </a:extLst>
          </p:cNvPr>
          <p:cNvSpPr txBox="1"/>
          <p:nvPr/>
        </p:nvSpPr>
        <p:spPr>
          <a:xfrm>
            <a:off x="9139256" y="5475768"/>
            <a:ext cx="22848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 </a:t>
            </a:r>
            <a:r>
              <a:rPr lang="en-US" dirty="0" err="1"/>
              <a:t>atvasinājuma</a:t>
            </a:r>
            <a:r>
              <a:rPr lang="en-US" dirty="0"/>
              <a:t> </a:t>
            </a:r>
            <a:r>
              <a:rPr lang="en-US" dirty="0" err="1"/>
              <a:t>uz</a:t>
            </a:r>
            <a:r>
              <a:rPr lang="en-US" dirty="0"/>
              <a:t> </a:t>
            </a:r>
          </a:p>
          <a:p>
            <a:r>
              <a:rPr lang="en-US" dirty="0" err="1"/>
              <a:t>galīgām</a:t>
            </a:r>
            <a:r>
              <a:rPr lang="en-US" dirty="0"/>
              <a:t> </a:t>
            </a:r>
            <a:r>
              <a:rPr lang="en-US" dirty="0" err="1"/>
              <a:t>diferemcēm</a:t>
            </a:r>
            <a:r>
              <a:rPr lang="en-US" dirty="0"/>
              <a:t>!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98A8D7D-70DD-FEFF-6827-D598D5B7771E}"/>
              </a:ext>
            </a:extLst>
          </p:cNvPr>
          <p:cNvSpPr txBox="1"/>
          <p:nvPr/>
        </p:nvSpPr>
        <p:spPr>
          <a:xfrm>
            <a:off x="10625944" y="3140649"/>
            <a:ext cx="12891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klasiskais</a:t>
            </a:r>
            <a:r>
              <a:rPr lang="en-US" dirty="0"/>
              <a:t> </a:t>
            </a:r>
          </a:p>
          <a:p>
            <a:r>
              <a:rPr lang="en-US" dirty="0" err="1"/>
              <a:t>tuvinājums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38D21C8-7B85-6D9E-1845-914EC13B3C73}"/>
              </a:ext>
            </a:extLst>
          </p:cNvPr>
          <p:cNvSpPr txBox="1"/>
          <p:nvPr/>
        </p:nvSpPr>
        <p:spPr>
          <a:xfrm>
            <a:off x="8480206" y="3105834"/>
            <a:ext cx="16726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Precīza</a:t>
            </a:r>
            <a:r>
              <a:rPr lang="en-US" dirty="0"/>
              <a:t> </a:t>
            </a:r>
            <a:r>
              <a:rPr lang="en-US" dirty="0" err="1"/>
              <a:t>kvantu</a:t>
            </a:r>
            <a:r>
              <a:rPr lang="en-US" dirty="0"/>
              <a:t> </a:t>
            </a:r>
          </a:p>
          <a:p>
            <a:pPr algn="ctr"/>
            <a:r>
              <a:rPr lang="en-US" dirty="0"/>
              <a:t>formula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0AD02D6-82CE-9A35-8C02-2C633347741C}"/>
              </a:ext>
            </a:extLst>
          </p:cNvPr>
          <p:cNvCxnSpPr>
            <a:cxnSpLocks/>
          </p:cNvCxnSpPr>
          <p:nvPr/>
        </p:nvCxnSpPr>
        <p:spPr>
          <a:xfrm>
            <a:off x="9292856" y="3752165"/>
            <a:ext cx="0" cy="209305"/>
          </a:xfrm>
          <a:prstGeom prst="straightConnector1">
            <a:avLst/>
          </a:prstGeom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274FDF1-0D37-51A4-1A7D-395A572920F8}"/>
              </a:ext>
            </a:extLst>
          </p:cNvPr>
          <p:cNvCxnSpPr>
            <a:cxnSpLocks/>
          </p:cNvCxnSpPr>
          <p:nvPr/>
        </p:nvCxnSpPr>
        <p:spPr>
          <a:xfrm>
            <a:off x="11270512" y="3752165"/>
            <a:ext cx="0" cy="209305"/>
          </a:xfrm>
          <a:prstGeom prst="straightConnector1">
            <a:avLst/>
          </a:prstGeom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82C03038-FC1A-E6D6-A9C6-26E93F8A8D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0330" y="6148125"/>
            <a:ext cx="7772400" cy="73076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810B6F1-6FB1-F1C5-AD83-56F611699C6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0256" y="5445951"/>
            <a:ext cx="7772400" cy="759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Bent Arrow 17">
            <a:extLst>
              <a:ext uri="{FF2B5EF4-FFF2-40B4-BE49-F238E27FC236}">
                <a16:creationId xmlns:a16="http://schemas.microsoft.com/office/drawing/2014/main" id="{E7152117-7498-D8CF-B369-C9148365094E}"/>
              </a:ext>
            </a:extLst>
          </p:cNvPr>
          <p:cNvSpPr/>
          <p:nvPr/>
        </p:nvSpPr>
        <p:spPr>
          <a:xfrm rot="5400000">
            <a:off x="6643164" y="4768599"/>
            <a:ext cx="900239" cy="960664"/>
          </a:xfrm>
          <a:prstGeom prst="bentArrow">
            <a:avLst>
              <a:gd name="adj1" fmla="val 20584"/>
              <a:gd name="adj2" fmla="val 25000"/>
              <a:gd name="adj3" fmla="val 25000"/>
              <a:gd name="adj4" fmla="val 4375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28E1A24-5304-2140-B644-F9FE04FFA6AE}"/>
              </a:ext>
            </a:extLst>
          </p:cNvPr>
          <p:cNvSpPr txBox="1"/>
          <p:nvPr/>
        </p:nvSpPr>
        <p:spPr>
          <a:xfrm>
            <a:off x="10625944" y="3961470"/>
            <a:ext cx="873626" cy="765163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5205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CA5C299-887F-C014-C92E-0DE89A1A4098}"/>
              </a:ext>
            </a:extLst>
          </p:cNvPr>
          <p:cNvSpPr txBox="1"/>
          <p:nvPr/>
        </p:nvSpPr>
        <p:spPr>
          <a:xfrm>
            <a:off x="300368" y="253427"/>
            <a:ext cx="6041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“….</a:t>
            </a:r>
            <a:r>
              <a:rPr lang="en-US" noProof="0" dirty="0"/>
              <a:t>mani </a:t>
            </a:r>
            <a:r>
              <a:rPr lang="en-US" noProof="0" dirty="0" err="1"/>
              <a:t>pārņēma</a:t>
            </a:r>
            <a:r>
              <a:rPr lang="en-US" noProof="0" dirty="0"/>
              <a:t> </a:t>
            </a:r>
            <a:r>
              <a:rPr lang="en-US" dirty="0" err="1"/>
              <a:t>apskaidrība</a:t>
            </a:r>
            <a:r>
              <a:rPr lang="en-US" dirty="0"/>
              <a:t> </a:t>
            </a:r>
            <a:r>
              <a:rPr lang="en-US" noProof="0" dirty="0" err="1"/>
              <a:t>sajūta</a:t>
            </a:r>
            <a:r>
              <a:rPr lang="en-US" noProof="0" dirty="0"/>
              <a:t>, </a:t>
            </a:r>
            <a:r>
              <a:rPr lang="en-US" noProof="0" dirty="0" err="1"/>
              <a:t>redzot</a:t>
            </a:r>
            <a:r>
              <a:rPr lang="en-US" noProof="0" dirty="0"/>
              <a:t>, ka </a:t>
            </a:r>
            <a:r>
              <a:rPr lang="en-US" noProof="0" dirty="0" err="1"/>
              <a:t>enerģija</a:t>
            </a:r>
            <a:r>
              <a:rPr lang="en-US" noProof="0" dirty="0"/>
              <a:t> </a:t>
            </a:r>
            <a:r>
              <a:rPr lang="en-US" noProof="0" dirty="0" err="1"/>
              <a:t>ir</a:t>
            </a:r>
            <a:r>
              <a:rPr lang="en-US" noProof="0" dirty="0"/>
              <a:t> </a:t>
            </a:r>
            <a:r>
              <a:rPr lang="en-US" noProof="0" dirty="0" err="1"/>
              <a:t>nemainīga</a:t>
            </a:r>
            <a:r>
              <a:rPr lang="en-US" noProof="0" dirty="0"/>
              <a:t> </a:t>
            </a:r>
            <a:r>
              <a:rPr lang="en-US" noProof="0" dirty="0" err="1"/>
              <a:t>laikā</a:t>
            </a:r>
            <a:r>
              <a:rPr lang="en-US" noProof="0" dirty="0"/>
              <a:t>.”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48017B-16EF-2F8E-A0CA-BB26B8AF1C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0636" y="837564"/>
            <a:ext cx="6518564" cy="13103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3A3B2BD-47A3-207F-91E4-5387B3DB43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1565" y="4490495"/>
            <a:ext cx="6010054" cy="184374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AAFDEE6-BCCF-7E75-E4A3-CB3E06C75AC6}"/>
              </a:ext>
            </a:extLst>
          </p:cNvPr>
          <p:cNvSpPr txBox="1"/>
          <p:nvPr/>
        </p:nvSpPr>
        <p:spPr>
          <a:xfrm>
            <a:off x="8634579" y="4837814"/>
            <a:ext cx="22717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1925. gada 24. </a:t>
            </a:r>
            <a:r>
              <a:rPr lang="en-US" dirty="0" err="1"/>
              <a:t>jūnija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vēstule</a:t>
            </a:r>
            <a:r>
              <a:rPr lang="en-US" dirty="0"/>
              <a:t> Pauli.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AB5143C-FFC1-1BFD-93F4-148076E8B1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5774" y="2422027"/>
            <a:ext cx="10142716" cy="1894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79A79374-1C37-FA34-636E-CE8D2613B4A0}"/>
              </a:ext>
            </a:extLst>
          </p:cNvPr>
          <p:cNvSpPr/>
          <p:nvPr/>
        </p:nvSpPr>
        <p:spPr>
          <a:xfrm>
            <a:off x="4327451" y="2487499"/>
            <a:ext cx="361507" cy="489098"/>
          </a:xfrm>
          <a:prstGeom prst="ellipse">
            <a:avLst/>
          </a:prstGeom>
          <a:noFill/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350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Rectangle 129">
            <a:extLst>
              <a:ext uri="{FF2B5EF4-FFF2-40B4-BE49-F238E27FC236}">
                <a16:creationId xmlns:a16="http://schemas.microsoft.com/office/drawing/2014/main" id="{5286229F-137F-849F-AC5C-DD4F7A552975}"/>
              </a:ext>
            </a:extLst>
          </p:cNvPr>
          <p:cNvSpPr/>
          <p:nvPr/>
        </p:nvSpPr>
        <p:spPr>
          <a:xfrm>
            <a:off x="8842455" y="4433362"/>
            <a:ext cx="3210741" cy="225318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79EE79BB-9E19-107A-D85A-EC91D0E650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6987" y="1987726"/>
            <a:ext cx="7496748" cy="16428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26F9BDB-0168-4DA9-EB08-929C0B95EA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422" y="7358754"/>
            <a:ext cx="4569746" cy="4581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560A6F-DEB8-A794-087C-4A8485EDEE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8997" y="3537420"/>
            <a:ext cx="7772400" cy="7034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A black and white image of a sign&#10;&#10;AI-generated content may be incorrect.">
            <a:extLst>
              <a:ext uri="{FF2B5EF4-FFF2-40B4-BE49-F238E27FC236}">
                <a16:creationId xmlns:a16="http://schemas.microsoft.com/office/drawing/2014/main" id="{71A90355-8996-A4C7-C247-1278863E90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1857" y="7290894"/>
            <a:ext cx="3458581" cy="465578"/>
          </a:xfrm>
          <a:prstGeom prst="rect">
            <a:avLst/>
          </a:prstGeom>
        </p:spPr>
      </p:pic>
      <p:pic>
        <p:nvPicPr>
          <p:cNvPr id="12" name="Picture 11" descr="A close up of a number&#10;&#10;AI-generated content may be incorrect.">
            <a:extLst>
              <a:ext uri="{FF2B5EF4-FFF2-40B4-BE49-F238E27FC236}">
                <a16:creationId xmlns:a16="http://schemas.microsoft.com/office/drawing/2014/main" id="{9C707BE2-63F2-AC24-2911-BE80DC708A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838" y="438123"/>
            <a:ext cx="3645085" cy="5703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EC031A0D-F982-C505-3160-13CD077E1ECB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32027"/>
          <a:stretch>
            <a:fillRect/>
          </a:stretch>
        </p:blipFill>
        <p:spPr>
          <a:xfrm>
            <a:off x="511838" y="1310263"/>
            <a:ext cx="4748886" cy="5592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4A890BF-E8BF-4C9A-5ACC-1EEFE91CD54E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r="58645" b="-7910"/>
          <a:stretch>
            <a:fillRect/>
          </a:stretch>
        </p:blipFill>
        <p:spPr>
          <a:xfrm>
            <a:off x="579676" y="2082970"/>
            <a:ext cx="2149160" cy="5503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9" name="Picture 38" descr="A black and white math symbol&#10;&#10;AI-generated content may be incorrect.">
            <a:extLst>
              <a:ext uri="{FF2B5EF4-FFF2-40B4-BE49-F238E27FC236}">
                <a16:creationId xmlns:a16="http://schemas.microsoft.com/office/drawing/2014/main" id="{38B3D567-3682-87BB-26E7-33EFDE37879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93416" y="5918561"/>
            <a:ext cx="2477746" cy="473846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751D75EA-C21A-B1A6-FDCE-AAA9146C46D0}"/>
              </a:ext>
            </a:extLst>
          </p:cNvPr>
          <p:cNvSpPr txBox="1"/>
          <p:nvPr/>
        </p:nvSpPr>
        <p:spPr>
          <a:xfrm>
            <a:off x="674170" y="2845793"/>
            <a:ext cx="20546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Ņūtona</a:t>
            </a:r>
            <a:r>
              <a:rPr lang="en-US" dirty="0"/>
              <a:t>/</a:t>
            </a:r>
            <a:r>
              <a:rPr lang="en-US" dirty="0" err="1"/>
              <a:t>Hamiltona</a:t>
            </a:r>
            <a:br>
              <a:rPr lang="en-US" dirty="0"/>
            </a:br>
            <a:r>
              <a:rPr lang="en-US" dirty="0" err="1"/>
              <a:t>vienādojums</a:t>
            </a:r>
            <a:endParaRPr lang="en-US" dirty="0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95BDCFB9-09DB-B955-2C57-A5710B860EF0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r="94455"/>
          <a:stretch>
            <a:fillRect/>
          </a:stretch>
        </p:blipFill>
        <p:spPr>
          <a:xfrm>
            <a:off x="49449" y="4555510"/>
            <a:ext cx="430973" cy="1836897"/>
          </a:xfrm>
          <a:prstGeom prst="rect">
            <a:avLst/>
          </a:prstGeom>
        </p:spPr>
      </p:pic>
      <p:pic>
        <p:nvPicPr>
          <p:cNvPr id="35" name="Picture 34" descr="A mathematical equation with numbers and symbols&#10;&#10;AI-generated content may be incorrect.">
            <a:extLst>
              <a:ext uri="{FF2B5EF4-FFF2-40B4-BE49-F238E27FC236}">
                <a16:creationId xmlns:a16="http://schemas.microsoft.com/office/drawing/2014/main" id="{AFD3C8A7-32D6-5FB9-4B6E-B7422D71455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3455" y="5515463"/>
            <a:ext cx="2699933" cy="71732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5B422819-AA74-9BFA-36AC-512581F765E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5421" y="3666547"/>
            <a:ext cx="1900935" cy="614526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5CA4372C-B7D6-8590-5ACD-5C079F04662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080346" y="4733921"/>
            <a:ext cx="2420185" cy="7008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B55173-CA80-D0BD-BFB5-3D0C14C93707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 t="-5940" r="28136"/>
          <a:stretch>
            <a:fillRect/>
          </a:stretch>
        </p:blipFill>
        <p:spPr>
          <a:xfrm>
            <a:off x="3198657" y="4702363"/>
            <a:ext cx="5045996" cy="753466"/>
          </a:xfrm>
          <a:prstGeom prst="rect">
            <a:avLst/>
          </a:prstGeom>
        </p:spPr>
      </p:pic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9A980240-C5D9-CFB4-518B-F6BCD0BA23F8}"/>
              </a:ext>
            </a:extLst>
          </p:cNvPr>
          <p:cNvCxnSpPr>
            <a:cxnSpLocks/>
          </p:cNvCxnSpPr>
          <p:nvPr/>
        </p:nvCxnSpPr>
        <p:spPr>
          <a:xfrm>
            <a:off x="3782172" y="4325949"/>
            <a:ext cx="0" cy="524433"/>
          </a:xfrm>
          <a:prstGeom prst="straightConnector1">
            <a:avLst/>
          </a:prstGeom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08" name="Picture 107" descr="A mathematical equation with numbers and symbols&#10;&#10;AI-generated content may be incorrect.">
            <a:extLst>
              <a:ext uri="{FF2B5EF4-FFF2-40B4-BE49-F238E27FC236}">
                <a16:creationId xmlns:a16="http://schemas.microsoft.com/office/drawing/2014/main" id="{ED1A01B5-F85B-FAFE-9CFE-394D1BB0E31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63456" y="4647680"/>
            <a:ext cx="2676091" cy="748313"/>
          </a:xfrm>
          <a:prstGeom prst="rect">
            <a:avLst/>
          </a:prstGeom>
          <a:ln>
            <a:noFill/>
          </a:ln>
        </p:spPr>
      </p:pic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3D56BE66-9718-64F6-C3FD-A373EF43A679}"/>
              </a:ext>
            </a:extLst>
          </p:cNvPr>
          <p:cNvCxnSpPr>
            <a:cxnSpLocks/>
          </p:cNvCxnSpPr>
          <p:nvPr/>
        </p:nvCxnSpPr>
        <p:spPr>
          <a:xfrm flipH="1">
            <a:off x="1510145" y="3071813"/>
            <a:ext cx="1543243" cy="1778569"/>
          </a:xfrm>
          <a:prstGeom prst="straightConnector1">
            <a:avLst/>
          </a:prstGeom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4F40F3DB-BA16-D2C2-F110-077270728DE4}"/>
              </a:ext>
            </a:extLst>
          </p:cNvPr>
          <p:cNvCxnSpPr>
            <a:cxnSpLocks/>
          </p:cNvCxnSpPr>
          <p:nvPr/>
        </p:nvCxnSpPr>
        <p:spPr>
          <a:xfrm>
            <a:off x="8280780" y="5077994"/>
            <a:ext cx="465390" cy="0"/>
          </a:xfrm>
          <a:prstGeom prst="straightConnector1">
            <a:avLst/>
          </a:prstGeom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29" name="Freeform 128">
            <a:extLst>
              <a:ext uri="{FF2B5EF4-FFF2-40B4-BE49-F238E27FC236}">
                <a16:creationId xmlns:a16="http://schemas.microsoft.com/office/drawing/2014/main" id="{45BC48E9-BC32-B157-D8FC-AAC2ADF0E9A6}"/>
              </a:ext>
            </a:extLst>
          </p:cNvPr>
          <p:cNvSpPr/>
          <p:nvPr/>
        </p:nvSpPr>
        <p:spPr>
          <a:xfrm>
            <a:off x="3153027" y="5409747"/>
            <a:ext cx="5593142" cy="492416"/>
          </a:xfrm>
          <a:custGeom>
            <a:avLst/>
            <a:gdLst>
              <a:gd name="connsiteX0" fmla="*/ 5772150 w 5772150"/>
              <a:gd name="connsiteY0" fmla="*/ 0 h 657917"/>
              <a:gd name="connsiteX1" fmla="*/ 2900362 w 5772150"/>
              <a:gd name="connsiteY1" fmla="*/ 657225 h 657917"/>
              <a:gd name="connsiteX2" fmla="*/ 0 w 5772150"/>
              <a:gd name="connsiteY2" fmla="*/ 100012 h 657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72150" h="657917">
                <a:moveTo>
                  <a:pt x="5772150" y="0"/>
                </a:moveTo>
                <a:cubicBezTo>
                  <a:pt x="4817268" y="320278"/>
                  <a:pt x="3862387" y="640556"/>
                  <a:pt x="2900362" y="657225"/>
                </a:cubicBezTo>
                <a:cubicBezTo>
                  <a:pt x="1938337" y="673894"/>
                  <a:pt x="969168" y="386953"/>
                  <a:pt x="0" y="100012"/>
                </a:cubicBezTo>
              </a:path>
            </a:pathLst>
          </a:custGeom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1" name="Picture 130">
            <a:extLst>
              <a:ext uri="{FF2B5EF4-FFF2-40B4-BE49-F238E27FC236}">
                <a16:creationId xmlns:a16="http://schemas.microsoft.com/office/drawing/2014/main" id="{7D60069B-7A10-06C8-31C1-56EA9F2F770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027253" y="5955690"/>
            <a:ext cx="2668588" cy="615828"/>
          </a:xfrm>
          <a:prstGeom prst="rect">
            <a:avLst/>
          </a:prstGeom>
        </p:spPr>
      </p:pic>
      <p:sp>
        <p:nvSpPr>
          <p:cNvPr id="132" name="TextBox 131">
            <a:extLst>
              <a:ext uri="{FF2B5EF4-FFF2-40B4-BE49-F238E27FC236}">
                <a16:creationId xmlns:a16="http://schemas.microsoft.com/office/drawing/2014/main" id="{D479485C-69A5-44C3-F4CC-F1C5E524FE5A}"/>
              </a:ext>
            </a:extLst>
          </p:cNvPr>
          <p:cNvSpPr txBox="1"/>
          <p:nvPr/>
        </p:nvSpPr>
        <p:spPr>
          <a:xfrm>
            <a:off x="8941113" y="5528033"/>
            <a:ext cx="30389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Heizenberga</a:t>
            </a:r>
            <a:r>
              <a:rPr lang="en-US" sz="2000" dirty="0"/>
              <a:t> </a:t>
            </a:r>
            <a:r>
              <a:rPr lang="en-US" sz="2000" dirty="0" err="1"/>
              <a:t>vienādojums</a:t>
            </a:r>
            <a:endParaRPr lang="en-US" sz="2000" dirty="0"/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6CED357E-9026-E8C4-E2A6-A95F5B382782}"/>
              </a:ext>
            </a:extLst>
          </p:cNvPr>
          <p:cNvSpPr txBox="1"/>
          <p:nvPr/>
        </p:nvSpPr>
        <p:spPr>
          <a:xfrm>
            <a:off x="8921832" y="4397672"/>
            <a:ext cx="24395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Heizenberga</a:t>
            </a:r>
            <a:r>
              <a:rPr lang="en-US" sz="2000" dirty="0"/>
              <a:t> algebra</a:t>
            </a:r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04E239A7-255E-976C-3EFA-88503F26B78D}"/>
              </a:ext>
            </a:extLst>
          </p:cNvPr>
          <p:cNvGrpSpPr/>
          <p:nvPr/>
        </p:nvGrpSpPr>
        <p:grpSpPr>
          <a:xfrm>
            <a:off x="8631679" y="2010058"/>
            <a:ext cx="3403082" cy="805283"/>
            <a:chOff x="8631679" y="2010058"/>
            <a:chExt cx="3403082" cy="805283"/>
          </a:xfrm>
        </p:grpSpPr>
        <p:pic>
          <p:nvPicPr>
            <p:cNvPr id="134" name="Picture 133">
              <a:extLst>
                <a:ext uri="{FF2B5EF4-FFF2-40B4-BE49-F238E27FC236}">
                  <a16:creationId xmlns:a16="http://schemas.microsoft.com/office/drawing/2014/main" id="{7732CA82-44A4-5645-822B-D3E7045F0C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8631679" y="2049310"/>
              <a:ext cx="1902056" cy="287596"/>
            </a:xfrm>
            <a:prstGeom prst="rect">
              <a:avLst/>
            </a:prstGeom>
          </p:spPr>
        </p:pic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C37202D1-EAB9-F62B-0AF2-ED60B6390E97}"/>
                </a:ext>
              </a:extLst>
            </p:cNvPr>
            <p:cNvSpPr txBox="1"/>
            <p:nvPr/>
          </p:nvSpPr>
          <p:spPr>
            <a:xfrm>
              <a:off x="10647666" y="2010058"/>
              <a:ext cx="13269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/>
                <a:t>komutators</a:t>
              </a:r>
              <a:endParaRPr lang="en-US" dirty="0"/>
            </a:p>
          </p:txBody>
        </p:sp>
        <p:pic>
          <p:nvPicPr>
            <p:cNvPr id="136" name="Picture 135">
              <a:extLst>
                <a:ext uri="{FF2B5EF4-FFF2-40B4-BE49-F238E27FC236}">
                  <a16:creationId xmlns:a16="http://schemas.microsoft.com/office/drawing/2014/main" id="{5CA216BD-64DB-BC98-F602-59F2061052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8654986" y="2493666"/>
              <a:ext cx="1000053" cy="287597"/>
            </a:xfrm>
            <a:prstGeom prst="rect">
              <a:avLst/>
            </a:prstGeom>
          </p:spPr>
        </p:pic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DF21318E-534F-82E7-5F20-FAF620A66D34}"/>
                </a:ext>
              </a:extLst>
            </p:cNvPr>
            <p:cNvSpPr txBox="1"/>
            <p:nvPr/>
          </p:nvSpPr>
          <p:spPr>
            <a:xfrm>
              <a:off x="9705405" y="2446009"/>
              <a:ext cx="23293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/>
                <a:t>nekomutatīva</a:t>
              </a:r>
              <a:r>
                <a:rPr lang="en-US" dirty="0"/>
                <a:t> algebra</a:t>
              </a:r>
            </a:p>
          </p:txBody>
        </p:sp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2C24FB91-B363-6795-8154-9BA39FB14372}"/>
              </a:ext>
            </a:extLst>
          </p:cNvPr>
          <p:cNvGrpSpPr/>
          <p:nvPr/>
        </p:nvGrpSpPr>
        <p:grpSpPr>
          <a:xfrm>
            <a:off x="6295790" y="999244"/>
            <a:ext cx="5220586" cy="1005910"/>
            <a:chOff x="6295790" y="999244"/>
            <a:chExt cx="5220586" cy="1005910"/>
          </a:xfrm>
        </p:grpSpPr>
        <p:pic>
          <p:nvPicPr>
            <p:cNvPr id="18" name="Picture 17" descr="A black and white image of a symbol&#10;&#10;AI-generated content may be incorrect.">
              <a:extLst>
                <a:ext uri="{FF2B5EF4-FFF2-40B4-BE49-F238E27FC236}">
                  <a16:creationId xmlns:a16="http://schemas.microsoft.com/office/drawing/2014/main" id="{05DC02A5-023E-B1F4-FEBD-FB38499158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6295790" y="1333387"/>
              <a:ext cx="5220586" cy="671767"/>
            </a:xfrm>
            <a:prstGeom prst="rect">
              <a:avLst/>
            </a:prstGeom>
          </p:spPr>
        </p:pic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AAD11E78-1E1C-A34B-34C5-EF5474075FDA}"/>
                </a:ext>
              </a:extLst>
            </p:cNvPr>
            <p:cNvSpPr txBox="1"/>
            <p:nvPr/>
          </p:nvSpPr>
          <p:spPr>
            <a:xfrm>
              <a:off x="6295790" y="999244"/>
              <a:ext cx="21789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“</a:t>
              </a:r>
              <a:r>
                <a:rPr lang="en-US" dirty="0" err="1"/>
                <a:t>matricu</a:t>
              </a:r>
              <a:r>
                <a:rPr lang="en-US" dirty="0"/>
                <a:t> </a:t>
              </a:r>
              <a:r>
                <a:rPr lang="en-US" dirty="0" err="1"/>
                <a:t>mehānika</a:t>
              </a:r>
              <a:r>
                <a:rPr lang="en-US" dirty="0"/>
                <a:t>”</a:t>
              </a:r>
            </a:p>
          </p:txBody>
        </p:sp>
      </p:grpSp>
      <p:sp>
        <p:nvSpPr>
          <p:cNvPr id="141" name="Freeform 140">
            <a:extLst>
              <a:ext uri="{FF2B5EF4-FFF2-40B4-BE49-F238E27FC236}">
                <a16:creationId xmlns:a16="http://schemas.microsoft.com/office/drawing/2014/main" id="{5907A6D6-632E-B8CA-FA7D-C7FD8D618124}"/>
              </a:ext>
            </a:extLst>
          </p:cNvPr>
          <p:cNvSpPr/>
          <p:nvPr/>
        </p:nvSpPr>
        <p:spPr>
          <a:xfrm>
            <a:off x="5739641" y="1000125"/>
            <a:ext cx="1531521" cy="2071688"/>
          </a:xfrm>
          <a:custGeom>
            <a:avLst/>
            <a:gdLst>
              <a:gd name="connsiteX0" fmla="*/ 118234 w 1531521"/>
              <a:gd name="connsiteY0" fmla="*/ 0 h 2071688"/>
              <a:gd name="connsiteX1" fmla="*/ 118234 w 1531521"/>
              <a:gd name="connsiteY1" fmla="*/ 1100138 h 2071688"/>
              <a:gd name="connsiteX2" fmla="*/ 1346959 w 1531521"/>
              <a:gd name="connsiteY2" fmla="*/ 1471613 h 2071688"/>
              <a:gd name="connsiteX3" fmla="*/ 1504122 w 1531521"/>
              <a:gd name="connsiteY3" fmla="*/ 2071688 h 2071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31521" h="2071688">
                <a:moveTo>
                  <a:pt x="118234" y="0"/>
                </a:moveTo>
                <a:cubicBezTo>
                  <a:pt x="15840" y="427434"/>
                  <a:pt x="-86554" y="854869"/>
                  <a:pt x="118234" y="1100138"/>
                </a:cubicBezTo>
                <a:cubicBezTo>
                  <a:pt x="323022" y="1345407"/>
                  <a:pt x="1115978" y="1309688"/>
                  <a:pt x="1346959" y="1471613"/>
                </a:cubicBezTo>
                <a:cubicBezTo>
                  <a:pt x="1577940" y="1633538"/>
                  <a:pt x="1541031" y="1852613"/>
                  <a:pt x="1504122" y="2071688"/>
                </a:cubicBezTo>
              </a:path>
            </a:pathLst>
          </a:custGeom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7B50F110-185E-0325-FD06-7949B4E69247}"/>
              </a:ext>
            </a:extLst>
          </p:cNvPr>
          <p:cNvGrpSpPr/>
          <p:nvPr/>
        </p:nvGrpSpPr>
        <p:grpSpPr>
          <a:xfrm>
            <a:off x="4631879" y="65568"/>
            <a:ext cx="6809621" cy="1023671"/>
            <a:chOff x="4631879" y="65568"/>
            <a:chExt cx="6809621" cy="1023671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A2D3AAF-908E-771E-5C08-C0405EBAEF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rcRect r="35045" b="4140"/>
            <a:stretch>
              <a:fillRect/>
            </a:stretch>
          </p:blipFill>
          <p:spPr>
            <a:xfrm>
              <a:off x="4904767" y="405635"/>
              <a:ext cx="4643270" cy="683604"/>
            </a:xfrm>
            <a:prstGeom prst="rect">
              <a:avLst/>
            </a:prstGeom>
          </p:spPr>
        </p:pic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08CB1564-E23E-9688-2DC4-97D34E305603}"/>
                </a:ext>
              </a:extLst>
            </p:cNvPr>
            <p:cNvSpPr txBox="1"/>
            <p:nvPr/>
          </p:nvSpPr>
          <p:spPr>
            <a:xfrm>
              <a:off x="4631879" y="65568"/>
              <a:ext cx="68096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/>
                <a:t>Koordinātas</a:t>
              </a:r>
              <a:r>
                <a:rPr lang="en-US" dirty="0"/>
                <a:t> </a:t>
              </a:r>
              <a:r>
                <a:rPr lang="en-US" dirty="0" err="1"/>
                <a:t>operatora</a:t>
              </a:r>
              <a:r>
                <a:rPr lang="en-US" dirty="0"/>
                <a:t> </a:t>
              </a:r>
              <a:r>
                <a:rPr lang="en-US" dirty="0" err="1"/>
                <a:t>matricas</a:t>
              </a:r>
              <a:r>
                <a:rPr lang="en-US" dirty="0"/>
                <a:t> elements </a:t>
              </a:r>
              <a:r>
                <a:rPr lang="en-US" dirty="0" err="1"/>
                <a:t>stacionāro</a:t>
              </a:r>
              <a:r>
                <a:rPr lang="en-US" dirty="0"/>
                <a:t> </a:t>
              </a:r>
              <a:r>
                <a:rPr lang="en-US" dirty="0" err="1"/>
                <a:t>stāvokļu</a:t>
              </a:r>
              <a:r>
                <a:rPr lang="en-US" dirty="0"/>
                <a:t> </a:t>
              </a:r>
              <a:r>
                <a:rPr lang="en-US" dirty="0" err="1"/>
                <a:t>bāzē</a:t>
              </a:r>
              <a:endParaRPr lang="en-US" dirty="0"/>
            </a:p>
          </p:txBody>
        </p:sp>
        <p:pic>
          <p:nvPicPr>
            <p:cNvPr id="144" name="Picture 143">
              <a:extLst>
                <a:ext uri="{FF2B5EF4-FFF2-40B4-BE49-F238E27FC236}">
                  <a16:creationId xmlns:a16="http://schemas.microsoft.com/office/drawing/2014/main" id="{895A3CB7-AC30-0930-2307-658AE15256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10239770" y="457529"/>
              <a:ext cx="1071379" cy="582271"/>
            </a:xfrm>
            <a:prstGeom prst="rect">
              <a:avLst/>
            </a:prstGeom>
          </p:spPr>
        </p:pic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9F4B053A-DB7E-EAA2-24F2-C8BBDF71C105}"/>
              </a:ext>
            </a:extLst>
          </p:cNvPr>
          <p:cNvGrpSpPr/>
          <p:nvPr/>
        </p:nvGrpSpPr>
        <p:grpSpPr>
          <a:xfrm>
            <a:off x="6295790" y="3429000"/>
            <a:ext cx="3359249" cy="276314"/>
            <a:chOff x="6295790" y="3429000"/>
            <a:chExt cx="3359249" cy="276314"/>
          </a:xfrm>
        </p:grpSpPr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2414C03C-07B2-F90E-4420-44DF4EF8F453}"/>
                </a:ext>
              </a:extLst>
            </p:cNvPr>
            <p:cNvCxnSpPr>
              <a:cxnSpLocks/>
            </p:cNvCxnSpPr>
            <p:nvPr/>
          </p:nvCxnSpPr>
          <p:spPr>
            <a:xfrm>
              <a:off x="6295790" y="3429000"/>
              <a:ext cx="762445" cy="276314"/>
            </a:xfrm>
            <a:prstGeom prst="straightConnector1">
              <a:avLst/>
            </a:prstGeom>
            <a:ln w="1905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53" name="Straight Arrow Connector 152">
              <a:extLst>
                <a:ext uri="{FF2B5EF4-FFF2-40B4-BE49-F238E27FC236}">
                  <a16:creationId xmlns:a16="http://schemas.microsoft.com/office/drawing/2014/main" id="{00BAF4B5-A0EC-2231-612D-268A26BA14E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77750" y="3429000"/>
              <a:ext cx="677289" cy="276314"/>
            </a:xfrm>
            <a:prstGeom prst="straightConnector1">
              <a:avLst/>
            </a:prstGeom>
            <a:ln w="1905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sp>
        <p:nvSpPr>
          <p:cNvPr id="164" name="TextBox 163">
            <a:extLst>
              <a:ext uri="{FF2B5EF4-FFF2-40B4-BE49-F238E27FC236}">
                <a16:creationId xmlns:a16="http://schemas.microsoft.com/office/drawing/2014/main" id="{BAAA4BBF-F07D-BF84-2939-ED6C9572D511}"/>
              </a:ext>
            </a:extLst>
          </p:cNvPr>
          <p:cNvSpPr txBox="1"/>
          <p:nvPr/>
        </p:nvSpPr>
        <p:spPr>
          <a:xfrm>
            <a:off x="5275882" y="3010609"/>
            <a:ext cx="5268587" cy="46559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2" name="Oval 171">
            <a:extLst>
              <a:ext uri="{FF2B5EF4-FFF2-40B4-BE49-F238E27FC236}">
                <a16:creationId xmlns:a16="http://schemas.microsoft.com/office/drawing/2014/main" id="{8B3E9C01-A2DD-07DA-B60B-460BF5A534A8}"/>
              </a:ext>
            </a:extLst>
          </p:cNvPr>
          <p:cNvSpPr/>
          <p:nvPr/>
        </p:nvSpPr>
        <p:spPr>
          <a:xfrm>
            <a:off x="4631879" y="2082970"/>
            <a:ext cx="854521" cy="762823"/>
          </a:xfrm>
          <a:prstGeom prst="ellipse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344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 animBg="1"/>
      <p:bldP spid="40" grpId="0"/>
      <p:bldP spid="129" grpId="0" animBg="1"/>
      <p:bldP spid="132" grpId="0"/>
      <p:bldP spid="133" grpId="0"/>
      <p:bldP spid="141" grpId="0" animBg="1"/>
      <p:bldP spid="164" grpId="0" animBg="1"/>
      <p:bldP spid="17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C509D0-0795-C698-177A-B583240294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66183838-E039-C5FA-3532-E49EF99CFB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568" y="3758848"/>
            <a:ext cx="4697896" cy="782983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5924873E-7629-1A34-0E66-55C0D2B36B58}"/>
              </a:ext>
            </a:extLst>
          </p:cNvPr>
          <p:cNvSpPr/>
          <p:nvPr/>
        </p:nvSpPr>
        <p:spPr>
          <a:xfrm>
            <a:off x="3977015" y="4421529"/>
            <a:ext cx="4726320" cy="225318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D9DF1B34-9E1A-C317-07BA-0F7C06FBDD28}"/>
              </a:ext>
            </a:extLst>
          </p:cNvPr>
          <p:cNvSpPr/>
          <p:nvPr/>
        </p:nvSpPr>
        <p:spPr>
          <a:xfrm>
            <a:off x="8842455" y="4433362"/>
            <a:ext cx="3210741" cy="225318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FD744F-A133-7F3E-3F5C-2887BB254A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422" y="7358754"/>
            <a:ext cx="4569746" cy="458149"/>
          </a:xfrm>
          <a:prstGeom prst="rect">
            <a:avLst/>
          </a:prstGeom>
        </p:spPr>
      </p:pic>
      <p:pic>
        <p:nvPicPr>
          <p:cNvPr id="11" name="Picture 10" descr="A black and white image of a sign&#10;&#10;AI-generated content may be incorrect.">
            <a:extLst>
              <a:ext uri="{FF2B5EF4-FFF2-40B4-BE49-F238E27FC236}">
                <a16:creationId xmlns:a16="http://schemas.microsoft.com/office/drawing/2014/main" id="{184371B2-43F0-0FCB-481B-33CEED7DF7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1857" y="7290894"/>
            <a:ext cx="3458581" cy="465578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90EBFBD1-8244-0F4B-EB80-68C1BEBAD6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80346" y="4733921"/>
            <a:ext cx="2420185" cy="700826"/>
          </a:xfrm>
          <a:prstGeom prst="rect">
            <a:avLst/>
          </a:prstGeom>
        </p:spPr>
      </p:pic>
      <p:pic>
        <p:nvPicPr>
          <p:cNvPr id="131" name="Picture 130">
            <a:extLst>
              <a:ext uri="{FF2B5EF4-FFF2-40B4-BE49-F238E27FC236}">
                <a16:creationId xmlns:a16="http://schemas.microsoft.com/office/drawing/2014/main" id="{5E272EB4-5255-FA98-303B-209A70F772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27253" y="5955690"/>
            <a:ext cx="2668588" cy="615828"/>
          </a:xfrm>
          <a:prstGeom prst="rect">
            <a:avLst/>
          </a:prstGeom>
        </p:spPr>
      </p:pic>
      <p:sp>
        <p:nvSpPr>
          <p:cNvPr id="132" name="TextBox 131">
            <a:extLst>
              <a:ext uri="{FF2B5EF4-FFF2-40B4-BE49-F238E27FC236}">
                <a16:creationId xmlns:a16="http://schemas.microsoft.com/office/drawing/2014/main" id="{33F36A93-6209-B92E-F465-2F6788336F66}"/>
              </a:ext>
            </a:extLst>
          </p:cNvPr>
          <p:cNvSpPr txBox="1"/>
          <p:nvPr/>
        </p:nvSpPr>
        <p:spPr>
          <a:xfrm>
            <a:off x="8941113" y="5528033"/>
            <a:ext cx="30389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Heizenberga</a:t>
            </a:r>
            <a:r>
              <a:rPr lang="en-US" sz="2000" dirty="0"/>
              <a:t> </a:t>
            </a:r>
            <a:r>
              <a:rPr lang="en-US" sz="2000" dirty="0" err="1"/>
              <a:t>vienādojums</a:t>
            </a:r>
            <a:endParaRPr lang="en-US" sz="2000" dirty="0"/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6B077373-467C-5E66-EF9B-587DFD0B6182}"/>
              </a:ext>
            </a:extLst>
          </p:cNvPr>
          <p:cNvSpPr txBox="1"/>
          <p:nvPr/>
        </p:nvSpPr>
        <p:spPr>
          <a:xfrm>
            <a:off x="8921832" y="4397672"/>
            <a:ext cx="24395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Heizenberga</a:t>
            </a:r>
            <a:r>
              <a:rPr lang="en-US" sz="2000" dirty="0"/>
              <a:t> algebra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2CC2C9-BFFC-BDFD-FA28-18E141BF24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9052" y="508708"/>
            <a:ext cx="5880652" cy="13134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80F84A2-235A-FF4B-2226-B60FFF26B9F3}"/>
              </a:ext>
            </a:extLst>
          </p:cNvPr>
          <p:cNvSpPr txBox="1"/>
          <p:nvPr/>
        </p:nvSpPr>
        <p:spPr>
          <a:xfrm>
            <a:off x="2186608" y="139376"/>
            <a:ext cx="1903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Heizenberga</a:t>
            </a:r>
            <a:r>
              <a:rPr lang="en-US" dirty="0"/>
              <a:t> </a:t>
            </a:r>
            <a:r>
              <a:rPr lang="en-US" dirty="0" err="1"/>
              <a:t>aina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FE029A-9939-5F34-E971-49E432C55530}"/>
              </a:ext>
            </a:extLst>
          </p:cNvPr>
          <p:cNvSpPr txBox="1"/>
          <p:nvPr/>
        </p:nvSpPr>
        <p:spPr>
          <a:xfrm>
            <a:off x="4474174" y="139376"/>
            <a:ext cx="1721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Šrēdingera</a:t>
            </a:r>
            <a:r>
              <a:rPr lang="en-US" dirty="0"/>
              <a:t> </a:t>
            </a:r>
            <a:r>
              <a:rPr lang="en-US" dirty="0" err="1"/>
              <a:t>aina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A458A26-A074-80FD-CA02-7B25EE4144E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82207" y="571210"/>
            <a:ext cx="3210741" cy="153419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E436BC0-6EEF-5525-F1CB-5EFCB55D3B88}"/>
              </a:ext>
            </a:extLst>
          </p:cNvPr>
          <p:cNvSpPr txBox="1"/>
          <p:nvPr/>
        </p:nvSpPr>
        <p:spPr>
          <a:xfrm>
            <a:off x="8559892" y="49718"/>
            <a:ext cx="3321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Stacionārie</a:t>
            </a:r>
            <a:r>
              <a:rPr lang="en-US" dirty="0"/>
              <a:t> </a:t>
            </a:r>
            <a:r>
              <a:rPr lang="en-US" dirty="0" err="1"/>
              <a:t>stāvokļi</a:t>
            </a:r>
            <a:r>
              <a:rPr lang="en-US" dirty="0"/>
              <a:t> </a:t>
            </a:r>
            <a:r>
              <a:rPr lang="en-US" dirty="0" err="1"/>
              <a:t>ir</a:t>
            </a:r>
            <a:r>
              <a:rPr lang="en-US" dirty="0"/>
              <a:t> </a:t>
            </a:r>
          </a:p>
          <a:p>
            <a:r>
              <a:rPr lang="en-US" dirty="0" err="1"/>
              <a:t>enerģijas</a:t>
            </a:r>
            <a:r>
              <a:rPr lang="en-US" dirty="0"/>
              <a:t> </a:t>
            </a:r>
            <a:r>
              <a:rPr lang="en-US" dirty="0" err="1"/>
              <a:t>operatora</a:t>
            </a:r>
            <a:r>
              <a:rPr lang="en-US" dirty="0"/>
              <a:t> </a:t>
            </a:r>
            <a:r>
              <a:rPr lang="en-US" dirty="0" err="1"/>
              <a:t>īpašstāvokļi</a:t>
            </a: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5A9CA51-4BC2-DAAE-7A62-0B2800DDCC8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79359" y="2626197"/>
            <a:ext cx="2792896" cy="774620"/>
          </a:xfrm>
          <a:prstGeom prst="rect">
            <a:avLst/>
          </a:prstGeom>
        </p:spPr>
      </p:pic>
      <p:sp>
        <p:nvSpPr>
          <p:cNvPr id="19" name="Right Arrow 18">
            <a:extLst>
              <a:ext uri="{FF2B5EF4-FFF2-40B4-BE49-F238E27FC236}">
                <a16:creationId xmlns:a16="http://schemas.microsoft.com/office/drawing/2014/main" id="{7161135A-228A-58DF-5A7A-C1C33983F6BB}"/>
              </a:ext>
            </a:extLst>
          </p:cNvPr>
          <p:cNvSpPr/>
          <p:nvPr/>
        </p:nvSpPr>
        <p:spPr>
          <a:xfrm rot="5400000">
            <a:off x="9544631" y="2115239"/>
            <a:ext cx="515368" cy="318052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926EE67-6D7A-0B2A-FBEA-F1A3BF4DDB11}"/>
              </a:ext>
            </a:extLst>
          </p:cNvPr>
          <p:cNvSpPr txBox="1"/>
          <p:nvPr/>
        </p:nvSpPr>
        <p:spPr>
          <a:xfrm>
            <a:off x="496272" y="2027221"/>
            <a:ext cx="3687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Stāvokļi</a:t>
            </a:r>
            <a:r>
              <a:rPr lang="en-US" dirty="0"/>
              <a:t> </a:t>
            </a:r>
            <a:r>
              <a:rPr lang="en-US" dirty="0" err="1"/>
              <a:t>ar</a:t>
            </a:r>
            <a:r>
              <a:rPr lang="en-US" dirty="0"/>
              <a:t> </a:t>
            </a:r>
            <a:r>
              <a:rPr lang="en-US" dirty="0" err="1"/>
              <a:t>noteiktu</a:t>
            </a:r>
            <a:r>
              <a:rPr lang="en-US" dirty="0"/>
              <a:t> x </a:t>
            </a:r>
            <a:r>
              <a:rPr lang="en-US" dirty="0" err="1"/>
              <a:t>vērtību</a:t>
            </a:r>
            <a:r>
              <a:rPr lang="en-US" dirty="0"/>
              <a:t>:</a:t>
            </a:r>
          </a:p>
          <a:p>
            <a:endParaRPr lang="en-US" dirty="0"/>
          </a:p>
        </p:txBody>
      </p:sp>
      <p:pic>
        <p:nvPicPr>
          <p:cNvPr id="22" name="Picture 21" descr="A black symbols with lines and symbols&#10;&#10;AI-generated content may be incorrect.">
            <a:extLst>
              <a:ext uri="{FF2B5EF4-FFF2-40B4-BE49-F238E27FC236}">
                <a16:creationId xmlns:a16="http://schemas.microsoft.com/office/drawing/2014/main" id="{70091ACB-2D56-105C-C9C3-C26B3340D52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89639" y="3219514"/>
            <a:ext cx="2100417" cy="62329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18BA2AB6-A928-4C96-9688-6642B4E78FDE}"/>
              </a:ext>
            </a:extLst>
          </p:cNvPr>
          <p:cNvSpPr txBox="1"/>
          <p:nvPr/>
        </p:nvSpPr>
        <p:spPr>
          <a:xfrm>
            <a:off x="480422" y="2840895"/>
            <a:ext cx="2283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Kvantu</a:t>
            </a:r>
            <a:r>
              <a:rPr lang="en-US" dirty="0"/>
              <a:t> </a:t>
            </a:r>
            <a:r>
              <a:rPr lang="en-US" dirty="0" err="1"/>
              <a:t>amplitūda</a:t>
            </a:r>
            <a:endParaRPr lang="en-US" dirty="0"/>
          </a:p>
          <a:p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9F38588-A3D9-CD7B-CC34-E3B8D6C2C432}"/>
              </a:ext>
            </a:extLst>
          </p:cNvPr>
          <p:cNvSpPr txBox="1"/>
          <p:nvPr/>
        </p:nvSpPr>
        <p:spPr>
          <a:xfrm>
            <a:off x="2497793" y="2830765"/>
            <a:ext cx="2283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Viļņu</a:t>
            </a:r>
            <a:r>
              <a:rPr lang="en-US" dirty="0"/>
              <a:t> </a:t>
            </a:r>
            <a:r>
              <a:rPr lang="en-US" dirty="0" err="1"/>
              <a:t>funkcija</a:t>
            </a:r>
            <a:endParaRPr lang="en-US" dirty="0"/>
          </a:p>
          <a:p>
            <a:endParaRPr lang="en-US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C965B336-23FB-E2E9-9B57-A7245F96934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7066" y="4517452"/>
            <a:ext cx="2915017" cy="1855011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7083EB85-4263-F465-A30A-9D48FAEECCE3}"/>
              </a:ext>
            </a:extLst>
          </p:cNvPr>
          <p:cNvSpPr txBox="1"/>
          <p:nvPr/>
        </p:nvSpPr>
        <p:spPr>
          <a:xfrm>
            <a:off x="4553981" y="2471563"/>
            <a:ext cx="2273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lineārā</a:t>
            </a:r>
            <a:r>
              <a:rPr lang="en-US" dirty="0"/>
              <a:t> </a:t>
            </a:r>
            <a:r>
              <a:rPr lang="en-US" dirty="0" err="1"/>
              <a:t>vektoru</a:t>
            </a:r>
            <a:r>
              <a:rPr lang="en-US" dirty="0"/>
              <a:t> </a:t>
            </a:r>
            <a:r>
              <a:rPr lang="en-US" dirty="0" err="1"/>
              <a:t>telpa</a:t>
            </a:r>
            <a:r>
              <a:rPr lang="en-US" dirty="0"/>
              <a:t>!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2A6809B8-E657-E850-FABB-78E4AB0DB48B}"/>
              </a:ext>
            </a:extLst>
          </p:cNvPr>
          <p:cNvCxnSpPr>
            <a:cxnSpLocks/>
          </p:cNvCxnSpPr>
          <p:nvPr/>
        </p:nvCxnSpPr>
        <p:spPr>
          <a:xfrm>
            <a:off x="1871331" y="3142571"/>
            <a:ext cx="0" cy="209305"/>
          </a:xfrm>
          <a:prstGeom prst="straightConnector1">
            <a:avLst/>
          </a:prstGeom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8AC4426-C745-9A2B-1CE8-C6EE5EF00E6F}"/>
              </a:ext>
            </a:extLst>
          </p:cNvPr>
          <p:cNvCxnSpPr>
            <a:cxnSpLocks/>
          </p:cNvCxnSpPr>
          <p:nvPr/>
        </p:nvCxnSpPr>
        <p:spPr>
          <a:xfrm>
            <a:off x="2831804" y="3178876"/>
            <a:ext cx="0" cy="209305"/>
          </a:xfrm>
          <a:prstGeom prst="straightConnector1">
            <a:avLst/>
          </a:prstGeom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6" name="Right Arrow 35">
            <a:extLst>
              <a:ext uri="{FF2B5EF4-FFF2-40B4-BE49-F238E27FC236}">
                <a16:creationId xmlns:a16="http://schemas.microsoft.com/office/drawing/2014/main" id="{3C9F6731-1C22-308D-7DBF-CCE4B18D5562}"/>
              </a:ext>
            </a:extLst>
          </p:cNvPr>
          <p:cNvSpPr/>
          <p:nvPr/>
        </p:nvSpPr>
        <p:spPr>
          <a:xfrm rot="16200000">
            <a:off x="9558594" y="3604761"/>
            <a:ext cx="515368" cy="318052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C566A79-FB0B-CE0B-A051-3F48824DA55A}"/>
              </a:ext>
            </a:extLst>
          </p:cNvPr>
          <p:cNvSpPr txBox="1"/>
          <p:nvPr/>
        </p:nvSpPr>
        <p:spPr>
          <a:xfrm>
            <a:off x="4090142" y="4397672"/>
            <a:ext cx="35643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Šrēdingera</a:t>
            </a:r>
            <a:r>
              <a:rPr lang="en-US" sz="2000" dirty="0"/>
              <a:t> </a:t>
            </a:r>
            <a:r>
              <a:rPr lang="en-US" sz="2000" dirty="0" err="1"/>
              <a:t>vienādojumi</a:t>
            </a:r>
            <a:r>
              <a:rPr lang="en-US" sz="2000" dirty="0"/>
              <a:t> – </a:t>
            </a:r>
          </a:p>
          <a:p>
            <a:r>
              <a:rPr lang="en-US" sz="2000" dirty="0" err="1"/>
              <a:t>stacionārais</a:t>
            </a:r>
            <a:r>
              <a:rPr lang="en-US" sz="2000" dirty="0"/>
              <a:t> un </a:t>
            </a:r>
            <a:r>
              <a:rPr lang="en-US" sz="2000" dirty="0" err="1"/>
              <a:t>nestacionārais</a:t>
            </a:r>
            <a:endParaRPr lang="en-US" sz="2000" dirty="0"/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75A177D6-8500-18EC-3E90-6D09410A0E42}"/>
              </a:ext>
            </a:extLst>
          </p:cNvPr>
          <p:cNvCxnSpPr>
            <a:cxnSpLocks/>
          </p:cNvCxnSpPr>
          <p:nvPr/>
        </p:nvCxnSpPr>
        <p:spPr>
          <a:xfrm flipV="1">
            <a:off x="3200400" y="5434747"/>
            <a:ext cx="615041" cy="328744"/>
          </a:xfrm>
          <a:prstGeom prst="straightConnector1">
            <a:avLst/>
          </a:prstGeom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A99F4615-F6CB-D6B5-95B7-BE45869DCF32}"/>
              </a:ext>
            </a:extLst>
          </p:cNvPr>
          <p:cNvCxnSpPr>
            <a:cxnSpLocks/>
          </p:cNvCxnSpPr>
          <p:nvPr/>
        </p:nvCxnSpPr>
        <p:spPr>
          <a:xfrm flipH="1">
            <a:off x="7054593" y="3283528"/>
            <a:ext cx="1648742" cy="835753"/>
          </a:xfrm>
          <a:prstGeom prst="straightConnector1">
            <a:avLst/>
          </a:prstGeom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57" name="Picture 56">
            <a:extLst>
              <a:ext uri="{FF2B5EF4-FFF2-40B4-BE49-F238E27FC236}">
                <a16:creationId xmlns:a16="http://schemas.microsoft.com/office/drawing/2014/main" id="{B3FDDE97-C149-76D0-D1FA-082F1C025DF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35411" y="5225874"/>
            <a:ext cx="4424481" cy="1134144"/>
          </a:xfrm>
          <a:prstGeom prst="rect">
            <a:avLst/>
          </a:prstGeom>
        </p:spPr>
      </p:pic>
      <p:pic>
        <p:nvPicPr>
          <p:cNvPr id="60" name="Picture 59" descr="A black symbols on a white background&#10;&#10;AI-generated content may be incorrect.">
            <a:extLst>
              <a:ext uri="{FF2B5EF4-FFF2-40B4-BE49-F238E27FC236}">
                <a16:creationId xmlns:a16="http://schemas.microsoft.com/office/drawing/2014/main" id="{D50A52C3-39D6-3C7D-BC0B-F1900A02F35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591073" y="1857306"/>
            <a:ext cx="2148779" cy="74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852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6" grpId="0"/>
      <p:bldP spid="8" grpId="0"/>
      <p:bldP spid="16" grpId="0"/>
      <p:bldP spid="19" grpId="0" animBg="1"/>
      <p:bldP spid="20" grpId="0"/>
      <p:bldP spid="26" grpId="0"/>
      <p:bldP spid="27" grpId="0"/>
      <p:bldP spid="32" grpId="0"/>
      <p:bldP spid="36" grpId="0" animBg="1"/>
      <p:bldP spid="3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5A1758E4-9C0C-397B-8519-A5E3D9EC4812}"/>
              </a:ext>
            </a:extLst>
          </p:cNvPr>
          <p:cNvGrpSpPr/>
          <p:nvPr/>
        </p:nvGrpSpPr>
        <p:grpSpPr>
          <a:xfrm>
            <a:off x="2045456" y="1171009"/>
            <a:ext cx="7772400" cy="3285241"/>
            <a:chOff x="1995054" y="1786379"/>
            <a:chExt cx="7772400" cy="3285241"/>
          </a:xfrm>
        </p:grpSpPr>
        <p:pic>
          <p:nvPicPr>
            <p:cNvPr id="5" name="Picture 4" descr="A black text on a white background&#10;&#10;AI-generated content may be incorrect.">
              <a:extLst>
                <a:ext uri="{FF2B5EF4-FFF2-40B4-BE49-F238E27FC236}">
                  <a16:creationId xmlns:a16="http://schemas.microsoft.com/office/drawing/2014/main" id="{FF4BE154-7850-3BAF-1D6A-AD38A95C96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95054" y="1786379"/>
              <a:ext cx="7772400" cy="3285241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2AE54E4-F134-48D8-DD1C-379572C2AC3B}"/>
                </a:ext>
              </a:extLst>
            </p:cNvPr>
            <p:cNvSpPr txBox="1"/>
            <p:nvPr/>
          </p:nvSpPr>
          <p:spPr>
            <a:xfrm>
              <a:off x="2424546" y="2027756"/>
              <a:ext cx="449746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v-LV" dirty="0">
                  <a:solidFill>
                    <a:schemeClr val="tx2"/>
                  </a:solidFill>
                </a:rPr>
                <a:t>Kinemātikas un mehānikas likumu </a:t>
              </a:r>
              <a:r>
                <a:rPr lang="lv-LV" dirty="0" err="1">
                  <a:solidFill>
                    <a:schemeClr val="tx2"/>
                  </a:solidFill>
                </a:rPr>
                <a:t>pārinterpretācija</a:t>
              </a:r>
              <a:r>
                <a:rPr lang="lv-LV" dirty="0">
                  <a:solidFill>
                    <a:schemeClr val="tx2"/>
                  </a:solidFill>
                </a:rPr>
                <a:t> kvantu teorijas gaismā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C6D75C4-476D-0B4F-493E-702F7153E768}"/>
              </a:ext>
            </a:extLst>
          </p:cNvPr>
          <p:cNvSpPr txBox="1"/>
          <p:nvPr/>
        </p:nvSpPr>
        <p:spPr>
          <a:xfrm>
            <a:off x="2098831" y="4752952"/>
            <a:ext cx="73132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Zeitschrift</a:t>
            </a:r>
            <a:r>
              <a:rPr lang="en-US" dirty="0"/>
              <a:t> für </a:t>
            </a:r>
            <a:r>
              <a:rPr lang="en-US" dirty="0" err="1"/>
              <a:t>Physik</a:t>
            </a:r>
            <a:r>
              <a:rPr lang="en-US" dirty="0"/>
              <a:t> </a:t>
            </a:r>
            <a:r>
              <a:rPr lang="en-US" b="1" dirty="0"/>
              <a:t>33</a:t>
            </a:r>
            <a:r>
              <a:rPr lang="en-US" dirty="0"/>
              <a:t>, 879–893 (1925). DOI:10.1007/BF01328377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F94213-DF81-CCFA-19FC-491F9C08A293}"/>
              </a:ext>
            </a:extLst>
          </p:cNvPr>
          <p:cNvSpPr txBox="1"/>
          <p:nvPr/>
        </p:nvSpPr>
        <p:spPr>
          <a:xfrm>
            <a:off x="2090243" y="5101018"/>
            <a:ext cx="7351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B.L. van der Waerden, </a:t>
            </a:r>
            <a:r>
              <a:rPr lang="en-US" i="1" dirty="0"/>
              <a:t>Source of Quantum mechanics </a:t>
            </a:r>
            <a:r>
              <a:rPr lang="en-US" dirty="0"/>
              <a:t>(1967), Dover N.Y.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9882EE-F0B0-0C04-F54D-4508E1EF659A}"/>
              </a:ext>
            </a:extLst>
          </p:cNvPr>
          <p:cNvSpPr txBox="1"/>
          <p:nvPr/>
        </p:nvSpPr>
        <p:spPr>
          <a:xfrm>
            <a:off x="2109464" y="5449084"/>
            <a:ext cx="89777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I.J. R. Aitchison, D. A. MacManus,  Th. M. Snyder, Am. J. Phys. </a:t>
            </a:r>
            <a:r>
              <a:rPr lang="en-US" b="1" dirty="0"/>
              <a:t>72</a:t>
            </a:r>
            <a:r>
              <a:rPr lang="en-US" dirty="0"/>
              <a:t>, 1370–1379 (2004)</a:t>
            </a:r>
          </a:p>
        </p:txBody>
      </p:sp>
    </p:spTree>
    <p:extLst>
      <p:ext uri="{BB962C8B-B14F-4D97-AF65-F5344CB8AC3E}">
        <p14:creationId xmlns:p14="http://schemas.microsoft.com/office/powerpoint/2010/main" val="504968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870345-F52B-F066-DC84-0C12E77260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221DFAB-A5BF-2BB5-8C35-07DDEEEBC5F6}"/>
              </a:ext>
            </a:extLst>
          </p:cNvPr>
          <p:cNvGrpSpPr/>
          <p:nvPr/>
        </p:nvGrpSpPr>
        <p:grpSpPr>
          <a:xfrm>
            <a:off x="7107744" y="574641"/>
            <a:ext cx="3346211" cy="4550067"/>
            <a:chOff x="8086151" y="448363"/>
            <a:chExt cx="3346211" cy="4550067"/>
          </a:xfrm>
        </p:grpSpPr>
        <p:pic>
          <p:nvPicPr>
            <p:cNvPr id="7" name="Picture 6" descr="A person in a sweater&#10;&#10;AI-generated content may be incorrect.">
              <a:extLst>
                <a:ext uri="{FF2B5EF4-FFF2-40B4-BE49-F238E27FC236}">
                  <a16:creationId xmlns:a16="http://schemas.microsoft.com/office/drawing/2014/main" id="{198AA3D1-022D-F0B7-D433-29E047F1E1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86151" y="448363"/>
              <a:ext cx="3279840" cy="4550067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46239D8-A246-B194-8951-D0446A99B7D1}"/>
                </a:ext>
              </a:extLst>
            </p:cNvPr>
            <p:cNvSpPr txBox="1"/>
            <p:nvPr/>
          </p:nvSpPr>
          <p:spPr>
            <a:xfrm>
              <a:off x="8786980" y="448363"/>
              <a:ext cx="2645382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1200" dirty="0"/>
                <a:t>AIP Emilio Segrè Visual Archives,</a:t>
              </a:r>
              <a:br>
                <a:rPr lang="en-US" sz="1200" dirty="0"/>
              </a:br>
              <a:r>
                <a:rPr lang="en-US" sz="1200" dirty="0"/>
                <a:t>Gift of Jost </a:t>
              </a:r>
              <a:r>
                <a:rPr lang="en-US" sz="1200" dirty="0" err="1"/>
                <a:t>Lemmerich</a:t>
              </a:r>
              <a:endParaRPr lang="en-US" sz="1200" dirty="0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2AECE06A-0BF3-EF8E-A605-D4AECAC16D80}"/>
              </a:ext>
            </a:extLst>
          </p:cNvPr>
          <p:cNvSpPr txBox="1"/>
          <p:nvPr/>
        </p:nvSpPr>
        <p:spPr>
          <a:xfrm>
            <a:off x="7381072" y="5163123"/>
            <a:ext cx="27331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/>
              <a:t>Werner Heisenberg</a:t>
            </a:r>
            <a:br>
              <a:rPr lang="en-US" sz="2400" i="1" dirty="0"/>
            </a:br>
            <a:r>
              <a:rPr lang="en-US" sz="2400" dirty="0"/>
              <a:t>(1901-1976)</a:t>
            </a:r>
          </a:p>
        </p:txBody>
      </p:sp>
      <p:pic>
        <p:nvPicPr>
          <p:cNvPr id="3074" name="Picture 2" descr="undefined">
            <a:extLst>
              <a:ext uri="{FF2B5EF4-FFF2-40B4-BE49-F238E27FC236}">
                <a16:creationId xmlns:a16="http://schemas.microsoft.com/office/drawing/2014/main" id="{9BDF69F5-2517-9B0F-7816-A95763C76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973" y="598741"/>
            <a:ext cx="3346213" cy="447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27D3754-9A28-DC10-3EA7-D086F9B7E043}"/>
              </a:ext>
            </a:extLst>
          </p:cNvPr>
          <p:cNvSpPr txBox="1"/>
          <p:nvPr/>
        </p:nvSpPr>
        <p:spPr>
          <a:xfrm>
            <a:off x="2603289" y="5163124"/>
            <a:ext cx="2637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Walter Heisenberg</a:t>
            </a:r>
          </a:p>
        </p:txBody>
      </p:sp>
    </p:spTree>
    <p:extLst>
      <p:ext uri="{BB962C8B-B14F-4D97-AF65-F5344CB8AC3E}">
        <p14:creationId xmlns:p14="http://schemas.microsoft.com/office/powerpoint/2010/main" val="2276443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5694A7-FCA3-85FC-1BAC-E30C0E9C93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7567302-3749-9247-F9B6-7960359D85A9}"/>
              </a:ext>
            </a:extLst>
          </p:cNvPr>
          <p:cNvGrpSpPr/>
          <p:nvPr/>
        </p:nvGrpSpPr>
        <p:grpSpPr>
          <a:xfrm>
            <a:off x="7107744" y="574641"/>
            <a:ext cx="3346211" cy="4550067"/>
            <a:chOff x="8086151" y="448363"/>
            <a:chExt cx="3346211" cy="4550067"/>
          </a:xfrm>
        </p:grpSpPr>
        <p:pic>
          <p:nvPicPr>
            <p:cNvPr id="7" name="Picture 6" descr="A person in a sweater&#10;&#10;AI-generated content may be incorrect.">
              <a:extLst>
                <a:ext uri="{FF2B5EF4-FFF2-40B4-BE49-F238E27FC236}">
                  <a16:creationId xmlns:a16="http://schemas.microsoft.com/office/drawing/2014/main" id="{E57C3DED-4F45-E51E-A765-B6491011C7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86151" y="448363"/>
              <a:ext cx="3279840" cy="4550067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D5223BE-74C7-9C86-7CCF-C5306D339322}"/>
                </a:ext>
              </a:extLst>
            </p:cNvPr>
            <p:cNvSpPr txBox="1"/>
            <p:nvPr/>
          </p:nvSpPr>
          <p:spPr>
            <a:xfrm>
              <a:off x="8786980" y="448363"/>
              <a:ext cx="2645382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1200" dirty="0"/>
                <a:t>AIP Emilio Segrè Visual Archives,</a:t>
              </a:r>
              <a:br>
                <a:rPr lang="en-US" sz="1200" dirty="0"/>
              </a:br>
              <a:r>
                <a:rPr lang="en-US" sz="1200" dirty="0"/>
                <a:t>Gift of Jost </a:t>
              </a:r>
              <a:r>
                <a:rPr lang="en-US" sz="1200" dirty="0" err="1"/>
                <a:t>Lemmerich</a:t>
              </a:r>
              <a:endParaRPr lang="en-US" sz="1200" dirty="0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0A5D6031-C0D4-E18D-F0BD-B3BE1CAA6210}"/>
              </a:ext>
            </a:extLst>
          </p:cNvPr>
          <p:cNvSpPr txBox="1"/>
          <p:nvPr/>
        </p:nvSpPr>
        <p:spPr>
          <a:xfrm>
            <a:off x="7381073" y="5163123"/>
            <a:ext cx="27331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/>
              <a:t>Werner Heisenberg</a:t>
            </a:r>
            <a:br>
              <a:rPr lang="en-US" sz="2400" i="1" dirty="0"/>
            </a:br>
            <a:r>
              <a:rPr lang="en-US" sz="2400" dirty="0"/>
              <a:t>(1901-1976)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54A13523-CA03-9481-6137-D27CFEC81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356" y="574641"/>
            <a:ext cx="6294541" cy="4247579"/>
          </a:xfrm>
        </p:spPr>
        <p:txBody>
          <a:bodyPr>
            <a:normAutofit/>
          </a:bodyPr>
          <a:lstStyle/>
          <a:p>
            <a:r>
              <a:rPr lang="lv-LV" sz="2400" noProof="0" dirty="0"/>
              <a:t>Dzimis 1901. </a:t>
            </a:r>
            <a:r>
              <a:rPr lang="lv-LV" sz="2400" noProof="0" dirty="0" err="1"/>
              <a:t>Vircburgā</a:t>
            </a:r>
            <a:endParaRPr lang="lv-LV" sz="2400" noProof="0" dirty="0"/>
          </a:p>
          <a:p>
            <a:r>
              <a:rPr lang="lv-LV" sz="2400" noProof="0" dirty="0" err="1"/>
              <a:t>Stūdējis</a:t>
            </a:r>
            <a:r>
              <a:rPr lang="lv-LV" sz="2400" noProof="0" dirty="0"/>
              <a:t> Minhenē pie Arnolda </a:t>
            </a:r>
            <a:r>
              <a:rPr lang="lv-LV" sz="2400" noProof="0" dirty="0" err="1"/>
              <a:t>Zomerfelda</a:t>
            </a:r>
            <a:r>
              <a:rPr lang="lv-LV" sz="2400" noProof="0" dirty="0"/>
              <a:t> </a:t>
            </a:r>
          </a:p>
          <a:p>
            <a:r>
              <a:rPr lang="lv-LV" sz="2400" noProof="0" dirty="0"/>
              <a:t>1923. gadā iegūst doktora grādu </a:t>
            </a:r>
            <a:br>
              <a:rPr lang="lv-LV" sz="2400" noProof="0" dirty="0"/>
            </a:br>
            <a:r>
              <a:rPr lang="lv-LV" sz="2400" noProof="0" dirty="0"/>
              <a:t>(darbs hidrodinamikā)</a:t>
            </a:r>
          </a:p>
          <a:p>
            <a:r>
              <a:rPr lang="lv-LV" sz="2400" noProof="0" dirty="0"/>
              <a:t>Kopš 1922.-23. ziemas strādā ar Maksu Bornu, no 1923. g. oktobra kļūst par viņa asistentu </a:t>
            </a:r>
            <a:r>
              <a:rPr lang="lv-LV" sz="2400" noProof="0" dirty="0" err="1"/>
              <a:t>Getingenē</a:t>
            </a:r>
            <a:endParaRPr lang="lv-LV" sz="2400" noProof="0" dirty="0"/>
          </a:p>
          <a:p>
            <a:r>
              <a:rPr lang="lv-LV" sz="2400" noProof="0" dirty="0"/>
              <a:t>1924. habilitējas (anomālais Zēmana efekts) </a:t>
            </a:r>
          </a:p>
          <a:p>
            <a:endParaRPr lang="lv-LV" sz="2400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57AC7B3-F320-DCF1-8DE1-F2D72EFF5D5A}"/>
              </a:ext>
            </a:extLst>
          </p:cNvPr>
          <p:cNvGrpSpPr/>
          <p:nvPr/>
        </p:nvGrpSpPr>
        <p:grpSpPr>
          <a:xfrm>
            <a:off x="310897" y="4078722"/>
            <a:ext cx="6730476" cy="1666669"/>
            <a:chOff x="147083" y="501406"/>
            <a:chExt cx="6730476" cy="1666669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48F9A05-250B-ADFB-71CA-C943F7E41B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7083" y="501406"/>
              <a:ext cx="6730476" cy="1666669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A77236E-E22A-8FDB-506A-8B2D86D77A91}"/>
                </a:ext>
              </a:extLst>
            </p:cNvPr>
            <p:cNvSpPr txBox="1"/>
            <p:nvPr/>
          </p:nvSpPr>
          <p:spPr>
            <a:xfrm>
              <a:off x="5345634" y="1860298"/>
              <a:ext cx="15007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/Max Born, 1967/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95303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r/okbuddycinephile - Can you hear the music, Robert?">
            <a:extLst>
              <a:ext uri="{FF2B5EF4-FFF2-40B4-BE49-F238E27FC236}">
                <a16:creationId xmlns:a16="http://schemas.microsoft.com/office/drawing/2014/main" id="{F35180CE-AF88-8D73-DADB-AE8B558AD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940" y="81809"/>
            <a:ext cx="8128000" cy="363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3D840BB-1865-8B86-9A12-75D0AC106333}"/>
              </a:ext>
            </a:extLst>
          </p:cNvPr>
          <p:cNvSpPr txBox="1"/>
          <p:nvPr/>
        </p:nvSpPr>
        <p:spPr>
          <a:xfrm>
            <a:off x="5326912" y="3714009"/>
            <a:ext cx="5004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Nilss</a:t>
            </a:r>
            <a:r>
              <a:rPr lang="en-US" dirty="0"/>
              <a:t> Bors </a:t>
            </a:r>
            <a:r>
              <a:rPr lang="en-US" dirty="0" err="1"/>
              <a:t>mākslas</a:t>
            </a:r>
            <a:r>
              <a:rPr lang="en-US" dirty="0"/>
              <a:t> </a:t>
            </a:r>
            <a:r>
              <a:rPr lang="en-US" dirty="0" err="1"/>
              <a:t>filmā</a:t>
            </a:r>
            <a:r>
              <a:rPr lang="en-US" dirty="0"/>
              <a:t> “</a:t>
            </a:r>
            <a:r>
              <a:rPr lang="en-US" dirty="0" err="1"/>
              <a:t>Openheimers</a:t>
            </a:r>
            <a:r>
              <a:rPr lang="en-US" dirty="0"/>
              <a:t>” (2023)  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3582751-1313-3322-C5A1-51557D21FE51}"/>
              </a:ext>
            </a:extLst>
          </p:cNvPr>
          <p:cNvGrpSpPr/>
          <p:nvPr/>
        </p:nvGrpSpPr>
        <p:grpSpPr>
          <a:xfrm>
            <a:off x="2039358" y="4628337"/>
            <a:ext cx="8902748" cy="1926925"/>
            <a:chOff x="2039358" y="4628337"/>
            <a:chExt cx="8902748" cy="192692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C6A5EAB-C9C7-A158-30CB-0B3FAAC533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b="5709"/>
            <a:stretch>
              <a:fillRect/>
            </a:stretch>
          </p:blipFill>
          <p:spPr>
            <a:xfrm>
              <a:off x="2039358" y="4628337"/>
              <a:ext cx="7772400" cy="152791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76C070E-E644-8CE8-B8A8-37C20549E3F6}"/>
                </a:ext>
              </a:extLst>
            </p:cNvPr>
            <p:cNvSpPr txBox="1"/>
            <p:nvPr/>
          </p:nvSpPr>
          <p:spPr>
            <a:xfrm>
              <a:off x="3944678" y="6185930"/>
              <a:ext cx="69974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/</a:t>
              </a:r>
              <a:r>
                <a:rPr lang="en-US" dirty="0" err="1"/>
                <a:t>Heizenbergs</a:t>
              </a:r>
              <a:r>
                <a:rPr lang="en-US" dirty="0"/>
                <a:t> par </a:t>
              </a:r>
              <a:r>
                <a:rPr lang="en-US" dirty="0" err="1"/>
                <a:t>pirmo</a:t>
              </a:r>
              <a:r>
                <a:rPr lang="en-US" dirty="0"/>
                <a:t> </a:t>
              </a:r>
              <a:r>
                <a:rPr lang="en-US" dirty="0" err="1"/>
                <a:t>tikšanos</a:t>
              </a:r>
              <a:r>
                <a:rPr lang="en-US" dirty="0"/>
                <a:t> </a:t>
              </a:r>
              <a:r>
                <a:rPr lang="en-US" dirty="0" err="1"/>
                <a:t>ar</a:t>
              </a:r>
              <a:r>
                <a:rPr lang="en-US" dirty="0"/>
                <a:t> Nilsu Boru 1922. </a:t>
              </a:r>
              <a:r>
                <a:rPr lang="en-US" dirty="0" err="1"/>
                <a:t>gadā</a:t>
              </a:r>
              <a:r>
                <a:rPr lang="en-US" dirty="0"/>
                <a:t> </a:t>
              </a:r>
              <a:r>
                <a:rPr lang="en-US" dirty="0" err="1"/>
                <a:t>Getingenē</a:t>
              </a:r>
              <a:r>
                <a:rPr lang="en-US" dirty="0"/>
                <a:t>/</a:t>
              </a:r>
            </a:p>
          </p:txBody>
        </p: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8636F3C-2E4A-3D52-573A-9381C548EA76}"/>
              </a:ext>
            </a:extLst>
          </p:cNvPr>
          <p:cNvCxnSpPr>
            <a:cxnSpLocks/>
          </p:cNvCxnSpPr>
          <p:nvPr/>
        </p:nvCxnSpPr>
        <p:spPr>
          <a:xfrm flipV="1">
            <a:off x="7113181" y="3094074"/>
            <a:ext cx="893135" cy="52099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F8DB885-8E1F-5A54-3B50-8847D3CB8527}"/>
              </a:ext>
            </a:extLst>
          </p:cNvPr>
          <p:cNvSpPr txBox="1"/>
          <p:nvPr/>
        </p:nvSpPr>
        <p:spPr>
          <a:xfrm>
            <a:off x="6943060" y="2570854"/>
            <a:ext cx="1498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Werner?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FAFFA0A-7E79-9665-CBFF-E4074775F455}"/>
              </a:ext>
            </a:extLst>
          </p:cNvPr>
          <p:cNvGrpSpPr/>
          <p:nvPr/>
        </p:nvGrpSpPr>
        <p:grpSpPr>
          <a:xfrm>
            <a:off x="1946939" y="81809"/>
            <a:ext cx="8127999" cy="4516846"/>
            <a:chOff x="1946939" y="81809"/>
            <a:chExt cx="8127999" cy="4516846"/>
          </a:xfrm>
        </p:grpSpPr>
        <p:pic>
          <p:nvPicPr>
            <p:cNvPr id="14" name="Picture 4">
              <a:extLst>
                <a:ext uri="{FF2B5EF4-FFF2-40B4-BE49-F238E27FC236}">
                  <a16:creationId xmlns:a16="http://schemas.microsoft.com/office/drawing/2014/main" id="{DA601673-3FA6-4D5B-7318-096DAED06D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6939" y="81809"/>
              <a:ext cx="8127999" cy="4516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98671FE-AA00-43EF-6B09-AF176CC84E96}"/>
                </a:ext>
              </a:extLst>
            </p:cNvPr>
            <p:cNvSpPr txBox="1"/>
            <p:nvPr/>
          </p:nvSpPr>
          <p:spPr>
            <a:xfrm>
              <a:off x="9133367" y="170121"/>
              <a:ext cx="67839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1937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5471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undefined">
            <a:extLst>
              <a:ext uri="{FF2B5EF4-FFF2-40B4-BE49-F238E27FC236}">
                <a16:creationId xmlns:a16="http://schemas.microsoft.com/office/drawing/2014/main" id="{AE42FD2D-D56F-9267-4E1B-13AAC99819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41" b="66186"/>
          <a:stretch>
            <a:fillRect/>
          </a:stretch>
        </p:blipFill>
        <p:spPr bwMode="auto">
          <a:xfrm>
            <a:off x="1391215" y="322887"/>
            <a:ext cx="2604304" cy="445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undefined">
            <a:extLst>
              <a:ext uri="{FF2B5EF4-FFF2-40B4-BE49-F238E27FC236}">
                <a16:creationId xmlns:a16="http://schemas.microsoft.com/office/drawing/2014/main" id="{57FC0AF3-5EAE-1672-D379-1A4DD3F263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49" b="33345"/>
          <a:stretch>
            <a:fillRect/>
          </a:stretch>
        </p:blipFill>
        <p:spPr bwMode="auto">
          <a:xfrm>
            <a:off x="1402341" y="3829911"/>
            <a:ext cx="2604304" cy="670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55DF25A-F3B4-06A9-A618-2A824085C4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661" y="271844"/>
            <a:ext cx="3141104" cy="8755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D0A41B2-52FD-8800-3CCD-730D59B490A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23090"/>
          <a:stretch>
            <a:fillRect/>
          </a:stretch>
        </p:blipFill>
        <p:spPr>
          <a:xfrm>
            <a:off x="8018312" y="62537"/>
            <a:ext cx="2295269" cy="966651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3B394213-78D6-3228-74D3-9CBA6FFC4884}"/>
              </a:ext>
            </a:extLst>
          </p:cNvPr>
          <p:cNvGrpSpPr/>
          <p:nvPr/>
        </p:nvGrpSpPr>
        <p:grpSpPr>
          <a:xfrm>
            <a:off x="1332201" y="805737"/>
            <a:ext cx="2498564" cy="2683740"/>
            <a:chOff x="1009857" y="868509"/>
            <a:chExt cx="2498564" cy="2683740"/>
          </a:xfrm>
        </p:grpSpPr>
        <p:pic>
          <p:nvPicPr>
            <p:cNvPr id="7" name="Picture 6" descr="A graph of different colored arrows&#10;&#10;AI-generated content may be incorrect.">
              <a:extLst>
                <a:ext uri="{FF2B5EF4-FFF2-40B4-BE49-F238E27FC236}">
                  <a16:creationId xmlns:a16="http://schemas.microsoft.com/office/drawing/2014/main" id="{C355E9E3-E262-49DA-2C6F-122658C820E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r="44649"/>
            <a:stretch>
              <a:fillRect/>
            </a:stretch>
          </p:blipFill>
          <p:spPr>
            <a:xfrm>
              <a:off x="1009857" y="868509"/>
              <a:ext cx="1686352" cy="268374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68441AD-3DE3-6911-7A54-85E3D58420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807117" y="1210041"/>
              <a:ext cx="354877" cy="261933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A536C04-16D7-99CC-4126-3FEA28EDB48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807117" y="3049672"/>
              <a:ext cx="701304" cy="261933"/>
            </a:xfrm>
            <a:prstGeom prst="rect">
              <a:avLst/>
            </a:prstGeom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647DADC6-BFC1-FFFD-DD70-D2083061AB3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3932" y="347826"/>
            <a:ext cx="445953" cy="445953"/>
          </a:xfrm>
          <a:prstGeom prst="rect">
            <a:avLst/>
          </a:prstGeom>
        </p:spPr>
      </p:pic>
      <p:grpSp>
        <p:nvGrpSpPr>
          <p:cNvPr id="2072" name="Group 2071">
            <a:extLst>
              <a:ext uri="{FF2B5EF4-FFF2-40B4-BE49-F238E27FC236}">
                <a16:creationId xmlns:a16="http://schemas.microsoft.com/office/drawing/2014/main" id="{6A815068-9A32-4A66-95D0-945621C42E9B}"/>
              </a:ext>
            </a:extLst>
          </p:cNvPr>
          <p:cNvGrpSpPr/>
          <p:nvPr/>
        </p:nvGrpSpPr>
        <p:grpSpPr>
          <a:xfrm>
            <a:off x="1376804" y="5278054"/>
            <a:ext cx="6447682" cy="1573387"/>
            <a:chOff x="1376804" y="5278054"/>
            <a:chExt cx="6447682" cy="1573387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1DC6E2F-AD72-5F70-82DD-94CE5FB8EC35}"/>
                </a:ext>
              </a:extLst>
            </p:cNvPr>
            <p:cNvSpPr txBox="1"/>
            <p:nvPr/>
          </p:nvSpPr>
          <p:spPr>
            <a:xfrm>
              <a:off x="1469404" y="6482109"/>
              <a:ext cx="635508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 err="1"/>
                <a:t>H.A.Kramers</a:t>
              </a:r>
              <a:r>
                <a:rPr lang="en-US" dirty="0"/>
                <a:t>, </a:t>
              </a:r>
              <a:r>
                <a:rPr lang="en-US" dirty="0" err="1"/>
                <a:t>W.Heisenberg</a:t>
              </a:r>
              <a:r>
                <a:rPr lang="en-US" dirty="0"/>
                <a:t> Z. f. Phys. </a:t>
              </a:r>
              <a:r>
                <a:rPr lang="en-US" b="1" dirty="0"/>
                <a:t>31</a:t>
              </a:r>
              <a:r>
                <a:rPr lang="en-US" dirty="0"/>
                <a:t>, 681-708 (1925, Jan)</a:t>
              </a:r>
            </a:p>
          </p:txBody>
        </p: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D069886F-F5AF-FAB0-93E8-8286A9CB3C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417825" y="5687581"/>
              <a:ext cx="6151437" cy="76212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5BB6E80-5BBB-B310-414D-E55CBC7D627E}"/>
                </a:ext>
              </a:extLst>
            </p:cNvPr>
            <p:cNvSpPr txBox="1"/>
            <p:nvPr/>
          </p:nvSpPr>
          <p:spPr>
            <a:xfrm>
              <a:off x="1376804" y="5278054"/>
              <a:ext cx="12930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/>
                <a:t>Dispersija</a:t>
              </a:r>
              <a:endParaRPr lang="en-US" sz="2000" dirty="0"/>
            </a:p>
          </p:txBody>
        </p:sp>
      </p:grpSp>
      <p:grpSp>
        <p:nvGrpSpPr>
          <p:cNvPr id="2057" name="Group 2056">
            <a:extLst>
              <a:ext uri="{FF2B5EF4-FFF2-40B4-BE49-F238E27FC236}">
                <a16:creationId xmlns:a16="http://schemas.microsoft.com/office/drawing/2014/main" id="{A68B2C53-921E-9799-B7CE-303FBF31555F}"/>
              </a:ext>
            </a:extLst>
          </p:cNvPr>
          <p:cNvGrpSpPr/>
          <p:nvPr/>
        </p:nvGrpSpPr>
        <p:grpSpPr>
          <a:xfrm>
            <a:off x="127825" y="4711518"/>
            <a:ext cx="1196326" cy="388045"/>
            <a:chOff x="127825" y="4711518"/>
            <a:chExt cx="1196326" cy="388045"/>
          </a:xfrm>
        </p:grpSpPr>
        <p:pic>
          <p:nvPicPr>
            <p:cNvPr id="26" name="Picture 25" descr="A red line on a white background&#10;&#10;AI-generated content may be incorrect.">
              <a:extLst>
                <a:ext uri="{FF2B5EF4-FFF2-40B4-BE49-F238E27FC236}">
                  <a16:creationId xmlns:a16="http://schemas.microsoft.com/office/drawing/2014/main" id="{DDC26E05-ACBD-6480-A1A8-398A5ECBF7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27825" y="4844920"/>
              <a:ext cx="712215" cy="254643"/>
            </a:xfrm>
            <a:prstGeom prst="rect">
              <a:avLst/>
            </a:prstGeom>
          </p:spPr>
        </p:pic>
        <p:pic>
          <p:nvPicPr>
            <p:cNvPr id="27" name="Picture 26" descr="A black background with a black square&#10;&#10;AI-generated content may be incorrect.">
              <a:extLst>
                <a:ext uri="{FF2B5EF4-FFF2-40B4-BE49-F238E27FC236}">
                  <a16:creationId xmlns:a16="http://schemas.microsoft.com/office/drawing/2014/main" id="{6D31C4F7-0A5D-8FF0-680C-4A2C3E46DC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flipH="1">
              <a:off x="969016" y="4746244"/>
              <a:ext cx="355135" cy="353319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F0AF56FD-BB53-7AC4-A118-62DA734E31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34375" y="4711518"/>
              <a:ext cx="266070" cy="182923"/>
            </a:xfrm>
            <a:prstGeom prst="rect">
              <a:avLst/>
            </a:prstGeom>
          </p:spPr>
        </p:pic>
      </p:grpSp>
      <p:grpSp>
        <p:nvGrpSpPr>
          <p:cNvPr id="2055" name="Group 2054">
            <a:extLst>
              <a:ext uri="{FF2B5EF4-FFF2-40B4-BE49-F238E27FC236}">
                <a16:creationId xmlns:a16="http://schemas.microsoft.com/office/drawing/2014/main" id="{EF25F96A-2A0C-7AC6-89E4-E78B81250A3D}"/>
              </a:ext>
            </a:extLst>
          </p:cNvPr>
          <p:cNvGrpSpPr/>
          <p:nvPr/>
        </p:nvGrpSpPr>
        <p:grpSpPr>
          <a:xfrm>
            <a:off x="167630" y="4003401"/>
            <a:ext cx="1123137" cy="444316"/>
            <a:chOff x="167630" y="4003401"/>
            <a:chExt cx="1123137" cy="444316"/>
          </a:xfrm>
        </p:grpSpPr>
        <p:pic>
          <p:nvPicPr>
            <p:cNvPr id="22" name="Picture 21" descr="A black background with a black square&#10;&#10;AI-generated content may be incorrect.">
              <a:extLst>
                <a:ext uri="{FF2B5EF4-FFF2-40B4-BE49-F238E27FC236}">
                  <a16:creationId xmlns:a16="http://schemas.microsoft.com/office/drawing/2014/main" id="{289B6916-E374-E194-FC12-C398BB4915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flipH="1">
              <a:off x="167630" y="4094398"/>
              <a:ext cx="355135" cy="353319"/>
            </a:xfrm>
            <a:prstGeom prst="rect">
              <a:avLst/>
            </a:prstGeom>
          </p:spPr>
        </p:pic>
        <p:pic>
          <p:nvPicPr>
            <p:cNvPr id="25" name="Picture 24" descr="A red line on a white background&#10;&#10;AI-generated content may be incorrect.">
              <a:extLst>
                <a:ext uri="{FF2B5EF4-FFF2-40B4-BE49-F238E27FC236}">
                  <a16:creationId xmlns:a16="http://schemas.microsoft.com/office/drawing/2014/main" id="{F0764D35-142B-16CD-EA48-DB6578C7D1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78552" y="4143737"/>
              <a:ext cx="712215" cy="254643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A606B953-5C7C-7C21-EB12-D16D726D4F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78516" y="4003401"/>
              <a:ext cx="245722" cy="180196"/>
            </a:xfrm>
            <a:prstGeom prst="rect">
              <a:avLst/>
            </a:prstGeom>
          </p:spPr>
        </p:pic>
      </p:grpSp>
      <p:grpSp>
        <p:nvGrpSpPr>
          <p:cNvPr id="2071" name="Group 2070">
            <a:extLst>
              <a:ext uri="{FF2B5EF4-FFF2-40B4-BE49-F238E27FC236}">
                <a16:creationId xmlns:a16="http://schemas.microsoft.com/office/drawing/2014/main" id="{97D920D2-8245-E8B7-2990-5DD73B2B6B9C}"/>
              </a:ext>
            </a:extLst>
          </p:cNvPr>
          <p:cNvGrpSpPr/>
          <p:nvPr/>
        </p:nvGrpSpPr>
        <p:grpSpPr>
          <a:xfrm>
            <a:off x="222444" y="5842406"/>
            <a:ext cx="999495" cy="637095"/>
            <a:chOff x="222444" y="5842406"/>
            <a:chExt cx="999495" cy="637095"/>
          </a:xfrm>
        </p:grpSpPr>
        <p:pic>
          <p:nvPicPr>
            <p:cNvPr id="31" name="Picture 30" descr="A red line on a white background&#10;&#10;AI-generated content may be incorrect.">
              <a:extLst>
                <a:ext uri="{FF2B5EF4-FFF2-40B4-BE49-F238E27FC236}">
                  <a16:creationId xmlns:a16="http://schemas.microsoft.com/office/drawing/2014/main" id="{18CF4F97-FB81-D02D-4E9B-BBA1FEC2C90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22444" y="6224858"/>
              <a:ext cx="712215" cy="254643"/>
            </a:xfrm>
            <a:prstGeom prst="rect">
              <a:avLst/>
            </a:prstGeom>
          </p:spPr>
        </p:pic>
        <p:pic>
          <p:nvPicPr>
            <p:cNvPr id="32" name="Picture 31" descr="A black background with a black square&#10;&#10;AI-generated content may be incorrect.">
              <a:extLst>
                <a:ext uri="{FF2B5EF4-FFF2-40B4-BE49-F238E27FC236}">
                  <a16:creationId xmlns:a16="http://schemas.microsoft.com/office/drawing/2014/main" id="{8FFF093D-6B67-7A08-8218-741CB6C7AD0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flipH="1">
              <a:off x="414203" y="5842406"/>
              <a:ext cx="355135" cy="353319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F13CE2DA-84C9-3DAA-22BB-5DEFF1396C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071227" y="6281009"/>
              <a:ext cx="150712" cy="142339"/>
            </a:xfrm>
            <a:prstGeom prst="rect">
              <a:avLst/>
            </a:prstGeom>
          </p:spPr>
        </p:pic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8F38E9F4-983A-61E3-7174-014C1BEBB969}"/>
                </a:ext>
              </a:extLst>
            </p:cNvPr>
            <p:cNvCxnSpPr/>
            <p:nvPr/>
          </p:nvCxnSpPr>
          <p:spPr>
            <a:xfrm flipV="1">
              <a:off x="412434" y="6195725"/>
              <a:ext cx="89178" cy="85284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D96178C6-AC2D-8608-8CDE-08B4AF1F2A1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46194" y="6207354"/>
              <a:ext cx="89178" cy="85284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073" name="Group 2072">
            <a:extLst>
              <a:ext uri="{FF2B5EF4-FFF2-40B4-BE49-F238E27FC236}">
                <a16:creationId xmlns:a16="http://schemas.microsoft.com/office/drawing/2014/main" id="{22A221BE-5050-C33D-E8D7-A691D4F1927A}"/>
              </a:ext>
            </a:extLst>
          </p:cNvPr>
          <p:cNvGrpSpPr/>
          <p:nvPr/>
        </p:nvGrpSpPr>
        <p:grpSpPr>
          <a:xfrm>
            <a:off x="3673039" y="5218019"/>
            <a:ext cx="3198568" cy="554882"/>
            <a:chOff x="3673039" y="5218019"/>
            <a:chExt cx="3198568" cy="554882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FF976FBB-D01B-EA5E-BB8D-D1B07287919D}"/>
                </a:ext>
              </a:extLst>
            </p:cNvPr>
            <p:cNvSpPr txBox="1"/>
            <p:nvPr/>
          </p:nvSpPr>
          <p:spPr>
            <a:xfrm>
              <a:off x="3673039" y="5218019"/>
              <a:ext cx="31985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“(</a:t>
              </a:r>
              <a:r>
                <a:rPr lang="en-US" dirty="0" err="1"/>
                <a:t>virtuālo</a:t>
              </a:r>
              <a:r>
                <a:rPr lang="en-US" dirty="0"/>
                <a:t>) </a:t>
              </a:r>
              <a:r>
                <a:rPr lang="en-US" dirty="0" err="1"/>
                <a:t>oscilatoru</a:t>
              </a:r>
              <a:r>
                <a:rPr lang="en-US" dirty="0"/>
                <a:t> </a:t>
              </a:r>
              <a:r>
                <a:rPr lang="en-US" dirty="0" err="1"/>
                <a:t>stiprumi</a:t>
              </a:r>
              <a:r>
                <a:rPr lang="en-US" dirty="0"/>
                <a:t>”</a:t>
              </a:r>
            </a:p>
          </p:txBody>
        </p: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FFC167B0-A5FB-8946-55DB-9BB8DB010CA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56517" y="5587351"/>
              <a:ext cx="277950" cy="185550"/>
            </a:xfrm>
            <a:prstGeom prst="straightConnector1">
              <a:avLst/>
            </a:prstGeom>
            <a:ln w="1905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99A8BF0A-5F35-AAF7-A33C-3EE38ADA5002}"/>
                </a:ext>
              </a:extLst>
            </p:cNvPr>
            <p:cNvCxnSpPr>
              <a:cxnSpLocks/>
            </p:cNvCxnSpPr>
            <p:nvPr/>
          </p:nvCxnSpPr>
          <p:spPr>
            <a:xfrm>
              <a:off x="5611705" y="5578605"/>
              <a:ext cx="277950" cy="185550"/>
            </a:xfrm>
            <a:prstGeom prst="straightConnector1">
              <a:avLst/>
            </a:prstGeom>
            <a:ln w="1905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pic>
        <p:nvPicPr>
          <p:cNvPr id="56" name="Picture 55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DA4D1B3A-8E2E-F714-7899-4640F74B80F0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t="13479"/>
          <a:stretch>
            <a:fillRect/>
          </a:stretch>
        </p:blipFill>
        <p:spPr>
          <a:xfrm>
            <a:off x="5272323" y="3445491"/>
            <a:ext cx="4672754" cy="734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EF711FCB-DC53-8707-58F7-137A9B102C0C}"/>
              </a:ext>
            </a:extLst>
          </p:cNvPr>
          <p:cNvSpPr txBox="1"/>
          <p:nvPr/>
        </p:nvSpPr>
        <p:spPr>
          <a:xfrm>
            <a:off x="5241971" y="2710110"/>
            <a:ext cx="44887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Stāvokļi</a:t>
            </a:r>
            <a:r>
              <a:rPr lang="en-US" dirty="0"/>
              <a:t> </a:t>
            </a:r>
            <a:r>
              <a:rPr lang="en-US" dirty="0" err="1"/>
              <a:t>ir</a:t>
            </a:r>
            <a:r>
              <a:rPr lang="en-US" dirty="0"/>
              <a:t> “</a:t>
            </a:r>
            <a:r>
              <a:rPr lang="en-US" dirty="0" err="1"/>
              <a:t>atļauti</a:t>
            </a:r>
            <a:r>
              <a:rPr lang="en-US" dirty="0"/>
              <a:t>”, ja </a:t>
            </a:r>
            <a:r>
              <a:rPr lang="en-US" dirty="0" err="1"/>
              <a:t>tiem</a:t>
            </a:r>
            <a:r>
              <a:rPr lang="en-US" dirty="0"/>
              <a:t> </a:t>
            </a:r>
            <a:r>
              <a:rPr lang="en-US" dirty="0" err="1"/>
              <a:t>izpildās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Bora-</a:t>
            </a:r>
            <a:r>
              <a:rPr lang="en-US" dirty="0" err="1"/>
              <a:t>Zomerfelda</a:t>
            </a:r>
            <a:r>
              <a:rPr lang="en-US" dirty="0"/>
              <a:t>  </a:t>
            </a:r>
            <a:r>
              <a:rPr lang="en-US" dirty="0" err="1"/>
              <a:t>kvantēšanās</a:t>
            </a:r>
            <a:r>
              <a:rPr lang="en-US" dirty="0"/>
              <a:t> </a:t>
            </a:r>
            <a:r>
              <a:rPr lang="en-US" dirty="0" err="1"/>
              <a:t>nosacījums</a:t>
            </a:r>
            <a:r>
              <a:rPr lang="en-US" dirty="0"/>
              <a:t>: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FB79CCE-7D07-E534-A316-9CCA129F48EF}"/>
              </a:ext>
            </a:extLst>
          </p:cNvPr>
          <p:cNvSpPr txBox="1"/>
          <p:nvPr/>
        </p:nvSpPr>
        <p:spPr>
          <a:xfrm>
            <a:off x="4420505" y="4289345"/>
            <a:ext cx="17860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err="1"/>
              <a:t>Piemērs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 err="1"/>
              <a:t>ūdeņraža</a:t>
            </a:r>
            <a:r>
              <a:rPr lang="en-US" dirty="0"/>
              <a:t> atoms</a:t>
            </a: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4DB42983-A17B-027D-C9AA-E34E8BB93F9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373368" y="4354686"/>
            <a:ext cx="4562843" cy="530292"/>
          </a:xfrm>
          <a:prstGeom prst="rect">
            <a:avLst/>
          </a:prstGeom>
        </p:spPr>
      </p:pic>
      <p:grpSp>
        <p:nvGrpSpPr>
          <p:cNvPr id="2059" name="Group 2058">
            <a:extLst>
              <a:ext uri="{FF2B5EF4-FFF2-40B4-BE49-F238E27FC236}">
                <a16:creationId xmlns:a16="http://schemas.microsoft.com/office/drawing/2014/main" id="{36541640-96F0-4194-B845-5DD95CD7B6F4}"/>
              </a:ext>
            </a:extLst>
          </p:cNvPr>
          <p:cNvGrpSpPr/>
          <p:nvPr/>
        </p:nvGrpSpPr>
        <p:grpSpPr>
          <a:xfrm>
            <a:off x="8073628" y="5240382"/>
            <a:ext cx="2774477" cy="1200329"/>
            <a:chOff x="8073628" y="5240382"/>
            <a:chExt cx="2774477" cy="1200329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75FD9D8C-5CEA-8FDF-5D05-53D1ABB6CF38}"/>
                </a:ext>
              </a:extLst>
            </p:cNvPr>
            <p:cNvSpPr txBox="1"/>
            <p:nvPr/>
          </p:nvSpPr>
          <p:spPr>
            <a:xfrm>
              <a:off x="8073628" y="5240382"/>
              <a:ext cx="2774477" cy="1200329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lv-LV" noProof="0" dirty="0"/>
                <a:t>Bora </a:t>
              </a:r>
              <a:r>
                <a:rPr lang="lv-LV" b="1" noProof="0" dirty="0"/>
                <a:t>atbilstības princips</a:t>
              </a:r>
              <a:r>
                <a:rPr lang="lv-LV" noProof="0" dirty="0"/>
                <a:t>:</a:t>
              </a:r>
            </a:p>
            <a:p>
              <a:r>
                <a:rPr lang="lv-LV" noProof="0" dirty="0"/>
                <a:t>robežā	           un  </a:t>
              </a:r>
            </a:p>
            <a:p>
              <a:r>
                <a:rPr lang="lv-LV" noProof="0" dirty="0"/>
                <a:t>kvantu formulām jāsakrīt </a:t>
              </a:r>
            </a:p>
            <a:p>
              <a:r>
                <a:rPr lang="lv-LV" noProof="0" dirty="0"/>
                <a:t>ar klasiskajām </a:t>
              </a:r>
            </a:p>
          </p:txBody>
        </p:sp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EB362142-4B63-3EAE-716A-C57DF27493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8924277" y="5578605"/>
              <a:ext cx="1923828" cy="199878"/>
            </a:xfrm>
            <a:prstGeom prst="rect">
              <a:avLst/>
            </a:prstGeom>
          </p:spPr>
        </p:pic>
      </p:grpSp>
      <p:sp>
        <p:nvSpPr>
          <p:cNvPr id="2048" name="TextBox 2047">
            <a:extLst>
              <a:ext uri="{FF2B5EF4-FFF2-40B4-BE49-F238E27FC236}">
                <a16:creationId xmlns:a16="http://schemas.microsoft.com/office/drawing/2014/main" id="{D17D5522-1B79-E676-4157-A9A07BFF2F29}"/>
              </a:ext>
            </a:extLst>
          </p:cNvPr>
          <p:cNvSpPr txBox="1"/>
          <p:nvPr/>
        </p:nvSpPr>
        <p:spPr>
          <a:xfrm>
            <a:off x="11101796" y="4280009"/>
            <a:ext cx="9623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Bora </a:t>
            </a:r>
            <a:br>
              <a:rPr lang="en-US" dirty="0"/>
            </a:br>
            <a:r>
              <a:rPr lang="en-US" dirty="0"/>
              <a:t>formula</a:t>
            </a:r>
          </a:p>
        </p:txBody>
      </p:sp>
      <p:grpSp>
        <p:nvGrpSpPr>
          <p:cNvPr id="2054" name="Group 2053">
            <a:extLst>
              <a:ext uri="{FF2B5EF4-FFF2-40B4-BE49-F238E27FC236}">
                <a16:creationId xmlns:a16="http://schemas.microsoft.com/office/drawing/2014/main" id="{3FDBBCFD-E9EE-1BC0-37FD-795817FB1537}"/>
              </a:ext>
            </a:extLst>
          </p:cNvPr>
          <p:cNvGrpSpPr/>
          <p:nvPr/>
        </p:nvGrpSpPr>
        <p:grpSpPr>
          <a:xfrm>
            <a:off x="5143837" y="1204367"/>
            <a:ext cx="5254807" cy="1505743"/>
            <a:chOff x="4388924" y="1204367"/>
            <a:chExt cx="5254807" cy="1505743"/>
          </a:xfrm>
        </p:grpSpPr>
        <p:sp>
          <p:nvSpPr>
            <p:cNvPr id="2053" name="Rectangle 2052">
              <a:extLst>
                <a:ext uri="{FF2B5EF4-FFF2-40B4-BE49-F238E27FC236}">
                  <a16:creationId xmlns:a16="http://schemas.microsoft.com/office/drawing/2014/main" id="{F6C41698-EE17-CA5D-905D-6A54B728CC7A}"/>
                </a:ext>
              </a:extLst>
            </p:cNvPr>
            <p:cNvSpPr/>
            <p:nvPr/>
          </p:nvSpPr>
          <p:spPr>
            <a:xfrm>
              <a:off x="4388924" y="1204367"/>
              <a:ext cx="5254807" cy="1505743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C29BA56-D517-F312-572A-8B341B27AA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4637039" y="1836566"/>
              <a:ext cx="3789795" cy="698365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3EAC5B5A-E894-A0C6-2DC1-B2B17C500E5B}"/>
                </a:ext>
              </a:extLst>
            </p:cNvPr>
            <p:cNvSpPr txBox="1"/>
            <p:nvPr/>
          </p:nvSpPr>
          <p:spPr>
            <a:xfrm>
              <a:off x="6441148" y="1297886"/>
              <a:ext cx="27152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Atoma</a:t>
              </a:r>
              <a:r>
                <a:rPr lang="en-US" dirty="0"/>
                <a:t>  </a:t>
              </a:r>
              <a:r>
                <a:rPr lang="en-US" dirty="0" err="1"/>
                <a:t>stāvokļu</a:t>
              </a:r>
              <a:r>
                <a:rPr lang="en-US" dirty="0"/>
                <a:t> </a:t>
              </a:r>
              <a:r>
                <a:rPr lang="en-US" dirty="0" err="1"/>
                <a:t>enerģijas</a:t>
              </a:r>
              <a:endParaRPr lang="en-US" dirty="0"/>
            </a:p>
          </p:txBody>
        </p: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1CC4D20D-2E43-BC2A-D344-782C4AF0CA78}"/>
                </a:ext>
              </a:extLst>
            </p:cNvPr>
            <p:cNvCxnSpPr/>
            <p:nvPr/>
          </p:nvCxnSpPr>
          <p:spPr>
            <a:xfrm flipH="1">
              <a:off x="7033959" y="1639981"/>
              <a:ext cx="180856" cy="153147"/>
            </a:xfrm>
            <a:prstGeom prst="straightConnector1">
              <a:avLst/>
            </a:prstGeom>
            <a:ln w="1905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5F17F92A-FAFF-D3D3-4A96-4C4362FC0027}"/>
                </a:ext>
              </a:extLst>
            </p:cNvPr>
            <p:cNvCxnSpPr/>
            <p:nvPr/>
          </p:nvCxnSpPr>
          <p:spPr>
            <a:xfrm flipH="1">
              <a:off x="7824343" y="1613865"/>
              <a:ext cx="180856" cy="153147"/>
            </a:xfrm>
            <a:prstGeom prst="straightConnector1">
              <a:avLst/>
            </a:prstGeom>
            <a:ln w="1905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2049" name="TextBox 2048">
              <a:extLst>
                <a:ext uri="{FF2B5EF4-FFF2-40B4-BE49-F238E27FC236}">
                  <a16:creationId xmlns:a16="http://schemas.microsoft.com/office/drawing/2014/main" id="{E8F4F738-7AD7-E327-55CD-5B59145381BB}"/>
                </a:ext>
              </a:extLst>
            </p:cNvPr>
            <p:cNvSpPr txBox="1"/>
            <p:nvPr/>
          </p:nvSpPr>
          <p:spPr>
            <a:xfrm>
              <a:off x="4491549" y="1237177"/>
              <a:ext cx="162384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Spektra</a:t>
              </a:r>
              <a:r>
                <a:rPr lang="en-US" dirty="0"/>
                <a:t> </a:t>
              </a:r>
              <a:r>
                <a:rPr lang="en-US" dirty="0" err="1"/>
                <a:t>līnijas</a:t>
              </a:r>
              <a:r>
                <a:rPr lang="en-US" dirty="0"/>
                <a:t> </a:t>
              </a:r>
              <a:br>
                <a:rPr lang="en-US" dirty="0"/>
              </a:br>
              <a:r>
                <a:rPr lang="en-US" dirty="0" err="1"/>
                <a:t>frekvence</a:t>
              </a:r>
              <a:endParaRPr lang="en-US" dirty="0"/>
            </a:p>
          </p:txBody>
        </p:sp>
        <p:cxnSp>
          <p:nvCxnSpPr>
            <p:cNvPr id="2051" name="Straight Arrow Connector 2050">
              <a:extLst>
                <a:ext uri="{FF2B5EF4-FFF2-40B4-BE49-F238E27FC236}">
                  <a16:creationId xmlns:a16="http://schemas.microsoft.com/office/drawing/2014/main" id="{22BB46ED-20F8-9DFC-2F91-6A0E3458B89D}"/>
                </a:ext>
              </a:extLst>
            </p:cNvPr>
            <p:cNvCxnSpPr>
              <a:cxnSpLocks/>
            </p:cNvCxnSpPr>
            <p:nvPr/>
          </p:nvCxnSpPr>
          <p:spPr>
            <a:xfrm>
              <a:off x="4738574" y="1875807"/>
              <a:ext cx="0" cy="209305"/>
            </a:xfrm>
            <a:prstGeom prst="straightConnector1">
              <a:avLst/>
            </a:prstGeom>
            <a:ln w="1905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pic>
        <p:nvPicPr>
          <p:cNvPr id="2058" name="Picture 2057" descr="undefined">
            <a:extLst>
              <a:ext uri="{FF2B5EF4-FFF2-40B4-BE49-F238E27FC236}">
                <a16:creationId xmlns:a16="http://schemas.microsoft.com/office/drawing/2014/main" id="{43FF7D39-299E-EAA4-6299-636D38E9D2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705"/>
          <a:stretch>
            <a:fillRect/>
          </a:stretch>
        </p:blipFill>
        <p:spPr bwMode="auto">
          <a:xfrm>
            <a:off x="1394160" y="4536088"/>
            <a:ext cx="2604304" cy="646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0" name="TextBox 2059">
            <a:extLst>
              <a:ext uri="{FF2B5EF4-FFF2-40B4-BE49-F238E27FC236}">
                <a16:creationId xmlns:a16="http://schemas.microsoft.com/office/drawing/2014/main" id="{DF4170B5-F2C6-FBCC-716D-903F8D81E1A4}"/>
              </a:ext>
            </a:extLst>
          </p:cNvPr>
          <p:cNvSpPr txBox="1"/>
          <p:nvPr/>
        </p:nvSpPr>
        <p:spPr>
          <a:xfrm>
            <a:off x="4598595" y="28392"/>
            <a:ext cx="3079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Planka </a:t>
            </a:r>
            <a:r>
              <a:rPr lang="en-US" dirty="0" err="1"/>
              <a:t>likums</a:t>
            </a:r>
            <a:r>
              <a:rPr lang="en-US" dirty="0"/>
              <a:t> un </a:t>
            </a:r>
            <a:r>
              <a:rPr lang="en-US" dirty="0" err="1"/>
              <a:t>konstante</a:t>
            </a:r>
            <a:r>
              <a:rPr lang="en-US" dirty="0"/>
              <a:t> </a:t>
            </a:r>
            <a:r>
              <a:rPr lang="en-US" i="1" dirty="0"/>
              <a:t>h</a:t>
            </a:r>
          </a:p>
        </p:txBody>
      </p:sp>
      <p:sp>
        <p:nvSpPr>
          <p:cNvPr id="2061" name="TextBox 2060">
            <a:extLst>
              <a:ext uri="{FF2B5EF4-FFF2-40B4-BE49-F238E27FC236}">
                <a16:creationId xmlns:a16="http://schemas.microsoft.com/office/drawing/2014/main" id="{C3445377-98E2-C6F2-FA2B-B56F9D421416}"/>
              </a:ext>
            </a:extLst>
          </p:cNvPr>
          <p:cNvSpPr txBox="1"/>
          <p:nvPr/>
        </p:nvSpPr>
        <p:spPr>
          <a:xfrm>
            <a:off x="10558130" y="1428565"/>
            <a:ext cx="15834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Ridberga</a:t>
            </a:r>
            <a:r>
              <a:rPr lang="en-US" dirty="0"/>
              <a:t>-Rica</a:t>
            </a:r>
            <a:br>
              <a:rPr lang="en-US" dirty="0"/>
            </a:br>
            <a:r>
              <a:rPr lang="en-US" dirty="0" err="1"/>
              <a:t>kombināciju</a:t>
            </a:r>
            <a:br>
              <a:rPr lang="en-US" dirty="0"/>
            </a:br>
            <a:r>
              <a:rPr lang="en-US" dirty="0" err="1"/>
              <a:t>likums</a:t>
            </a:r>
            <a:endParaRPr lang="en-US" dirty="0"/>
          </a:p>
        </p:txBody>
      </p:sp>
      <p:cxnSp>
        <p:nvCxnSpPr>
          <p:cNvPr id="2062" name="Straight Arrow Connector 2061">
            <a:extLst>
              <a:ext uri="{FF2B5EF4-FFF2-40B4-BE49-F238E27FC236}">
                <a16:creationId xmlns:a16="http://schemas.microsoft.com/office/drawing/2014/main" id="{50074B65-3290-1DCB-338B-CABA2E0D6812}"/>
              </a:ext>
            </a:extLst>
          </p:cNvPr>
          <p:cNvCxnSpPr>
            <a:cxnSpLocks/>
          </p:cNvCxnSpPr>
          <p:nvPr/>
        </p:nvCxnSpPr>
        <p:spPr>
          <a:xfrm>
            <a:off x="5889655" y="4003401"/>
            <a:ext cx="787455" cy="609109"/>
          </a:xfrm>
          <a:prstGeom prst="straightConnector1">
            <a:avLst/>
          </a:prstGeom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067" name="Straight Arrow Connector 2066">
            <a:extLst>
              <a:ext uri="{FF2B5EF4-FFF2-40B4-BE49-F238E27FC236}">
                <a16:creationId xmlns:a16="http://schemas.microsoft.com/office/drawing/2014/main" id="{B4485CE5-C769-B6C1-7367-C7D6A488F5E7}"/>
              </a:ext>
            </a:extLst>
          </p:cNvPr>
          <p:cNvCxnSpPr>
            <a:cxnSpLocks/>
          </p:cNvCxnSpPr>
          <p:nvPr/>
        </p:nvCxnSpPr>
        <p:spPr>
          <a:xfrm>
            <a:off x="6274547" y="3903171"/>
            <a:ext cx="805126" cy="632917"/>
          </a:xfrm>
          <a:prstGeom prst="straightConnector1">
            <a:avLst/>
          </a:prstGeom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0476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9" grpId="0"/>
      <p:bldP spid="2048" grpId="0"/>
      <p:bldP spid="206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BA9C4F-29D0-98D9-E222-13871502D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2" y="1025236"/>
            <a:ext cx="10515600" cy="5151727"/>
          </a:xfrm>
        </p:spPr>
        <p:txBody>
          <a:bodyPr/>
          <a:lstStyle/>
          <a:p>
            <a:r>
              <a:rPr lang="lv-LV" noProof="0" dirty="0"/>
              <a:t>Klasisko koordināti aizstāj ar </a:t>
            </a:r>
            <a:r>
              <a:rPr lang="lv-LV" b="1" noProof="0" dirty="0"/>
              <a:t>kvantu amplitūdām</a:t>
            </a:r>
          </a:p>
          <a:p>
            <a:endParaRPr lang="lv-LV" b="1" noProof="0" dirty="0"/>
          </a:p>
          <a:p>
            <a:pPr marL="0" indent="0">
              <a:buNone/>
            </a:pPr>
            <a:endParaRPr lang="lv-LV" noProof="0" dirty="0"/>
          </a:p>
          <a:p>
            <a:r>
              <a:rPr lang="lv-LV" noProof="0" dirty="0"/>
              <a:t>“Uzmin” kvantu amplitūdu </a:t>
            </a:r>
            <a:r>
              <a:rPr lang="lv-LV" b="1" noProof="0" dirty="0"/>
              <a:t>reizināšanas likumu</a:t>
            </a:r>
          </a:p>
          <a:p>
            <a:endParaRPr lang="lv-LV" b="1" noProof="0" dirty="0"/>
          </a:p>
          <a:p>
            <a:endParaRPr lang="lv-LV" b="1" noProof="0" dirty="0"/>
          </a:p>
          <a:p>
            <a:r>
              <a:rPr lang="lv-LV" noProof="0" dirty="0"/>
              <a:t>Ar jaunu algebru 2. Ņūtona likums </a:t>
            </a:r>
            <a:r>
              <a:rPr lang="lv-LV" b="1" noProof="0" dirty="0"/>
              <a:t>paliek spēkā</a:t>
            </a:r>
            <a:r>
              <a:rPr lang="lv-LV" noProof="0" dirty="0"/>
              <a:t>!</a:t>
            </a:r>
          </a:p>
          <a:p>
            <a:r>
              <a:rPr lang="lv-LV" noProof="0" dirty="0"/>
              <a:t>No Bora </a:t>
            </a:r>
            <a:r>
              <a:rPr lang="lv-LV" b="1" noProof="0" dirty="0"/>
              <a:t>kvantēšanās nosacījuma </a:t>
            </a:r>
            <a:r>
              <a:rPr lang="lv-LV" noProof="0" dirty="0"/>
              <a:t>un </a:t>
            </a:r>
            <a:r>
              <a:rPr lang="lv-LV" b="1" noProof="0" dirty="0"/>
              <a:t>atbilstības principa </a:t>
            </a:r>
            <a:br>
              <a:rPr lang="lv-LV" noProof="0" dirty="0"/>
            </a:br>
            <a:r>
              <a:rPr lang="lv-LV" noProof="0" dirty="0"/>
              <a:t>iegūst </a:t>
            </a:r>
            <a:r>
              <a:rPr lang="lv-LV" noProof="0" dirty="0" err="1"/>
              <a:t>papildvienādojumu</a:t>
            </a:r>
            <a:r>
              <a:rPr lang="lv-LV" noProof="0" dirty="0"/>
              <a:t> amplitūdām un frekvencēm:</a:t>
            </a:r>
          </a:p>
        </p:txBody>
      </p:sp>
      <p:pic>
        <p:nvPicPr>
          <p:cNvPr id="5" name="Picture 4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2F1BBB10-6C1F-2A43-C356-A1DAB8E711E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2027"/>
          <a:stretch>
            <a:fillRect/>
          </a:stretch>
        </p:blipFill>
        <p:spPr>
          <a:xfrm>
            <a:off x="2626122" y="3268426"/>
            <a:ext cx="4748886" cy="5592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A4028B1-3B98-07E3-008F-312CF2C5A51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8645" b="-7910"/>
          <a:stretch>
            <a:fillRect/>
          </a:stretch>
        </p:blipFill>
        <p:spPr>
          <a:xfrm>
            <a:off x="9356111" y="3904802"/>
            <a:ext cx="2399087" cy="614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E659929-62B2-A34F-8623-E22F4F5FAF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193" y="5587005"/>
            <a:ext cx="9268581" cy="8388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2D7BFC7B-6ECC-DC54-0B06-F87020A78D10}"/>
              </a:ext>
            </a:extLst>
          </p:cNvPr>
          <p:cNvGrpSpPr/>
          <p:nvPr/>
        </p:nvGrpSpPr>
        <p:grpSpPr>
          <a:xfrm>
            <a:off x="2226859" y="1662801"/>
            <a:ext cx="7917727" cy="702994"/>
            <a:chOff x="2226859" y="1662801"/>
            <a:chExt cx="7917727" cy="702994"/>
          </a:xfrm>
        </p:grpSpPr>
        <p:pic>
          <p:nvPicPr>
            <p:cNvPr id="9" name="Picture 8" descr="A black and white math symbols&#10;&#10;AI-generated content may be incorrect.">
              <a:extLst>
                <a:ext uri="{FF2B5EF4-FFF2-40B4-BE49-F238E27FC236}">
                  <a16:creationId xmlns:a16="http://schemas.microsoft.com/office/drawing/2014/main" id="{9BBFB89D-4DFB-DF1D-ACAE-7E8A59CD077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5406" t="8768" r="2309" b="1206"/>
            <a:stretch>
              <a:fillRect/>
            </a:stretch>
          </p:blipFill>
          <p:spPr>
            <a:xfrm>
              <a:off x="2226859" y="1662801"/>
              <a:ext cx="3090087" cy="702994"/>
            </a:xfrm>
            <a:prstGeom prst="rect">
              <a:avLst/>
            </a:prstGeom>
          </p:spPr>
        </p:pic>
        <p:pic>
          <p:nvPicPr>
            <p:cNvPr id="11" name="Picture 10" descr="A close up of a number&#10;&#10;AI-generated content may be incorrect.">
              <a:extLst>
                <a:ext uri="{FF2B5EF4-FFF2-40B4-BE49-F238E27FC236}">
                  <a16:creationId xmlns:a16="http://schemas.microsoft.com/office/drawing/2014/main" id="{18700626-2154-D266-7F42-EEBD16338EF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499501" y="1687254"/>
              <a:ext cx="3645085" cy="57038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4" name="Right Arrow 33">
              <a:extLst>
                <a:ext uri="{FF2B5EF4-FFF2-40B4-BE49-F238E27FC236}">
                  <a16:creationId xmlns:a16="http://schemas.microsoft.com/office/drawing/2014/main" id="{A36D786F-4A8B-CE26-9F5E-69561830E85E}"/>
                </a:ext>
              </a:extLst>
            </p:cNvPr>
            <p:cNvSpPr/>
            <p:nvPr/>
          </p:nvSpPr>
          <p:spPr>
            <a:xfrm>
              <a:off x="5493490" y="1850065"/>
              <a:ext cx="744279" cy="308344"/>
            </a:xfrm>
            <a:prstGeom prst="rightArrow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529E7DBF-FC4D-B480-6C12-5439818ADBA7}"/>
              </a:ext>
            </a:extLst>
          </p:cNvPr>
          <p:cNvGrpSpPr/>
          <p:nvPr/>
        </p:nvGrpSpPr>
        <p:grpSpPr>
          <a:xfrm>
            <a:off x="10341939" y="4775580"/>
            <a:ext cx="1658172" cy="1699507"/>
            <a:chOff x="10341939" y="4775580"/>
            <a:chExt cx="1658172" cy="1699507"/>
          </a:xfrm>
        </p:grpSpPr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49428F60-8B14-66D0-4B9B-F333246EA90E}"/>
                </a:ext>
              </a:extLst>
            </p:cNvPr>
            <p:cNvCxnSpPr/>
            <p:nvPr/>
          </p:nvCxnSpPr>
          <p:spPr>
            <a:xfrm>
              <a:off x="11250062" y="4775580"/>
              <a:ext cx="0" cy="77617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BBC426F-736C-9711-F5CA-56B44769DA4C}"/>
                </a:ext>
              </a:extLst>
            </p:cNvPr>
            <p:cNvSpPr/>
            <p:nvPr/>
          </p:nvSpPr>
          <p:spPr>
            <a:xfrm>
              <a:off x="10735020" y="5551757"/>
              <a:ext cx="126509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QM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30FADDC9-A950-E599-5908-572DDD888BC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41939" y="5996763"/>
              <a:ext cx="339916" cy="966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C4A9FEF3-E127-9F06-B95B-F399F197F7B1}"/>
              </a:ext>
            </a:extLst>
          </p:cNvPr>
          <p:cNvSpPr/>
          <p:nvPr/>
        </p:nvSpPr>
        <p:spPr>
          <a:xfrm rot="16200000">
            <a:off x="-840876" y="2214555"/>
            <a:ext cx="2879568" cy="5009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Kinemātika</a:t>
            </a:r>
            <a:endParaRPr lang="en-US" sz="2800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98C00CB-0D3E-9B63-B5AB-19CFB1BDB17E}"/>
              </a:ext>
            </a:extLst>
          </p:cNvPr>
          <p:cNvSpPr/>
          <p:nvPr/>
        </p:nvSpPr>
        <p:spPr>
          <a:xfrm rot="16200000">
            <a:off x="-674518" y="5086228"/>
            <a:ext cx="2550111" cy="5009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Dinamika</a:t>
            </a:r>
            <a:endParaRPr lang="en-US" sz="280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83E88A4-F218-47E8-5B92-96A9FD0A0710}"/>
              </a:ext>
            </a:extLst>
          </p:cNvPr>
          <p:cNvSpPr txBox="1"/>
          <p:nvPr/>
        </p:nvSpPr>
        <p:spPr>
          <a:xfrm>
            <a:off x="408468" y="93717"/>
            <a:ext cx="116586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3600" dirty="0" err="1">
                <a:solidFill>
                  <a:schemeClr val="tx2"/>
                </a:solidFill>
              </a:rPr>
              <a:t>Pārinterpretācija</a:t>
            </a:r>
            <a:r>
              <a:rPr lang="lv-LV" sz="3600" dirty="0">
                <a:solidFill>
                  <a:schemeClr val="tx2"/>
                </a:solidFill>
              </a:rPr>
              <a:t> (</a:t>
            </a:r>
            <a:r>
              <a:rPr lang="lv-LV" sz="3600" dirty="0" err="1">
                <a:solidFill>
                  <a:schemeClr val="tx2"/>
                </a:solidFill>
              </a:rPr>
              <a:t>Umdeutung</a:t>
            </a:r>
            <a:r>
              <a:rPr lang="lv-LV" sz="3600" dirty="0">
                <a:solidFill>
                  <a:schemeClr val="tx2"/>
                </a:solidFill>
              </a:rPr>
              <a:t>)  kvantu teorijas gaismā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71394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6B50CC-B49D-1473-2DB4-7A9F9A653E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DF4BCE5-43E9-42E4-6929-195EB1944E5A}"/>
              </a:ext>
            </a:extLst>
          </p:cNvPr>
          <p:cNvSpPr txBox="1"/>
          <p:nvPr/>
        </p:nvSpPr>
        <p:spPr>
          <a:xfrm>
            <a:off x="712382" y="595423"/>
            <a:ext cx="71734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 err="1"/>
              <a:t>Klasiskā</a:t>
            </a:r>
            <a:r>
              <a:rPr lang="en-US" sz="2400" dirty="0"/>
              <a:t> </a:t>
            </a:r>
            <a:r>
              <a:rPr lang="en-US" sz="2400" dirty="0" err="1"/>
              <a:t>robeža</a:t>
            </a:r>
            <a:r>
              <a:rPr lang="en-US" sz="2400" dirty="0"/>
              <a:t> =&gt; </a:t>
            </a:r>
            <a:r>
              <a:rPr lang="en-US" sz="2400" b="1" dirty="0" err="1"/>
              <a:t>Furjē</a:t>
            </a:r>
            <a:r>
              <a:rPr lang="en-US" sz="2400" b="1" dirty="0"/>
              <a:t> </a:t>
            </a:r>
            <a:r>
              <a:rPr lang="en-US" sz="2400" b="1" dirty="0" err="1"/>
              <a:t>rinda</a:t>
            </a:r>
            <a:r>
              <a:rPr lang="en-US" sz="2400" b="1" dirty="0"/>
              <a:t> </a:t>
            </a:r>
            <a:r>
              <a:rPr lang="en-US" sz="2400" dirty="0" err="1"/>
              <a:t>periodiskai</a:t>
            </a:r>
            <a:r>
              <a:rPr lang="en-US" sz="2400" dirty="0"/>
              <a:t> </a:t>
            </a:r>
            <a:r>
              <a:rPr lang="en-US" sz="2400" dirty="0" err="1"/>
              <a:t>kustībai</a:t>
            </a:r>
            <a:endParaRPr lang="en-US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1246CC-AAA0-CA12-C103-BB1FD86892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612" y="1500818"/>
            <a:ext cx="7772400" cy="3025989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27CB7EC2-6876-528F-5E0C-1B222F112BE7}"/>
              </a:ext>
            </a:extLst>
          </p:cNvPr>
          <p:cNvGrpSpPr/>
          <p:nvPr/>
        </p:nvGrpSpPr>
        <p:grpSpPr>
          <a:xfrm>
            <a:off x="1326288" y="1318437"/>
            <a:ext cx="5945625" cy="1434027"/>
            <a:chOff x="290624" y="3874944"/>
            <a:chExt cx="2845981" cy="68642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0E794D5-C3DB-440E-B7C5-3F40D55375CB}"/>
                </a:ext>
              </a:extLst>
            </p:cNvPr>
            <p:cNvSpPr txBox="1"/>
            <p:nvPr/>
          </p:nvSpPr>
          <p:spPr>
            <a:xfrm>
              <a:off x="290624" y="3874944"/>
              <a:ext cx="2845981" cy="686423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F3DA1C8-9646-1FBB-A7C0-568A490E1F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4650" y="3981580"/>
              <a:ext cx="2593099" cy="477844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4686E5EB-BA50-71C0-19D0-79CC896A6B10}"/>
              </a:ext>
            </a:extLst>
          </p:cNvPr>
          <p:cNvSpPr txBox="1"/>
          <p:nvPr/>
        </p:nvSpPr>
        <p:spPr>
          <a:xfrm>
            <a:off x="9452344" y="2752464"/>
            <a:ext cx="2399824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/>
              <a:t>Stacionārā</a:t>
            </a:r>
            <a:r>
              <a:rPr lang="en-US" dirty="0"/>
              <a:t> </a:t>
            </a:r>
            <a:r>
              <a:rPr lang="en-US" dirty="0" err="1"/>
              <a:t>stāvokļa</a:t>
            </a:r>
            <a:endParaRPr lang="en-US" dirty="0"/>
          </a:p>
          <a:p>
            <a:r>
              <a:rPr lang="en-US" dirty="0" err="1"/>
              <a:t>orbītālās</a:t>
            </a:r>
            <a:r>
              <a:rPr lang="en-US" dirty="0"/>
              <a:t> </a:t>
            </a:r>
            <a:r>
              <a:rPr lang="en-US" dirty="0" err="1"/>
              <a:t>frekvences</a:t>
            </a:r>
            <a:r>
              <a:rPr lang="en-US" dirty="0"/>
              <a:t> </a:t>
            </a:r>
          </a:p>
          <a:p>
            <a:r>
              <a:rPr lang="en-US" dirty="0" err="1"/>
              <a:t>discrētās</a:t>
            </a:r>
            <a:r>
              <a:rPr lang="en-US" dirty="0"/>
              <a:t> </a:t>
            </a:r>
            <a:r>
              <a:rPr lang="en-US" dirty="0" err="1"/>
              <a:t>harmonikas</a:t>
            </a:r>
            <a:r>
              <a:rPr lang="en-US" dirty="0"/>
              <a:t>!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85CEF13-39E7-79D1-4E44-AA18CFC3E09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4659" t="717" r="34322" b="78499"/>
          <a:stretch>
            <a:fillRect/>
          </a:stretch>
        </p:blipFill>
        <p:spPr>
          <a:xfrm>
            <a:off x="8484781" y="335889"/>
            <a:ext cx="2711303" cy="75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84462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7422AAE-49E0-B457-F993-E22F81B3B14A}"/>
              </a:ext>
            </a:extLst>
          </p:cNvPr>
          <p:cNvSpPr txBox="1"/>
          <p:nvPr/>
        </p:nvSpPr>
        <p:spPr>
          <a:xfrm>
            <a:off x="712382" y="595423"/>
            <a:ext cx="86240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 err="1"/>
              <a:t>Klasiskā</a:t>
            </a:r>
            <a:r>
              <a:rPr lang="en-US" sz="2400" dirty="0"/>
              <a:t> </a:t>
            </a:r>
            <a:r>
              <a:rPr lang="en-US" sz="2400" dirty="0" err="1"/>
              <a:t>robeža</a:t>
            </a:r>
            <a:r>
              <a:rPr lang="en-US" sz="2400" dirty="0"/>
              <a:t> =&gt; </a:t>
            </a:r>
            <a:r>
              <a:rPr lang="en-US" sz="2400" b="1" dirty="0" err="1"/>
              <a:t>Furjē</a:t>
            </a:r>
            <a:r>
              <a:rPr lang="en-US" sz="2400" b="1" dirty="0"/>
              <a:t> </a:t>
            </a:r>
            <a:r>
              <a:rPr lang="en-US" sz="2400" b="1" dirty="0" err="1"/>
              <a:t>rinda</a:t>
            </a:r>
            <a:r>
              <a:rPr lang="en-US" sz="2400" b="1" dirty="0"/>
              <a:t> </a:t>
            </a:r>
            <a:r>
              <a:rPr lang="en-US" sz="2400" dirty="0" err="1"/>
              <a:t>periodiskai</a:t>
            </a:r>
            <a:r>
              <a:rPr lang="en-US" sz="2400" dirty="0"/>
              <a:t> </a:t>
            </a:r>
            <a:r>
              <a:rPr lang="en-US" sz="2400" dirty="0" err="1"/>
              <a:t>kustībai</a:t>
            </a:r>
            <a:endParaRPr lang="en-US" sz="2400" dirty="0"/>
          </a:p>
          <a:p>
            <a:pPr marL="342900" indent="-342900">
              <a:buFont typeface="+mj-lt"/>
              <a:buAutoNum type="arabicPeriod"/>
            </a:pPr>
            <a:r>
              <a:rPr lang="en-US" sz="2400" dirty="0" err="1"/>
              <a:t>Furjē</a:t>
            </a:r>
            <a:r>
              <a:rPr lang="en-US" sz="2400" dirty="0"/>
              <a:t> </a:t>
            </a:r>
            <a:r>
              <a:rPr lang="en-US" sz="2400" dirty="0" err="1"/>
              <a:t>rindu</a:t>
            </a:r>
            <a:r>
              <a:rPr lang="en-US" sz="2400" dirty="0"/>
              <a:t> </a:t>
            </a:r>
            <a:r>
              <a:rPr lang="en-US" sz="2400" b="1" dirty="0" err="1"/>
              <a:t>reizinājumā</a:t>
            </a:r>
            <a:r>
              <a:rPr lang="en-US" sz="2400" b="1" dirty="0"/>
              <a:t> </a:t>
            </a:r>
            <a:r>
              <a:rPr lang="en-US" sz="2400" b="1" dirty="0" err="1"/>
              <a:t>frenkcences</a:t>
            </a:r>
            <a:r>
              <a:rPr lang="en-US" sz="2400" b="1" dirty="0"/>
              <a:t> </a:t>
            </a:r>
            <a:r>
              <a:rPr lang="en-US" sz="2400" b="1" dirty="0" err="1"/>
              <a:t>saskaitās</a:t>
            </a:r>
            <a:endParaRPr lang="en-US" sz="2400" b="1" dirty="0"/>
          </a:p>
          <a:p>
            <a:pPr marL="342900" indent="-342900">
              <a:buFont typeface="+mj-lt"/>
              <a:buAutoNum type="arabicPeriod"/>
            </a:pPr>
            <a:r>
              <a:rPr lang="en-US" sz="2400" dirty="0" err="1"/>
              <a:t>Frekvenču</a:t>
            </a:r>
            <a:r>
              <a:rPr lang="en-US" sz="2400" dirty="0"/>
              <a:t> </a:t>
            </a:r>
            <a:r>
              <a:rPr lang="en-US" sz="2400" dirty="0" err="1"/>
              <a:t>kombinācijas</a:t>
            </a:r>
            <a:r>
              <a:rPr lang="en-US" sz="2400" dirty="0"/>
              <a:t> </a:t>
            </a:r>
            <a:r>
              <a:rPr lang="en-US" sz="2400" dirty="0" err="1"/>
              <a:t>nosaka</a:t>
            </a:r>
            <a:r>
              <a:rPr lang="en-US" sz="2400" dirty="0"/>
              <a:t>, </a:t>
            </a:r>
            <a:r>
              <a:rPr lang="en-US" sz="2400" dirty="0" err="1"/>
              <a:t>kuras</a:t>
            </a:r>
            <a:r>
              <a:rPr lang="en-US" sz="2400" dirty="0"/>
              <a:t> </a:t>
            </a:r>
            <a:r>
              <a:rPr lang="en-US" sz="2400" dirty="0" err="1"/>
              <a:t>amplitūdas</a:t>
            </a:r>
            <a:r>
              <a:rPr lang="en-US" sz="2400" dirty="0"/>
              <a:t> </a:t>
            </a:r>
            <a:r>
              <a:rPr lang="en-US" sz="2400" dirty="0" err="1"/>
              <a:t>ir</a:t>
            </a:r>
            <a:r>
              <a:rPr lang="en-US" sz="2400" dirty="0"/>
              <a:t> </a:t>
            </a:r>
            <a:r>
              <a:rPr lang="en-US" sz="2400" dirty="0" err="1"/>
              <a:t>jāreizina</a:t>
            </a:r>
            <a:endParaRPr lang="en-US" sz="2400" dirty="0"/>
          </a:p>
        </p:txBody>
      </p:sp>
      <p:pic>
        <p:nvPicPr>
          <p:cNvPr id="4" name="Picture 3" descr="A group of mathematical equations&#10;&#10;AI-generated content may be incorrect.">
            <a:extLst>
              <a:ext uri="{FF2B5EF4-FFF2-40B4-BE49-F238E27FC236}">
                <a16:creationId xmlns:a16="http://schemas.microsoft.com/office/drawing/2014/main" id="{D44B2E98-7920-152A-08DD-1E22BEBBB7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0186" y="2173550"/>
            <a:ext cx="6619507" cy="37700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095B28-0F54-D32C-F001-5C46D573030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4659" t="717" r="34322" b="78499"/>
          <a:stretch>
            <a:fillRect/>
          </a:stretch>
        </p:blipFill>
        <p:spPr>
          <a:xfrm>
            <a:off x="8484781" y="335889"/>
            <a:ext cx="2711303" cy="75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17766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10882</TotalTime>
  <Words>522</Words>
  <Application>Microsoft Macintosh PowerPoint</Application>
  <PresentationFormat>Widescreen</PresentationFormat>
  <Paragraphs>89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Aptos</vt:lpstr>
      <vt:lpstr>Aptos Display</vt:lpstr>
      <vt:lpstr>Arial</vt:lpstr>
      <vt:lpstr>Office Theme</vt:lpstr>
      <vt:lpstr>Kvantu mehānikas piedzimšana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Vjačeslavs Kaščejevs</dc:creator>
  <cp:lastModifiedBy>Vjačeslavs Kaščejevs</cp:lastModifiedBy>
  <cp:revision>64</cp:revision>
  <dcterms:created xsi:type="dcterms:W3CDTF">2025-11-20T18:09:20Z</dcterms:created>
  <dcterms:modified xsi:type="dcterms:W3CDTF">2025-12-11T08:02:50Z</dcterms:modified>
</cp:coreProperties>
</file>