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41" r:id="rId1"/>
  </p:sldMasterIdLst>
  <p:notesMasterIdLst>
    <p:notesMasterId r:id="rId44"/>
  </p:notesMasterIdLst>
  <p:sldIdLst>
    <p:sldId id="256" r:id="rId2"/>
    <p:sldId id="257" r:id="rId3"/>
    <p:sldId id="336" r:id="rId4"/>
    <p:sldId id="258" r:id="rId5"/>
    <p:sldId id="259" r:id="rId6"/>
    <p:sldId id="268" r:id="rId7"/>
    <p:sldId id="346" r:id="rId8"/>
    <p:sldId id="347" r:id="rId9"/>
    <p:sldId id="337" r:id="rId10"/>
    <p:sldId id="267" r:id="rId11"/>
    <p:sldId id="271" r:id="rId12"/>
    <p:sldId id="281" r:id="rId13"/>
    <p:sldId id="283" r:id="rId14"/>
    <p:sldId id="272" r:id="rId15"/>
    <p:sldId id="277" r:id="rId16"/>
    <p:sldId id="359" r:id="rId17"/>
    <p:sldId id="364" r:id="rId18"/>
    <p:sldId id="286" r:id="rId19"/>
    <p:sldId id="353" r:id="rId20"/>
    <p:sldId id="366" r:id="rId21"/>
    <p:sldId id="297" r:id="rId22"/>
    <p:sldId id="293" r:id="rId23"/>
    <p:sldId id="291" r:id="rId24"/>
    <p:sldId id="299" r:id="rId25"/>
    <p:sldId id="367" r:id="rId26"/>
    <p:sldId id="365" r:id="rId27"/>
    <p:sldId id="301" r:id="rId28"/>
    <p:sldId id="348" r:id="rId29"/>
    <p:sldId id="339" r:id="rId30"/>
    <p:sldId id="349" r:id="rId31"/>
    <p:sldId id="363" r:id="rId32"/>
    <p:sldId id="361" r:id="rId33"/>
    <p:sldId id="362" r:id="rId34"/>
    <p:sldId id="342" r:id="rId35"/>
    <p:sldId id="344" r:id="rId36"/>
    <p:sldId id="319" r:id="rId37"/>
    <p:sldId id="358" r:id="rId38"/>
    <p:sldId id="321" r:id="rId39"/>
    <p:sldId id="355" r:id="rId40"/>
    <p:sldId id="356" r:id="rId41"/>
    <p:sldId id="368" r:id="rId42"/>
    <p:sldId id="323" r:id="rId43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ārlis Čerāns" initials="KČ" lastIdx="8" clrIdx="0">
    <p:extLst>
      <p:ext uri="{19B8F6BF-5375-455C-9EA6-DF929625EA0E}">
        <p15:presenceInfo xmlns:p15="http://schemas.microsoft.com/office/powerpoint/2012/main" userId="113e5eb391d9c2bb" providerId="Windows Live"/>
      </p:ext>
    </p:extLst>
  </p:cmAuthor>
  <p:cmAuthor id="2" name="Julija" initials="jo" lastIdx="2" clrIdx="1">
    <p:extLst>
      <p:ext uri="{19B8F6BF-5375-455C-9EA6-DF929625EA0E}">
        <p15:presenceInfo xmlns:p15="http://schemas.microsoft.com/office/powerpoint/2012/main" userId="Juli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C2F"/>
    <a:srgbClr val="3B5B75"/>
    <a:srgbClr val="4C7596"/>
    <a:srgbClr val="CED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33" autoAdjust="0"/>
    <p:restoredTop sz="79614" autoAdjust="0"/>
  </p:normalViewPr>
  <p:slideViewPr>
    <p:cSldViewPr snapToGrid="0">
      <p:cViewPr varScale="1">
        <p:scale>
          <a:sx n="102" d="100"/>
          <a:sy n="102" d="100"/>
        </p:scale>
        <p:origin x="1022" y="7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66135-19ED-4852-A250-71E1FDBC21E0}" type="datetimeFigureOut">
              <a:rPr lang="en-GB" smtClean="0"/>
              <a:pPr/>
              <a:t>23/10/2023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3920D-C4B9-4C20-A05D-352F84C0D8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7370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920D-C4B9-4C20-A05D-352F84C0D84A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802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lv-LV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920D-C4B9-4C20-A05D-352F84C0D84A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150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920D-C4B9-4C20-A05D-352F84C0D84A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359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920D-C4B9-4C20-A05D-352F84C0D84A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338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920D-C4B9-4C20-A05D-352F84C0D84A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349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lv-LV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920D-C4B9-4C20-A05D-352F84C0D84A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928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sz="1200" strike="sng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920D-C4B9-4C20-A05D-352F84C0D84A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314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lv-LV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920D-C4B9-4C20-A05D-352F84C0D84A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000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920D-C4B9-4C20-A05D-352F84C0D84A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5521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E5FE6D2-5E5E-48AA-AE97-1E9F006FE44F}" type="slidenum">
              <a:rPr lang="en-US" altLang="lv-LV"/>
              <a:pPr/>
              <a:t>18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8914781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065C7D9-FAC0-41A5-AF6F-2EAD6F6B797A}" type="slidenum">
              <a:rPr lang="en-US" altLang="lv-LV"/>
              <a:pPr/>
              <a:t>19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557548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920D-C4B9-4C20-A05D-352F84C0D84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9680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920D-C4B9-4C20-A05D-352F84C0D84A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5496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lv-LV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3A1DD-1D69-4249-ABC6-BFD2606F842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300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F3A05-D750-4FBB-9AE4-01DE2CA9414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036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920D-C4B9-4C20-A05D-352F84C0D84A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9135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lv-LV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920D-C4B9-4C20-A05D-352F84C0D84A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7492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920D-C4B9-4C20-A05D-352F84C0D84A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48796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920D-C4B9-4C20-A05D-352F84C0D84A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91404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920D-C4B9-4C20-A05D-352F84C0D84A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5474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920D-C4B9-4C20-A05D-352F84C0D84A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54974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lv-LV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920D-C4B9-4C20-A05D-352F84C0D84A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7987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920D-C4B9-4C20-A05D-352F84C0D84A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73822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920D-C4B9-4C20-A05D-352F84C0D84A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8787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920D-C4B9-4C20-A05D-352F84C0D84A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37946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920D-C4B9-4C20-A05D-352F84C0D84A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0854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920D-C4B9-4C20-A05D-352F84C0D84A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778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920D-C4B9-4C20-A05D-352F84C0D84A}" type="slidenum">
              <a:rPr lang="en-GB" smtClean="0"/>
              <a:pPr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026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920D-C4B9-4C20-A05D-352F84C0D84A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57919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lv-LV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920D-C4B9-4C20-A05D-352F84C0D84A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1648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920D-C4B9-4C20-A05D-352F84C0D84A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2990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lv-LV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920D-C4B9-4C20-A05D-352F84C0D84A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1862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endParaRPr lang="lv-LV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920D-C4B9-4C20-A05D-352F84C0D84A}" type="slidenum">
              <a:rPr lang="en-GB" smtClean="0"/>
              <a:pPr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81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920D-C4B9-4C20-A05D-352F84C0D84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8314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lv-LV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920D-C4B9-4C20-A05D-352F84C0D84A}" type="slidenum">
              <a:rPr lang="en-GB" smtClean="0"/>
              <a:pPr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24515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920D-C4B9-4C20-A05D-352F84C0D84A}" type="slidenum">
              <a:rPr lang="en-GB" smtClean="0"/>
              <a:pPr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575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920D-C4B9-4C20-A05D-352F84C0D84A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41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920D-C4B9-4C20-A05D-352F84C0D84A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209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920D-C4B9-4C20-A05D-352F84C0D84A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8193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920D-C4B9-4C20-A05D-352F84C0D84A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5084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3920D-C4B9-4C20-A05D-352F84C0D84A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50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9FE11EA-C92A-4068-A17E-87BA7EB5FD56}" type="datetimeFigureOut">
              <a:rPr lang="en-GB" smtClean="0"/>
              <a:pPr/>
              <a:t>23/10/2023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ECF73F6-387D-4FB2-A15B-7691AB5090D9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903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11EA-C92A-4068-A17E-87BA7EB5FD56}" type="datetimeFigureOut">
              <a:rPr lang="en-GB" smtClean="0"/>
              <a:pPr/>
              <a:t>23/10/2023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73F6-387D-4FB2-A15B-7691AB5090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812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11EA-C92A-4068-A17E-87BA7EB5FD56}" type="datetimeFigureOut">
              <a:rPr lang="en-GB" smtClean="0"/>
              <a:pPr/>
              <a:t>23/10/2023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73F6-387D-4FB2-A15B-7691AB5090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72915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11EA-C92A-4068-A17E-87BA7EB5FD56}" type="datetimeFigureOut">
              <a:rPr lang="en-GB" smtClean="0"/>
              <a:pPr/>
              <a:t>23/10/2023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73F6-387D-4FB2-A15B-7691AB5090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92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11EA-C92A-4068-A17E-87BA7EB5FD56}" type="datetimeFigureOut">
              <a:rPr lang="en-GB" smtClean="0"/>
              <a:pPr/>
              <a:t>23/10/2023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73F6-387D-4FB2-A15B-7691AB5090D9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9807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11EA-C92A-4068-A17E-87BA7EB5FD56}" type="datetimeFigureOut">
              <a:rPr lang="en-GB" smtClean="0"/>
              <a:pPr/>
              <a:t>23/10/2023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73F6-387D-4FB2-A15B-7691AB5090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65095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11EA-C92A-4068-A17E-87BA7EB5FD56}" type="datetimeFigureOut">
              <a:rPr lang="en-GB" smtClean="0"/>
              <a:pPr/>
              <a:t>23/10/2023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73F6-387D-4FB2-A15B-7691AB5090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36522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11EA-C92A-4068-A17E-87BA7EB5FD56}" type="datetimeFigureOut">
              <a:rPr lang="en-GB" smtClean="0"/>
              <a:pPr/>
              <a:t>23/10/2023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73F6-387D-4FB2-A15B-7691AB5090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534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11EA-C92A-4068-A17E-87BA7EB5FD56}" type="datetimeFigureOut">
              <a:rPr lang="en-GB" smtClean="0"/>
              <a:pPr/>
              <a:t>23/10/2023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73F6-387D-4FB2-A15B-7691AB5090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8420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11EA-C92A-4068-A17E-87BA7EB5FD56}" type="datetimeFigureOut">
              <a:rPr lang="en-GB" smtClean="0"/>
              <a:pPr/>
              <a:t>23/10/2023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73F6-387D-4FB2-A15B-7691AB5090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1262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11EA-C92A-4068-A17E-87BA7EB5FD56}" type="datetimeFigureOut">
              <a:rPr lang="en-GB" smtClean="0"/>
              <a:pPr/>
              <a:t>23/10/2023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73F6-387D-4FB2-A15B-7691AB5090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33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9FE11EA-C92A-4068-A17E-87BA7EB5FD56}" type="datetimeFigureOut">
              <a:rPr lang="en-GB" smtClean="0"/>
              <a:pPr/>
              <a:t>23/10/2023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ECF73F6-387D-4FB2-A15B-7691AB5090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302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2" r:id="rId1"/>
    <p:sldLayoutId id="2147484443" r:id="rId2"/>
    <p:sldLayoutId id="2147484444" r:id="rId3"/>
    <p:sldLayoutId id="2147484445" r:id="rId4"/>
    <p:sldLayoutId id="2147484446" r:id="rId5"/>
    <p:sldLayoutId id="2147484447" r:id="rId6"/>
    <p:sldLayoutId id="2147484448" r:id="rId7"/>
    <p:sldLayoutId id="2147484449" r:id="rId8"/>
    <p:sldLayoutId id="2147484450" r:id="rId9"/>
    <p:sldLayoutId id="2147484451" r:id="rId10"/>
    <p:sldLayoutId id="21474844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8561" y="1031358"/>
            <a:ext cx="11381361" cy="3710954"/>
          </a:xfrm>
        </p:spPr>
        <p:txBody>
          <a:bodyPr>
            <a:normAutofit fontScale="90000"/>
          </a:bodyPr>
          <a:lstStyle/>
          <a:p>
            <a:r>
              <a:rPr lang="lv-LV" b="0" dirty="0"/>
              <a:t>Vizuāli semantisko tehnoloģiju rīki</a:t>
            </a:r>
            <a:r>
              <a:rPr lang="en-GB" b="0" dirty="0"/>
              <a:t/>
            </a:r>
            <a:br>
              <a:rPr lang="en-GB" b="0" dirty="0"/>
            </a:br>
            <a:r>
              <a:rPr lang="lv-LV" b="0" dirty="0"/>
              <a:t/>
            </a:r>
            <a:br>
              <a:rPr lang="lv-LV" b="0" dirty="0"/>
            </a:br>
            <a:r>
              <a:rPr lang="lv-LV" b="0" dirty="0"/>
              <a:t>Promocijas darbs</a:t>
            </a:r>
            <a:endParaRPr lang="en-GB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1436" y="5384336"/>
            <a:ext cx="8767860" cy="1080259"/>
          </a:xfrm>
        </p:spPr>
        <p:txBody>
          <a:bodyPr>
            <a:normAutofit/>
          </a:bodyPr>
          <a:lstStyle/>
          <a:p>
            <a:r>
              <a:rPr lang="lv-LV" dirty="0"/>
              <a:t>Darba autore: </a:t>
            </a:r>
            <a:r>
              <a:rPr lang="lv-LV" b="1" dirty="0"/>
              <a:t>Jūlija Ovčiņņikova</a:t>
            </a:r>
          </a:p>
          <a:p>
            <a:r>
              <a:rPr lang="lv-LV" dirty="0"/>
              <a:t>Zinātniskais vadītājs: Profesors, Dr. </a:t>
            </a:r>
            <a:r>
              <a:rPr lang="lv-LV" dirty="0" err="1"/>
              <a:t>sc</a:t>
            </a:r>
            <a:r>
              <a:rPr lang="lv-LV" dirty="0"/>
              <a:t>. </a:t>
            </a:r>
            <a:r>
              <a:rPr lang="lv-LV" dirty="0" err="1"/>
              <a:t>comp</a:t>
            </a:r>
            <a:r>
              <a:rPr lang="lv-LV" dirty="0"/>
              <a:t>., </a:t>
            </a:r>
            <a:r>
              <a:rPr lang="lv-LV" b="1" dirty="0"/>
              <a:t>Kārlis </a:t>
            </a:r>
            <a:r>
              <a:rPr lang="lv-LV" b="1" dirty="0" err="1"/>
              <a:t>Čerāns</a:t>
            </a:r>
            <a:endParaRPr lang="lv-LV" b="1" dirty="0"/>
          </a:p>
          <a:p>
            <a:pPr fontAlgn="base" hangingPunct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41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754" y="251850"/>
            <a:ext cx="9875520" cy="1356360"/>
          </a:xfrm>
        </p:spPr>
        <p:txBody>
          <a:bodyPr>
            <a:normAutofit/>
          </a:bodyPr>
          <a:lstStyle/>
          <a:p>
            <a:r>
              <a:rPr lang="lv-LV" dirty="0" err="1"/>
              <a:t>OWLGrEd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9" y="1608210"/>
            <a:ext cx="11361048" cy="4038600"/>
          </a:xfrm>
        </p:spPr>
        <p:txBody>
          <a:bodyPr>
            <a:normAutofit/>
          </a:bodyPr>
          <a:lstStyle/>
          <a:p>
            <a:r>
              <a:rPr lang="lv-LV" sz="2800" dirty="0"/>
              <a:t>OWLGrEd ir LU MII izstrādāts vizuāls redaktors OWL 2.0 ontoloģijām, kas apvieno UML klašu diagrammas apzīmējumus un tekstuālo OWL </a:t>
            </a:r>
            <a:r>
              <a:rPr lang="lv-LV" sz="2800" dirty="0" err="1"/>
              <a:t>Manchester</a:t>
            </a:r>
            <a:r>
              <a:rPr lang="lv-LV" sz="2800" dirty="0"/>
              <a:t> sintaksi izteiksmēm</a:t>
            </a:r>
            <a:r>
              <a:rPr lang="en-US" sz="2800" dirty="0"/>
              <a:t>.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0335" y="2850849"/>
            <a:ext cx="9058939" cy="361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761" y="588334"/>
            <a:ext cx="10803193" cy="1356360"/>
          </a:xfrm>
        </p:spPr>
        <p:txBody>
          <a:bodyPr/>
          <a:lstStyle/>
          <a:p>
            <a:r>
              <a:rPr lang="lv-LV" dirty="0"/>
              <a:t>Darba ietvaros izveidotie OWLGrEd</a:t>
            </a:r>
            <a:br>
              <a:rPr lang="lv-LV" dirty="0"/>
            </a:br>
            <a:r>
              <a:rPr lang="lv-LV" dirty="0"/>
              <a:t>paplašinājumi un attīstība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761" y="2573594"/>
            <a:ext cx="9872871" cy="3502741"/>
          </a:xfrm>
        </p:spPr>
        <p:txBody>
          <a:bodyPr>
            <a:normAutofit/>
          </a:bodyPr>
          <a:lstStyle/>
          <a:p>
            <a:r>
              <a:rPr lang="lv-LV" sz="3600" dirty="0"/>
              <a:t>Lietotāja definētu lauku mehānisms</a:t>
            </a:r>
          </a:p>
          <a:p>
            <a:r>
              <a:rPr lang="lv-LV" sz="3600" dirty="0"/>
              <a:t>Ontoloģiju vizualizācijas parametri</a:t>
            </a:r>
          </a:p>
          <a:p>
            <a:r>
              <a:rPr lang="lv-LV" sz="3600" dirty="0"/>
              <a:t>Modulāra eksporta konfigurācija</a:t>
            </a:r>
          </a:p>
          <a:p>
            <a:r>
              <a:rPr lang="lv-LV" sz="3600" dirty="0"/>
              <a:t>Izteiksmju priekšā-teikšana </a:t>
            </a:r>
          </a:p>
          <a:p>
            <a:r>
              <a:rPr lang="lv-LV" sz="3600" dirty="0" err="1"/>
              <a:t>OWLGrEd</a:t>
            </a:r>
            <a:r>
              <a:rPr lang="lv-LV" sz="3600" dirty="0"/>
              <a:t> paplašinājumi un to aprobācija</a:t>
            </a:r>
          </a:p>
        </p:txBody>
      </p:sp>
    </p:spTree>
    <p:extLst>
      <p:ext uri="{BB962C8B-B14F-4D97-AF65-F5344CB8AC3E}">
        <p14:creationId xmlns:p14="http://schemas.microsoft.com/office/powerpoint/2010/main" val="374849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173" y="303017"/>
            <a:ext cx="9875520" cy="796379"/>
          </a:xfrm>
        </p:spPr>
        <p:txBody>
          <a:bodyPr/>
          <a:lstStyle/>
          <a:p>
            <a:r>
              <a:rPr lang="lv-LV" dirty="0"/>
              <a:t>Lietotāja definētu lauku mehānisms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098" y="1157885"/>
            <a:ext cx="8739962" cy="5323597"/>
          </a:xfrm>
        </p:spPr>
        <p:txBody>
          <a:bodyPr>
            <a:noAutofit/>
          </a:bodyPr>
          <a:lstStyle/>
          <a:p>
            <a:r>
              <a:rPr lang="lv-LV" sz="2400" dirty="0"/>
              <a:t>Jaunie lauki un tiem atbilstoša semantika;</a:t>
            </a:r>
          </a:p>
          <a:p>
            <a:r>
              <a:rPr lang="lv-LV" sz="2400" dirty="0"/>
              <a:t>Lietotāja definētie stila uzstādījumi laukiem, izvēles vienumiem un elementiem, kas ir atkarīgi no konkrēta teksta vai izvēles lauka vērtības;</a:t>
            </a:r>
          </a:p>
          <a:p>
            <a:pPr>
              <a:spcAft>
                <a:spcPts val="1800"/>
              </a:spcAft>
            </a:pPr>
            <a:r>
              <a:rPr lang="lv-LV" sz="2400" dirty="0"/>
              <a:t>Skatījumi, kas visai diagrammai piemēro noteiktu vizuālo izskatu.</a:t>
            </a:r>
          </a:p>
          <a:p>
            <a:r>
              <a:rPr lang="lv-LV" altLang="lv-LV" sz="2400" dirty="0"/>
              <a:t>Ontoloģijas vizualizācijas profils:</a:t>
            </a:r>
          </a:p>
          <a:p>
            <a:pPr lvl="1"/>
            <a:r>
              <a:rPr lang="lv-LV" altLang="lv-LV" sz="2400" dirty="0"/>
              <a:t>Lietotāja definētie lauki:</a:t>
            </a:r>
          </a:p>
          <a:p>
            <a:pPr lvl="2"/>
            <a:r>
              <a:rPr lang="lv-LV" altLang="lv-LV" sz="2000" dirty="0"/>
              <a:t>Lauka tips;</a:t>
            </a:r>
          </a:p>
          <a:p>
            <a:pPr lvl="2"/>
            <a:r>
              <a:rPr lang="lv-LV" altLang="lv-LV" sz="2000" dirty="0"/>
              <a:t>Lauka izskats;</a:t>
            </a:r>
          </a:p>
          <a:p>
            <a:pPr lvl="2"/>
            <a:r>
              <a:rPr lang="lv-LV" altLang="lv-LV" sz="2000" dirty="0"/>
              <a:t>Vizuāli efekti;</a:t>
            </a:r>
          </a:p>
          <a:p>
            <a:pPr lvl="2"/>
            <a:r>
              <a:rPr lang="lv-LV" altLang="lv-LV" sz="2000" dirty="0"/>
              <a:t>Lauka semantika.</a:t>
            </a:r>
          </a:p>
          <a:p>
            <a:pPr lvl="1"/>
            <a:r>
              <a:rPr lang="lv-LV" altLang="lv-LV" sz="2400" dirty="0"/>
              <a:t>Skatījums: </a:t>
            </a:r>
          </a:p>
          <a:p>
            <a:pPr lvl="2"/>
            <a:r>
              <a:rPr lang="lv-LV" altLang="lv-LV" sz="2000" dirty="0"/>
              <a:t>definēt esošo un jauno lauku izskatu</a:t>
            </a:r>
            <a:endParaRPr lang="lv-LV" sz="2000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144" y="1845733"/>
            <a:ext cx="2885098" cy="469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6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638" y="277991"/>
            <a:ext cx="9875520" cy="964019"/>
          </a:xfrm>
        </p:spPr>
        <p:txBody>
          <a:bodyPr/>
          <a:lstStyle/>
          <a:p>
            <a:r>
              <a:rPr lang="lv-LV" dirty="0"/>
              <a:t>Lietotāja definētu lauku mehānisms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329022"/>
            <a:ext cx="9872871" cy="2774066"/>
          </a:xfrm>
        </p:spPr>
        <p:txBody>
          <a:bodyPr>
            <a:normAutofit/>
          </a:bodyPr>
          <a:lstStyle/>
          <a:p>
            <a:r>
              <a:rPr lang="en-US" altLang="lv-LV" sz="2800" i="1" dirty="0" err="1"/>
              <a:t>AnnotationAssertion</a:t>
            </a:r>
            <a:r>
              <a:rPr lang="en-US" altLang="lv-LV" sz="2800" i="1" dirty="0"/>
              <a:t>(</a:t>
            </a:r>
            <a:r>
              <a:rPr lang="en-US" altLang="lv-LV" sz="2800" i="1" dirty="0" err="1"/>
              <a:t>A:DBExpr</a:t>
            </a:r>
            <a:r>
              <a:rPr lang="en-US" altLang="lv-LV" sz="2800" i="1" dirty="0"/>
              <a:t> A:AcademicProgram "</a:t>
            </a:r>
            <a:r>
              <a:rPr lang="en-US" altLang="lv-LV" sz="2800" i="1" dirty="0" err="1"/>
              <a:t>XProgram</a:t>
            </a:r>
            <a:r>
              <a:rPr lang="en-US" altLang="lv-LV" sz="2800" i="1" dirty="0"/>
              <a:t>")</a:t>
            </a:r>
          </a:p>
          <a:p>
            <a:r>
              <a:rPr lang="en-US" altLang="lv-LV" sz="2800" i="1" dirty="0" err="1"/>
              <a:t>AnnotationAssertion</a:t>
            </a:r>
            <a:r>
              <a:rPr lang="en-US" altLang="lv-LV" sz="2800" i="1" dirty="0"/>
              <a:t>(</a:t>
            </a:r>
            <a:r>
              <a:rPr lang="en-US" altLang="lv-LV" sz="2800" i="1" dirty="0" err="1"/>
              <a:t>A:DBExpr</a:t>
            </a:r>
            <a:r>
              <a:rPr lang="en-US" altLang="lv-LV" sz="2800" i="1" dirty="0"/>
              <a:t> A:Course "</a:t>
            </a:r>
            <a:r>
              <a:rPr lang="en-US" altLang="lv-LV" sz="2800" i="1" dirty="0" err="1"/>
              <a:t>XCourse</a:t>
            </a:r>
            <a:r>
              <a:rPr lang="en-US" altLang="lv-LV" sz="2800" i="1" dirty="0"/>
              <a:t>")</a:t>
            </a:r>
            <a:endParaRPr lang="lv-LV" altLang="lv-LV" sz="2800" i="1" dirty="0"/>
          </a:p>
          <a:p>
            <a:r>
              <a:rPr lang="en-US" altLang="lv-LV" sz="2800" i="1" dirty="0" err="1"/>
              <a:t>AnnotationAssertion</a:t>
            </a:r>
            <a:r>
              <a:rPr lang="en-US" altLang="lv-LV" sz="2800" i="1" dirty="0"/>
              <a:t>(</a:t>
            </a:r>
            <a:r>
              <a:rPr lang="en-US" altLang="lv-LV" sz="2800" i="1" dirty="0" err="1"/>
              <a:t>A:isImportant</a:t>
            </a:r>
            <a:r>
              <a:rPr lang="en-US" altLang="lv-LV" sz="2800" i="1" dirty="0"/>
              <a:t> A:Teacher "true")</a:t>
            </a:r>
          </a:p>
          <a:p>
            <a:r>
              <a:rPr lang="en-US" altLang="lv-LV" sz="2800" i="1" dirty="0" err="1"/>
              <a:t>AnnotationAssertion</a:t>
            </a:r>
            <a:r>
              <a:rPr lang="en-US" altLang="lv-LV" sz="2800" i="1" dirty="0"/>
              <a:t>(</a:t>
            </a:r>
            <a:r>
              <a:rPr lang="en-US" altLang="lv-LV" sz="2800" i="1" dirty="0" err="1"/>
              <a:t>A:isComposition</a:t>
            </a:r>
            <a:r>
              <a:rPr lang="en-US" altLang="lv-LV" sz="2800" i="1" dirty="0"/>
              <a:t> A:includes "true")</a:t>
            </a:r>
          </a:p>
          <a:p>
            <a:r>
              <a:rPr lang="en-US" altLang="lv-LV" sz="2800" i="1" dirty="0" err="1"/>
              <a:t>AnnotationAssertion</a:t>
            </a:r>
            <a:r>
              <a:rPr lang="en-US" altLang="lv-LV" sz="2800" i="1" dirty="0"/>
              <a:t>(</a:t>
            </a:r>
            <a:r>
              <a:rPr lang="en-US" altLang="lv-LV" sz="2800" i="1" dirty="0" err="1"/>
              <a:t>A:isDerivedUnion</a:t>
            </a:r>
            <a:r>
              <a:rPr lang="en-US" altLang="lv-LV" sz="2800" i="1" dirty="0"/>
              <a:t> A:relates "true")</a:t>
            </a:r>
          </a:p>
        </p:txBody>
      </p:sp>
      <p:pic>
        <p:nvPicPr>
          <p:cNvPr id="4" name="Picture 9" descr="isImport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9292" y="1193096"/>
            <a:ext cx="9982270" cy="18227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1385" y="6254197"/>
            <a:ext cx="111074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 err="1">
                <a:latin typeface="Times New Roman" panose="02020603050405020304" pitchFamily="18" charset="0"/>
                <a:ea typeface="Calibri" panose="020F0502020204030204" pitchFamily="34" charset="0"/>
              </a:rPr>
              <a:t>Cerans</a:t>
            </a:r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</a:rPr>
              <a:t>, K., </a:t>
            </a:r>
            <a:r>
              <a:rPr lang="lv-LV" dirty="0" err="1">
                <a:latin typeface="Times New Roman" panose="02020603050405020304" pitchFamily="18" charset="0"/>
                <a:ea typeface="Calibri" panose="020F0502020204030204" pitchFamily="34" charset="0"/>
              </a:rPr>
              <a:t>Ovcinnikova</a:t>
            </a:r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</a:rPr>
              <a:t>, J., </a:t>
            </a:r>
            <a:r>
              <a:rPr lang="lv-LV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Liepins</a:t>
            </a:r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</a:rPr>
              <a:t>, R., </a:t>
            </a:r>
            <a:r>
              <a:rPr lang="lv-LV" dirty="0" err="1">
                <a:latin typeface="Times New Roman" panose="02020603050405020304" pitchFamily="18" charset="0"/>
                <a:ea typeface="Calibri" panose="020F0502020204030204" pitchFamily="34" charset="0"/>
              </a:rPr>
              <a:t>Sprogis</a:t>
            </a:r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</a:rPr>
              <a:t>, A. </a:t>
            </a:r>
            <a:r>
              <a:rPr lang="lv-LV" dirty="0" err="1">
                <a:latin typeface="Times New Roman" panose="02020603050405020304" pitchFamily="18" charset="0"/>
                <a:ea typeface="Calibri" panose="020F0502020204030204" pitchFamily="34" charset="0"/>
              </a:rPr>
              <a:t>Advanced</a:t>
            </a:r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</a:rPr>
              <a:t> OWL 2.0 </a:t>
            </a:r>
            <a:r>
              <a:rPr lang="lv-LV" dirty="0" err="1">
                <a:latin typeface="Times New Roman" panose="02020603050405020304" pitchFamily="18" charset="0"/>
                <a:ea typeface="Calibri" panose="020F0502020204030204" pitchFamily="34" charset="0"/>
              </a:rPr>
              <a:t>Ontology</a:t>
            </a:r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lv-LV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Visualization</a:t>
            </a:r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lv-LV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</a:t>
            </a:r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</a:rPr>
              <a:t> OWLGrEd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401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96" y="412993"/>
            <a:ext cx="9902101" cy="860174"/>
          </a:xfrm>
        </p:spPr>
        <p:txBody>
          <a:bodyPr/>
          <a:lstStyle/>
          <a:p>
            <a:r>
              <a:rPr lang="lv-LV" dirty="0"/>
              <a:t>Ontoloģiju vizualizācijas parametri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277" y="1454979"/>
            <a:ext cx="7647760" cy="4641021"/>
          </a:xfrm>
        </p:spPr>
        <p:txBody>
          <a:bodyPr>
            <a:normAutofit/>
          </a:bodyPr>
          <a:lstStyle/>
          <a:p>
            <a:pPr lvl="0"/>
            <a:r>
              <a:rPr lang="lv-LV" sz="2800" dirty="0"/>
              <a:t>Dažādu objektu tipu iekļaušanu / neiekļaušanu ontoloģijas vizualizācijā.</a:t>
            </a:r>
          </a:p>
          <a:p>
            <a:r>
              <a:rPr lang="lv-LV" sz="2800" dirty="0"/>
              <a:t>Dažādu entītiju un aksiomu tipu dažādo veidu attēlošana </a:t>
            </a:r>
            <a:endParaRPr lang="en-GB" sz="2800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96" y="3423832"/>
            <a:ext cx="6496491" cy="26375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5181" y="6292467"/>
            <a:ext cx="8187070" cy="370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>
                <a:latin typeface="Times New Roman" panose="02020603050405020304" pitchFamily="18" charset="0"/>
                <a:ea typeface="Times New Roman" panose="02020603050405020304" pitchFamily="18" charset="0"/>
              </a:rPr>
              <a:t>J. </a:t>
            </a:r>
            <a:r>
              <a:rPr lang="lv-LV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Ovčiņņikova</a:t>
            </a:r>
            <a:r>
              <a:rPr lang="lv-LV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v-LV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lv-LV" dirty="0">
                <a:latin typeface="Times New Roman" panose="02020603050405020304" pitchFamily="18" charset="0"/>
                <a:ea typeface="Times New Roman" panose="02020603050405020304" pitchFamily="18" charset="0"/>
              </a:rPr>
              <a:t> K. </a:t>
            </a:r>
            <a:r>
              <a:rPr lang="lv-LV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Čerāns</a:t>
            </a:r>
            <a:r>
              <a:rPr lang="lv-LV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lv-LV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Advanced</a:t>
            </a:r>
            <a:r>
              <a:rPr lang="lv-LV" dirty="0">
                <a:latin typeface="Times New Roman" panose="02020603050405020304" pitchFamily="18" charset="0"/>
                <a:ea typeface="Times New Roman" panose="02020603050405020304" pitchFamily="18" charset="0"/>
              </a:rPr>
              <a:t> UML </a:t>
            </a:r>
            <a:r>
              <a:rPr lang="lv-LV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Style</a:t>
            </a:r>
            <a:r>
              <a:rPr lang="lv-LV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v-LV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Visualization</a:t>
            </a:r>
            <a:r>
              <a:rPr lang="lv-LV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v-LV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lv-LV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OWL </a:t>
            </a:r>
            <a:r>
              <a:rPr lang="lv-LV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Ontologies</a:t>
            </a:r>
            <a:endParaRPr lang="en-GB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736" y="2811339"/>
            <a:ext cx="3838691" cy="1523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736" y="1454979"/>
            <a:ext cx="3828649" cy="13612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954" y="4485914"/>
            <a:ext cx="3641096" cy="129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0" y="174458"/>
            <a:ext cx="7002676" cy="396466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74" y="4064533"/>
            <a:ext cx="6556944" cy="2603779"/>
          </a:xfrm>
        </p:spPr>
      </p:pic>
      <p:sp>
        <p:nvSpPr>
          <p:cNvPr id="2" name="Rectangle 1"/>
          <p:cNvSpPr/>
          <p:nvPr/>
        </p:nvSpPr>
        <p:spPr>
          <a:xfrm>
            <a:off x="241640" y="5961845"/>
            <a:ext cx="51029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>
                <a:latin typeface="Times New Roman" panose="02020603050405020304" pitchFamily="18" charset="0"/>
                <a:ea typeface="Times New Roman" panose="02020603050405020304" pitchFamily="18" charset="0"/>
              </a:rPr>
              <a:t>J. </a:t>
            </a:r>
            <a:r>
              <a:rPr lang="lv-LV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Ovčiņņikova</a:t>
            </a:r>
            <a:r>
              <a:rPr lang="lv-LV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v-LV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lv-LV" dirty="0">
                <a:latin typeface="Times New Roman" panose="02020603050405020304" pitchFamily="18" charset="0"/>
                <a:ea typeface="Times New Roman" panose="02020603050405020304" pitchFamily="18" charset="0"/>
              </a:rPr>
              <a:t> K. </a:t>
            </a:r>
            <a:r>
              <a:rPr lang="lv-LV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Čerāns</a:t>
            </a:r>
            <a:r>
              <a:rPr lang="lv-LV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lv-LV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Advanced</a:t>
            </a:r>
            <a:r>
              <a:rPr lang="lv-LV" dirty="0">
                <a:latin typeface="Times New Roman" panose="02020603050405020304" pitchFamily="18" charset="0"/>
                <a:ea typeface="Times New Roman" panose="02020603050405020304" pitchFamily="18" charset="0"/>
              </a:rPr>
              <a:t> UML </a:t>
            </a:r>
            <a:r>
              <a:rPr lang="lv-LV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Style</a:t>
            </a:r>
            <a:r>
              <a:rPr lang="lv-LV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v-LV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Visualization</a:t>
            </a:r>
            <a:r>
              <a:rPr lang="lv-LV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v-LV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lv-LV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OWL </a:t>
            </a:r>
            <a:r>
              <a:rPr lang="lv-LV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Ontologies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861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64265" y="258726"/>
            <a:ext cx="9875520" cy="740735"/>
          </a:xfrm>
        </p:spPr>
        <p:txBody>
          <a:bodyPr/>
          <a:lstStyle/>
          <a:p>
            <a:r>
              <a:rPr lang="lv-LV" dirty="0"/>
              <a:t>Modulāra eksporta konfigurācija</a:t>
            </a:r>
          </a:p>
        </p:txBody>
      </p:sp>
      <p:sp>
        <p:nvSpPr>
          <p:cNvPr id="2" name="Rectangle 1"/>
          <p:cNvSpPr/>
          <p:nvPr/>
        </p:nvSpPr>
        <p:spPr>
          <a:xfrm>
            <a:off x="241004" y="6295603"/>
            <a:ext cx="8194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Ovcinnikova</a:t>
            </a:r>
            <a:r>
              <a:rPr lang="lv-LV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J. </a:t>
            </a:r>
            <a:r>
              <a:rPr lang="lv-LV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Ontology</a:t>
            </a:r>
            <a:r>
              <a:rPr lang="lv-LV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v-LV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Export</a:t>
            </a:r>
            <a:r>
              <a:rPr lang="lv-LV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v-LV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Patterns</a:t>
            </a:r>
            <a:r>
              <a:rPr lang="lv-LV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v-LV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r>
              <a:rPr lang="lv-LV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OWLGrEd </a:t>
            </a:r>
            <a:r>
              <a:rPr lang="lv-LV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Editor</a:t>
            </a:r>
            <a:r>
              <a:rPr lang="lv-LV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065650" y="909518"/>
            <a:ext cx="5545108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lv-LV" dirty="0" err="1">
                <a:latin typeface="Times New Roman" panose="02020603050405020304" pitchFamily="18" charset="0"/>
                <a:ea typeface="Calibri" panose="020F0502020204030204" pitchFamily="34" charset="0"/>
              </a:rPr>
              <a:t>Pattern</a:t>
            </a:r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lv-LV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Declaration(Class(</a:t>
            </a:r>
            <a:r>
              <a:rPr lang="lv-LV" dirty="0" err="1">
                <a:latin typeface="Times New Roman" panose="02020603050405020304" pitchFamily="18" charset="0"/>
                <a:ea typeface="Calibri" panose="020F0502020204030204" pitchFamily="34" charset="0"/>
              </a:rPr>
              <a:t>$getUri</a:t>
            </a:r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</a:rPr>
              <a:t>(/ </a:t>
            </a:r>
            <a:r>
              <a:rPr lang="lv-LV" dirty="0" err="1">
                <a:latin typeface="Times New Roman" panose="02020603050405020304" pitchFamily="18" charset="0"/>
                <a:ea typeface="Calibri" panose="020F0502020204030204" pitchFamily="34" charset="0"/>
              </a:rPr>
              <a:t>Name</a:t>
            </a:r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</a:rPr>
              <a:t> / </a:t>
            </a:r>
            <a:r>
              <a:rPr lang="lv-LV" dirty="0" err="1">
                <a:latin typeface="Times New Roman" panose="02020603050405020304" pitchFamily="18" charset="0"/>
                <a:ea typeface="Calibri" panose="020F0502020204030204" pitchFamily="34" charset="0"/>
              </a:rPr>
              <a:t>Namespace</a:t>
            </a:r>
            <a:r>
              <a:rPr lang="lv-LV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))</a:t>
            </a:r>
          </a:p>
          <a:p>
            <a:r>
              <a:rPr lang="lv-LV" dirty="0" err="1">
                <a:latin typeface="Times New Roman" panose="02020603050405020304" pitchFamily="18" charset="0"/>
                <a:ea typeface="Calibri" panose="020F0502020204030204" pitchFamily="34" charset="0"/>
              </a:rPr>
              <a:t>Axiom</a:t>
            </a:r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lv-LV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Declaration(Class(:Person</a:t>
            </a:r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</a:rPr>
              <a:t>))</a:t>
            </a:r>
          </a:p>
          <a:p>
            <a:r>
              <a:rPr lang="lv-LV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lv-LV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50" y="1668568"/>
            <a:ext cx="10058400" cy="469091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4793226" y="2315497"/>
            <a:ext cx="2027903" cy="248510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734232" y="2315497"/>
            <a:ext cx="2558845" cy="3370509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66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269358"/>
            <a:ext cx="9968023" cy="804530"/>
          </a:xfrm>
        </p:spPr>
        <p:txBody>
          <a:bodyPr>
            <a:normAutofit/>
          </a:bodyPr>
          <a:lstStyle/>
          <a:p>
            <a:r>
              <a:rPr lang="lv-LV" dirty="0"/>
              <a:t>Modulāra eksporta konfigurācija</a:t>
            </a:r>
          </a:p>
        </p:txBody>
      </p:sp>
      <p:sp>
        <p:nvSpPr>
          <p:cNvPr id="5" name="Rectangle 4"/>
          <p:cNvSpPr/>
          <p:nvPr/>
        </p:nvSpPr>
        <p:spPr>
          <a:xfrm>
            <a:off x="403665" y="1244532"/>
            <a:ext cx="790853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600" b="1" dirty="0" err="1">
                <a:solidFill>
                  <a:srgbClr val="0070C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SubClassOf</a:t>
            </a:r>
            <a:r>
              <a:rPr lang="en-GB" sz="1600" b="1" dirty="0">
                <a:solidFill>
                  <a:srgbClr val="0070C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</a:t>
            </a:r>
            <a:endParaRPr lang="lv-LV" sz="1600" b="1" dirty="0">
              <a:solidFill>
                <a:srgbClr val="0070C0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lvl="0"/>
            <a:r>
              <a:rPr lang="en-GB" sz="1600" b="1" dirty="0">
                <a:solidFill>
                  <a:prstClr val="black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[</a:t>
            </a:r>
            <a:r>
              <a:rPr lang="en-GB" sz="1600" b="1" dirty="0">
                <a:solidFill>
                  <a:srgbClr val="ED7C2F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/../Only </a:t>
            </a:r>
            <a:r>
              <a:rPr lang="en-GB" sz="1600" b="1" dirty="0">
                <a:solidFill>
                  <a:prstClr val="black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== 'true']</a:t>
            </a:r>
            <a:endParaRPr lang="lv-LV" sz="1600" b="1" dirty="0">
              <a:solidFill>
                <a:prstClr val="black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lvl="0"/>
            <a:r>
              <a:rPr lang="en-GB" sz="1600" b="1" dirty="0">
                <a:solidFill>
                  <a:prstClr val="black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</a:t>
            </a:r>
            <a:r>
              <a:rPr lang="en-GB" sz="1600" b="1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$</a:t>
            </a:r>
            <a:r>
              <a:rPr lang="en-GB" sz="1600" b="1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getClassExpr</a:t>
            </a:r>
            <a:r>
              <a:rPr lang="en-GB" sz="1600" b="1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(/start)</a:t>
            </a:r>
            <a:endParaRPr lang="lv-LV" sz="1600" b="1" dirty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lvl="0"/>
            <a:r>
              <a:rPr lang="en-GB" sz="1600" b="1" dirty="0">
                <a:solidFill>
                  <a:srgbClr val="0070C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</a:t>
            </a:r>
            <a:r>
              <a:rPr lang="en-GB" sz="1600" b="1" dirty="0" err="1">
                <a:solidFill>
                  <a:srgbClr val="0070C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ObjectAllValuesFrom</a:t>
            </a:r>
            <a:r>
              <a:rPr lang="en-GB" sz="1600" b="1" dirty="0">
                <a:solidFill>
                  <a:srgbClr val="0070C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</a:t>
            </a:r>
            <a:endParaRPr lang="lv-LV" sz="1600" b="1" dirty="0">
              <a:solidFill>
                <a:srgbClr val="0070C0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lvl="0"/>
            <a:r>
              <a:rPr lang="en-GB" sz="1600" b="1" dirty="0">
                <a:solidFill>
                  <a:prstClr val="black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!(</a:t>
            </a:r>
          </a:p>
          <a:p>
            <a:pPr lvl="0"/>
            <a:r>
              <a:rPr lang="en-GB" sz="1600" b="1" dirty="0">
                <a:solidFill>
                  <a:prstClr val="black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</a:t>
            </a:r>
            <a:r>
              <a:rPr lang="en-GB" sz="1600" b="1" dirty="0">
                <a:solidFill>
                  <a:srgbClr val="C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?(</a:t>
            </a:r>
            <a:r>
              <a:rPr lang="en-GB" sz="1600" b="1" dirty="0">
                <a:solidFill>
                  <a:prstClr val="black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rgbClr val="0070C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ObjectInverseOf</a:t>
            </a:r>
            <a:r>
              <a:rPr lang="en-GB" sz="1600" b="1" dirty="0">
                <a:solidFill>
                  <a:srgbClr val="0070C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</a:t>
            </a:r>
            <a:endParaRPr lang="lv-LV" sz="1600" b="1" dirty="0">
              <a:solidFill>
                <a:srgbClr val="0070C0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lvl="0"/>
            <a:r>
              <a:rPr lang="en-GB" sz="1600" b="1" dirty="0">
                <a:solidFill>
                  <a:srgbClr val="0070C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   </a:t>
            </a:r>
            <a:r>
              <a:rPr lang="en-GB" sz="1600" b="1" dirty="0">
                <a:solidFill>
                  <a:prstClr val="black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[</a:t>
            </a:r>
            <a:r>
              <a:rPr lang="en-GB" sz="1600" b="1" dirty="0">
                <a:solidFill>
                  <a:srgbClr val="ED7C2F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</a:t>
            </a:r>
            <a:r>
              <a:rPr lang="en-GB" sz="1600" b="1" dirty="0" err="1">
                <a:solidFill>
                  <a:srgbClr val="ED7C2F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IsInverse</a:t>
            </a:r>
            <a:r>
              <a:rPr lang="en-GB" sz="1600" b="1" dirty="0">
                <a:solidFill>
                  <a:srgbClr val="ED7C2F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prstClr val="black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== 'true']$</a:t>
            </a:r>
            <a:r>
              <a:rPr lang="en-GB" sz="1600" b="1" dirty="0" err="1">
                <a:solidFill>
                  <a:prstClr val="black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getUri</a:t>
            </a:r>
            <a:r>
              <a:rPr lang="en-GB" sz="1600" b="1" dirty="0">
                <a:solidFill>
                  <a:prstClr val="black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(/Role /Namespace)</a:t>
            </a:r>
            <a:endParaRPr lang="lv-LV" sz="1600" b="1" dirty="0">
              <a:solidFill>
                <a:prstClr val="black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lvl="0"/>
            <a:r>
              <a:rPr lang="en-GB" sz="1600" b="1" dirty="0">
                <a:solidFill>
                  <a:prstClr val="black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  </a:t>
            </a:r>
            <a:r>
              <a:rPr lang="en-GB" sz="1600" b="1" dirty="0">
                <a:solidFill>
                  <a:srgbClr val="0070C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</a:t>
            </a:r>
          </a:p>
          <a:p>
            <a:pPr lvl="0"/>
            <a:r>
              <a:rPr lang="en-GB" sz="1600" b="1" dirty="0">
                <a:solidFill>
                  <a:srgbClr val="0070C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</a:t>
            </a:r>
            <a:r>
              <a:rPr lang="en-GB" sz="1600" b="1" dirty="0">
                <a:solidFill>
                  <a:srgbClr val="C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</a:t>
            </a:r>
            <a:endParaRPr lang="lv-LV" sz="1600" b="1" dirty="0">
              <a:solidFill>
                <a:srgbClr val="C00000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lvl="0"/>
            <a:r>
              <a:rPr lang="en-GB" sz="1600" b="1" dirty="0">
                <a:solidFill>
                  <a:prstClr val="black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</a:t>
            </a:r>
            <a:r>
              <a:rPr lang="en-GB" sz="1600" b="1" dirty="0">
                <a:solidFill>
                  <a:srgbClr val="C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?(</a:t>
            </a:r>
            <a:endParaRPr lang="lv-LV" sz="1600" b="1" dirty="0">
              <a:solidFill>
                <a:srgbClr val="C00000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lvl="0"/>
            <a:r>
              <a:rPr lang="en-GB" sz="1600" b="1" dirty="0">
                <a:solidFill>
                  <a:srgbClr val="0070C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  </a:t>
            </a:r>
            <a:r>
              <a:rPr lang="en-GB" sz="1600" b="1" dirty="0">
                <a:solidFill>
                  <a:srgbClr val="ED7C2F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[/</a:t>
            </a:r>
            <a:r>
              <a:rPr lang="en-GB" sz="1600" b="1" dirty="0" err="1">
                <a:solidFill>
                  <a:srgbClr val="ED7C2F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IsInverse</a:t>
            </a:r>
            <a:r>
              <a:rPr lang="en-GB" sz="1600" b="1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!= 'true'] </a:t>
            </a:r>
            <a:r>
              <a:rPr lang="en-GB" sz="1600" b="1" dirty="0">
                <a:solidFill>
                  <a:prstClr val="black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$</a:t>
            </a:r>
            <a:r>
              <a:rPr lang="en-GB" sz="1600" b="1" dirty="0" err="1">
                <a:solidFill>
                  <a:prstClr val="black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getUri</a:t>
            </a:r>
            <a:r>
              <a:rPr lang="en-GB" sz="1600" b="1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(/Role /Namespace</a:t>
            </a:r>
            <a:r>
              <a:rPr lang="en-GB" sz="1600" b="1" dirty="0">
                <a:solidFill>
                  <a:prstClr val="black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</a:t>
            </a:r>
            <a:endParaRPr lang="lv-LV" sz="1600" b="1" dirty="0">
              <a:solidFill>
                <a:prstClr val="black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lvl="0"/>
            <a:r>
              <a:rPr lang="en-GB" sz="1600" b="1" dirty="0">
                <a:solidFill>
                  <a:prstClr val="black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</a:t>
            </a:r>
            <a:r>
              <a:rPr lang="en-GB" sz="1600" b="1" dirty="0">
                <a:solidFill>
                  <a:srgbClr val="C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</a:t>
            </a:r>
          </a:p>
          <a:p>
            <a:pPr lvl="0"/>
            <a:r>
              <a:rPr lang="en-GB" sz="1600" b="1" dirty="0">
                <a:solidFill>
                  <a:prstClr val="black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</a:t>
            </a:r>
            <a:endParaRPr lang="lv-LV" sz="1600" b="1" dirty="0">
              <a:solidFill>
                <a:srgbClr val="7030A0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lvl="0"/>
            <a:r>
              <a:rPr lang="en-GB" sz="1600" b="1" dirty="0">
                <a:solidFill>
                  <a:prstClr val="black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$</a:t>
            </a:r>
            <a:r>
              <a:rPr lang="en-GB" sz="1600" b="1" dirty="0" err="1">
                <a:solidFill>
                  <a:prstClr val="black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getClassExpr</a:t>
            </a:r>
            <a:r>
              <a:rPr lang="en-GB" sz="1600" b="1" dirty="0">
                <a:solidFill>
                  <a:prstClr val="black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</a:t>
            </a:r>
            <a:r>
              <a:rPr lang="en-GB" sz="1600" b="1" dirty="0">
                <a:solidFill>
                  <a:srgbClr val="70AD47">
                    <a:lumMod val="50000"/>
                  </a:srgbClr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/end</a:t>
            </a:r>
            <a:r>
              <a:rPr lang="en-GB" sz="1600" b="1" dirty="0">
                <a:solidFill>
                  <a:prstClr val="black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</a:t>
            </a:r>
            <a:endParaRPr lang="lv-LV" sz="1600" b="1" dirty="0">
              <a:solidFill>
                <a:prstClr val="black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lvl="0"/>
            <a:r>
              <a:rPr lang="en-GB" sz="1600" b="1" dirty="0">
                <a:solidFill>
                  <a:srgbClr val="0070C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)</a:t>
            </a:r>
          </a:p>
          <a:p>
            <a:pPr lvl="0"/>
            <a:r>
              <a:rPr lang="en-GB" sz="1600" b="1" dirty="0">
                <a:solidFill>
                  <a:srgbClr val="0070C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</a:t>
            </a:r>
            <a:endParaRPr lang="en-GB" sz="16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6194" y="5872580"/>
            <a:ext cx="112308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Axiom</a:t>
            </a:r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SubClassOf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Mandatory_Course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ObjectAllValuesFrom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isTaughtBy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:Professor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427" y="1670063"/>
            <a:ext cx="2963546" cy="27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4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91117" y="434202"/>
            <a:ext cx="10072222" cy="721951"/>
          </a:xfrm>
        </p:spPr>
        <p:txBody>
          <a:bodyPr>
            <a:normAutofit/>
          </a:bodyPr>
          <a:lstStyle/>
          <a:p>
            <a:r>
              <a:rPr lang="lv-LV" altLang="lv-LV" dirty="0"/>
              <a:t>Izteiksmju turpinājumu priekšā-teikšana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117" y="1424763"/>
            <a:ext cx="10462436" cy="439273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lv-LV" sz="2800" dirty="0"/>
              <a:t>Paplašina gramatikas likumus ar priekšā-teikšanas funkcionalitāti.</a:t>
            </a:r>
          </a:p>
          <a:p>
            <a:pPr>
              <a:defRPr/>
            </a:pPr>
            <a:r>
              <a:rPr lang="lv-LV" sz="2800" dirty="0"/>
              <a:t>Var izmantot ar jaunizveidotām vai esošām gramatikām.</a:t>
            </a:r>
          </a:p>
          <a:p>
            <a:pPr>
              <a:defRPr/>
            </a:pPr>
            <a:r>
              <a:rPr lang="lv-LV" sz="2800" dirty="0" err="1"/>
              <a:t>Lua</a:t>
            </a:r>
            <a:r>
              <a:rPr lang="lv-LV" sz="2800" dirty="0"/>
              <a:t> vide un </a:t>
            </a:r>
            <a:r>
              <a:rPr lang="lv-LV" sz="2800" dirty="0" err="1"/>
              <a:t>LPeg.re</a:t>
            </a:r>
            <a:r>
              <a:rPr lang="lv-LV" sz="2800" dirty="0"/>
              <a:t> gramatikas apstrādes modulis.</a:t>
            </a:r>
          </a:p>
        </p:txBody>
      </p:sp>
      <p:sp>
        <p:nvSpPr>
          <p:cNvPr id="7" name="Rectangle 6"/>
          <p:cNvSpPr/>
          <p:nvPr/>
        </p:nvSpPr>
        <p:spPr>
          <a:xfrm>
            <a:off x="245806" y="6248302"/>
            <a:ext cx="101634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J.Ovčiņņikova</a:t>
            </a:r>
            <a:r>
              <a:rPr lang="lv-LV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lv-LV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K.Čerāns</a:t>
            </a:r>
            <a:r>
              <a:rPr lang="lv-LV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lv-LV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R.Liepiņš</a:t>
            </a:r>
            <a:r>
              <a:rPr lang="lv-LV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lv-LV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Grammar</a:t>
            </a:r>
            <a:r>
              <a:rPr lang="lv-LV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v-LV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based</a:t>
            </a:r>
            <a:r>
              <a:rPr lang="lv-LV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v-LV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content</a:t>
            </a:r>
            <a:r>
              <a:rPr lang="lv-LV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v-LV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completion</a:t>
            </a:r>
            <a:r>
              <a:rPr lang="lv-LV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v-LV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method</a:t>
            </a:r>
            <a:r>
              <a:rPr lang="lv-LV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v-LV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using</a:t>
            </a:r>
            <a:r>
              <a:rPr lang="lv-LV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v-LV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Lua</a:t>
            </a:r>
            <a:r>
              <a:rPr lang="lv-LV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v-LV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LPeg.re</a:t>
            </a:r>
            <a:r>
              <a:rPr lang="lv-LV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v-LV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module</a:t>
            </a:r>
            <a:endParaRPr lang="lv-LV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029" y="3327125"/>
            <a:ext cx="7350612" cy="249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69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099" y="202759"/>
            <a:ext cx="11682918" cy="663575"/>
          </a:xfrm>
        </p:spPr>
        <p:txBody>
          <a:bodyPr rtlCol="0">
            <a:noAutofit/>
          </a:bodyPr>
          <a:lstStyle/>
          <a:p>
            <a:pPr marL="0" indent="0" algn="ctr">
              <a:spcAft>
                <a:spcPts val="0"/>
              </a:spcAft>
              <a:buNone/>
              <a:defRPr/>
            </a:pPr>
            <a:r>
              <a:rPr lang="lv-LV" altLang="lv-LV" sz="4400" dirty="0"/>
              <a:t>Aritmētisko izteiksmju gramatika</a:t>
            </a:r>
            <a:endParaRPr lang="lv-LV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35624" y="2377440"/>
            <a:ext cx="1731981" cy="23666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Rectangle 3"/>
          <p:cNvSpPr/>
          <p:nvPr/>
        </p:nvSpPr>
        <p:spPr>
          <a:xfrm>
            <a:off x="5368066" y="1850315"/>
            <a:ext cx="2140772" cy="29045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197" name="Content Placeholder 5"/>
          <p:cNvSpPr>
            <a:spLocks noGrp="1"/>
          </p:cNvSpPr>
          <p:nvPr>
            <p:ph sz="half" idx="2"/>
          </p:nvPr>
        </p:nvSpPr>
        <p:spPr>
          <a:xfrm>
            <a:off x="669852" y="816718"/>
            <a:ext cx="10834576" cy="6041282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lv-LV" sz="1800" b="1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local</a:t>
            </a:r>
            <a:r>
              <a:rPr lang="en-US" altLang="lv-LV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grammar </a:t>
            </a:r>
            <a:r>
              <a:rPr lang="en-US" altLang="lv-LV" sz="1800" b="1" dirty="0">
                <a:solidFill>
                  <a:srgbClr val="0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</a:t>
            </a:r>
            <a:r>
              <a:rPr lang="en-US" altLang="lv-LV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lv-LV" sz="1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re.compile</a:t>
            </a:r>
            <a:r>
              <a:rPr lang="en-US" altLang="lv-LV" sz="1800" b="1" dirty="0">
                <a:solidFill>
                  <a:srgbClr val="0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lv-LV" sz="1800" dirty="0">
                <a:solidFill>
                  <a:srgbClr val="95004A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[[</a:t>
            </a:r>
            <a:endParaRPr lang="en-US" altLang="lv-LV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eaLnBrk="0" hangingPunct="0">
              <a:spcBef>
                <a:spcPct val="0"/>
              </a:spcBef>
              <a:buNone/>
            </a:pPr>
            <a:r>
              <a:rPr lang="en-US" altLang="lv-LV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altLang="lv-LV" sz="1800" dirty="0" err="1">
                <a:solidFill>
                  <a:srgbClr val="95004A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gMain</a:t>
            </a:r>
            <a:r>
              <a:rPr lang="en-US" altLang="lv-LV" sz="1800" dirty="0">
                <a:solidFill>
                  <a:srgbClr val="95004A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&lt;- (</a:t>
            </a:r>
            <a:r>
              <a:rPr lang="en-US" altLang="lv-LV" sz="1800" dirty="0" err="1">
                <a:solidFill>
                  <a:srgbClr val="95004A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Exp</a:t>
            </a:r>
            <a:r>
              <a:rPr lang="en-US" altLang="lv-LV" sz="1800" dirty="0">
                <a:solidFill>
                  <a:srgbClr val="95004A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!. </a:t>
            </a:r>
            <a:r>
              <a:rPr lang="en-US" altLang="lv-LV" sz="1800" b="1" dirty="0">
                <a:solidFill>
                  <a:srgbClr val="95004A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%</a:t>
            </a:r>
            <a:r>
              <a:rPr lang="en-US" altLang="lv-LV" sz="1800" b="1" dirty="0" err="1">
                <a:solidFill>
                  <a:srgbClr val="95004A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parse_fail</a:t>
            </a:r>
            <a:r>
              <a:rPr lang="en-US" altLang="lv-LV" sz="1800" dirty="0">
                <a:solidFill>
                  <a:srgbClr val="95004A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endParaRPr lang="en-US" altLang="lv-LV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eaLnBrk="0" hangingPunct="0">
              <a:spcBef>
                <a:spcPct val="0"/>
              </a:spcBef>
              <a:buNone/>
            </a:pPr>
            <a:r>
              <a:rPr lang="en-US" altLang="lv-LV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altLang="lv-LV" sz="1800" dirty="0" err="1">
                <a:solidFill>
                  <a:srgbClr val="95004A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Exp</a:t>
            </a:r>
            <a:r>
              <a:rPr lang="en-US" altLang="lv-LV" sz="1800" dirty="0">
                <a:solidFill>
                  <a:srgbClr val="95004A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&lt;- (Factor (</a:t>
            </a:r>
            <a:r>
              <a:rPr lang="en-US" altLang="lv-LV" sz="1800" dirty="0" err="1">
                <a:solidFill>
                  <a:srgbClr val="95004A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FactorOp</a:t>
            </a:r>
            <a:r>
              <a:rPr lang="en-US" altLang="lv-LV" sz="1800" dirty="0">
                <a:solidFill>
                  <a:srgbClr val="95004A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Factor)*)</a:t>
            </a:r>
            <a:endParaRPr lang="en-US" altLang="lv-LV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eaLnBrk="0" hangingPunct="0">
              <a:spcBef>
                <a:spcPct val="0"/>
              </a:spcBef>
              <a:buNone/>
            </a:pPr>
            <a:r>
              <a:rPr lang="en-US" altLang="lv-LV" sz="1800" dirty="0">
                <a:solidFill>
                  <a:srgbClr val="95004A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Factor &lt;- (Term (</a:t>
            </a:r>
            <a:r>
              <a:rPr lang="en-US" altLang="lv-LV" sz="1800" dirty="0" err="1">
                <a:solidFill>
                  <a:srgbClr val="95004A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TermOp</a:t>
            </a:r>
            <a:r>
              <a:rPr lang="en-US" altLang="lv-LV" sz="1800" dirty="0">
                <a:solidFill>
                  <a:srgbClr val="95004A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Term)*)</a:t>
            </a:r>
            <a:endParaRPr lang="en-US" altLang="lv-LV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eaLnBrk="0" hangingPunct="0">
              <a:spcBef>
                <a:spcPct val="0"/>
              </a:spcBef>
              <a:buNone/>
            </a:pPr>
            <a:r>
              <a:rPr lang="en-US" altLang="lv-LV" sz="1800" dirty="0">
                <a:solidFill>
                  <a:srgbClr val="95004A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Term &lt;- (</a:t>
            </a:r>
            <a:r>
              <a:rPr lang="en-US" altLang="lv-LV" sz="1800" b="1" dirty="0">
                <a:solidFill>
                  <a:srgbClr val="95004A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%</a:t>
            </a:r>
            <a:r>
              <a:rPr lang="en-US" altLang="lv-LV" sz="1800" b="1" dirty="0" err="1">
                <a:solidFill>
                  <a:srgbClr val="95004A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parse_number</a:t>
            </a:r>
            <a:r>
              <a:rPr lang="en-US" altLang="lv-LV" sz="1800" b="1" dirty="0">
                <a:solidFill>
                  <a:srgbClr val="95004A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lv-LV" sz="1800" dirty="0">
                <a:solidFill>
                  <a:srgbClr val="95004A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Number / </a:t>
            </a:r>
            <a:r>
              <a:rPr lang="en-US" altLang="lv-LV" sz="1800" b="1" dirty="0">
                <a:solidFill>
                  <a:srgbClr val="95004A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%</a:t>
            </a:r>
            <a:r>
              <a:rPr lang="en-US" altLang="lv-LV" sz="1800" b="1" dirty="0" err="1">
                <a:solidFill>
                  <a:srgbClr val="95004A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parse_variable</a:t>
            </a:r>
            <a:r>
              <a:rPr lang="en-US" altLang="lv-LV" sz="1800" dirty="0">
                <a:solidFill>
                  <a:srgbClr val="95004A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Variable /</a:t>
            </a:r>
            <a:endParaRPr lang="en-US" altLang="lv-LV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0" hangingPunct="0">
              <a:spcBef>
                <a:spcPct val="0"/>
              </a:spcBef>
              <a:buNone/>
            </a:pPr>
            <a:r>
              <a:rPr lang="en-US" altLang="lv-LV" sz="1800" dirty="0">
                <a:solidFill>
                  <a:srgbClr val="95004A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   (</a:t>
            </a:r>
            <a:r>
              <a:rPr lang="en-US" altLang="lv-LV" sz="1800" b="1" dirty="0">
                <a:solidFill>
                  <a:srgbClr val="95004A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%</a:t>
            </a:r>
            <a:r>
              <a:rPr lang="en-US" altLang="lv-LV" sz="1800" b="1" dirty="0" err="1">
                <a:solidFill>
                  <a:srgbClr val="95004A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parse_bracketO</a:t>
            </a:r>
            <a:r>
              <a:rPr lang="en-US" altLang="lv-LV" sz="1800" b="1" dirty="0">
                <a:solidFill>
                  <a:srgbClr val="95004A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lv-LV" sz="1800" dirty="0">
                <a:solidFill>
                  <a:srgbClr val="95004A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"(" </a:t>
            </a:r>
            <a:r>
              <a:rPr lang="en-US" altLang="lv-LV" sz="1800" dirty="0" err="1">
                <a:solidFill>
                  <a:srgbClr val="95004A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Exp</a:t>
            </a:r>
            <a:r>
              <a:rPr lang="en-US" altLang="lv-LV" sz="1800" dirty="0">
                <a:solidFill>
                  <a:srgbClr val="95004A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lv-LV" sz="1800" b="1" dirty="0">
                <a:solidFill>
                  <a:srgbClr val="95004A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%</a:t>
            </a:r>
            <a:r>
              <a:rPr lang="en-US" altLang="lv-LV" sz="1800" b="1" dirty="0" err="1">
                <a:solidFill>
                  <a:srgbClr val="95004A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parse_bracketC</a:t>
            </a:r>
            <a:r>
              <a:rPr lang="en-US" altLang="lv-LV" sz="1800" b="1" dirty="0">
                <a:solidFill>
                  <a:srgbClr val="95004A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lv-LV" sz="1800" dirty="0">
                <a:solidFill>
                  <a:srgbClr val="95004A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")"))</a:t>
            </a:r>
            <a:endParaRPr lang="en-US" altLang="lv-LV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0" hangingPunct="0">
              <a:spcBef>
                <a:spcPct val="0"/>
              </a:spcBef>
              <a:buNone/>
            </a:pPr>
            <a:r>
              <a:rPr lang="en-US" altLang="lv-LV" sz="1800" dirty="0">
                <a:solidFill>
                  <a:srgbClr val="95004A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</a:t>
            </a:r>
            <a:r>
              <a:rPr lang="en-US" altLang="lv-LV" sz="1800" dirty="0" err="1">
                <a:solidFill>
                  <a:srgbClr val="95004A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FactorOp</a:t>
            </a:r>
            <a:r>
              <a:rPr lang="en-US" altLang="lv-LV" sz="1800" dirty="0">
                <a:solidFill>
                  <a:srgbClr val="95004A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&lt;- </a:t>
            </a:r>
            <a:r>
              <a:rPr lang="en-US" altLang="lv-LV" sz="1800" b="1" dirty="0">
                <a:solidFill>
                  <a:srgbClr val="95004A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%</a:t>
            </a:r>
            <a:r>
              <a:rPr lang="en-US" altLang="lv-LV" sz="1800" b="1" dirty="0" err="1">
                <a:solidFill>
                  <a:srgbClr val="95004A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parse_minus</a:t>
            </a:r>
            <a:r>
              <a:rPr lang="en-US" altLang="lv-LV" sz="1800" b="1" dirty="0">
                <a:solidFill>
                  <a:srgbClr val="95004A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lv-LV" sz="1800" dirty="0">
                <a:solidFill>
                  <a:srgbClr val="95004A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"-" / </a:t>
            </a:r>
            <a:r>
              <a:rPr lang="en-US" altLang="lv-LV" sz="1800" b="1" dirty="0">
                <a:solidFill>
                  <a:srgbClr val="95004A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%</a:t>
            </a:r>
            <a:r>
              <a:rPr lang="en-US" altLang="lv-LV" sz="1800" b="1" dirty="0" err="1">
                <a:solidFill>
                  <a:srgbClr val="95004A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parse_plus</a:t>
            </a:r>
            <a:r>
              <a:rPr lang="en-US" altLang="lv-LV" sz="1800" b="1" dirty="0">
                <a:solidFill>
                  <a:srgbClr val="95004A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lv-LV" sz="1800" dirty="0">
                <a:solidFill>
                  <a:srgbClr val="95004A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"+"</a:t>
            </a:r>
            <a:endParaRPr lang="en-US" altLang="lv-LV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0" hangingPunct="0">
              <a:spcBef>
                <a:spcPct val="0"/>
              </a:spcBef>
              <a:buNone/>
            </a:pPr>
            <a:r>
              <a:rPr lang="en-US" altLang="lv-LV" sz="1800" dirty="0">
                <a:solidFill>
                  <a:srgbClr val="95004A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</a:t>
            </a:r>
            <a:r>
              <a:rPr lang="en-US" altLang="lv-LV" sz="1800" dirty="0" err="1">
                <a:solidFill>
                  <a:srgbClr val="95004A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TermOp</a:t>
            </a:r>
            <a:r>
              <a:rPr lang="en-US" altLang="lv-LV" sz="1800" dirty="0">
                <a:solidFill>
                  <a:srgbClr val="95004A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&lt;- </a:t>
            </a:r>
            <a:r>
              <a:rPr lang="en-US" altLang="lv-LV" sz="1800" b="1" dirty="0">
                <a:solidFill>
                  <a:srgbClr val="95004A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%</a:t>
            </a:r>
            <a:r>
              <a:rPr lang="en-US" altLang="lv-LV" sz="1800" b="1" dirty="0" err="1">
                <a:solidFill>
                  <a:srgbClr val="95004A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parse_mul</a:t>
            </a:r>
            <a:r>
              <a:rPr lang="en-US" altLang="lv-LV" sz="1800" b="1" dirty="0">
                <a:solidFill>
                  <a:srgbClr val="95004A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lv-LV" sz="1800" dirty="0">
                <a:solidFill>
                  <a:srgbClr val="95004A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"*" / </a:t>
            </a:r>
            <a:r>
              <a:rPr lang="en-US" altLang="lv-LV" sz="1800" b="1" dirty="0">
                <a:solidFill>
                  <a:srgbClr val="95004A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%</a:t>
            </a:r>
            <a:r>
              <a:rPr lang="en-US" altLang="lv-LV" sz="1800" b="1" dirty="0" err="1">
                <a:solidFill>
                  <a:srgbClr val="95004A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parse_dev</a:t>
            </a:r>
            <a:r>
              <a:rPr lang="en-US" altLang="lv-LV" sz="1800" b="1" dirty="0">
                <a:solidFill>
                  <a:srgbClr val="95004A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lv-LV" sz="1800" dirty="0">
                <a:solidFill>
                  <a:srgbClr val="95004A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"/"</a:t>
            </a:r>
            <a:endParaRPr lang="en-US" altLang="lv-LV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0" hangingPunct="0">
              <a:spcBef>
                <a:spcPct val="0"/>
              </a:spcBef>
              <a:buNone/>
            </a:pPr>
            <a:r>
              <a:rPr lang="en-US" altLang="lv-LV" sz="1800" dirty="0">
                <a:solidFill>
                  <a:srgbClr val="95004A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Number &lt;- [0-9]+</a:t>
            </a:r>
            <a:endParaRPr lang="en-US" altLang="lv-LV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0" hangingPunct="0">
              <a:spcBef>
                <a:spcPct val="0"/>
              </a:spcBef>
              <a:buNone/>
            </a:pPr>
            <a:r>
              <a:rPr lang="en-US" altLang="lv-LV" sz="1800" dirty="0">
                <a:solidFill>
                  <a:srgbClr val="95004A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Variable &lt;- (([A-</a:t>
            </a:r>
            <a:r>
              <a:rPr lang="en-US" altLang="lv-LV" sz="1800" dirty="0" err="1">
                <a:solidFill>
                  <a:srgbClr val="95004A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Za</a:t>
            </a:r>
            <a:r>
              <a:rPr lang="en-US" altLang="lv-LV" sz="1800" dirty="0">
                <a:solidFill>
                  <a:srgbClr val="95004A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-z]/"_") ([A-</a:t>
            </a:r>
            <a:r>
              <a:rPr lang="en-US" altLang="lv-LV" sz="1800" dirty="0" err="1">
                <a:solidFill>
                  <a:srgbClr val="95004A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Za</a:t>
            </a:r>
            <a:r>
              <a:rPr lang="en-US" altLang="lv-LV" sz="1800" dirty="0">
                <a:solidFill>
                  <a:srgbClr val="95004A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-z]/"_"/[0-9])*)</a:t>
            </a:r>
            <a:endParaRPr lang="en-US" altLang="lv-LV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0" hangingPunct="0">
              <a:spcBef>
                <a:spcPct val="0"/>
              </a:spcBef>
              <a:buNone/>
            </a:pPr>
            <a:r>
              <a:rPr lang="en-US" altLang="lv-LV" sz="1800" dirty="0">
                <a:solidFill>
                  <a:srgbClr val="95004A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]]</a:t>
            </a:r>
            <a:r>
              <a:rPr lang="en-US" altLang="lv-LV" sz="1800" b="1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,{</a:t>
            </a:r>
            <a:r>
              <a:rPr lang="en-US" altLang="lv-LV" sz="18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</a:t>
            </a:r>
            <a:endParaRPr lang="en-US" altLang="lv-LV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1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parse_fail</a:t>
            </a:r>
            <a:r>
              <a:rPr lang="lv-LV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800" b="1" dirty="0">
                <a:solidFill>
                  <a:srgbClr val="0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lv-LV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800" b="1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lv-LV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800" b="1" dirty="0">
                <a:solidFill>
                  <a:srgbClr val="0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lv-LV" sz="1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message</a:t>
            </a:r>
            <a:r>
              <a:rPr lang="lv-LV" sz="1800" b="1" dirty="0">
                <a:solidFill>
                  <a:srgbClr val="0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lv-LV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current_pos</a:t>
            </a:r>
            <a:r>
              <a:rPr lang="lv-LV" sz="1800" b="1" dirty="0">
                <a:solidFill>
                  <a:srgbClr val="0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lv-LV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800" b="1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lv-LV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800" b="1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r>
              <a:rPr lang="lv-LV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800" b="1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r>
              <a:rPr lang="lv-LV" sz="1800" b="1" dirty="0">
                <a:solidFill>
                  <a:srgbClr val="0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lv-LV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1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parse_minus</a:t>
            </a:r>
            <a:r>
              <a:rPr lang="lv-LV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800" b="1" dirty="0">
                <a:solidFill>
                  <a:srgbClr val="0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lv-LV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800" b="1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lv-LV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800" b="1" dirty="0">
                <a:solidFill>
                  <a:srgbClr val="0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lv-LV" sz="1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message</a:t>
            </a:r>
            <a:r>
              <a:rPr lang="lv-LV" sz="1800" b="1" dirty="0">
                <a:solidFill>
                  <a:srgbClr val="0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lv-LV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current_pos</a:t>
            </a:r>
            <a:r>
              <a:rPr lang="lv-LV" sz="1800" b="1" dirty="0">
                <a:solidFill>
                  <a:srgbClr val="0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lv-LV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v-LV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		</a:t>
            </a:r>
            <a:r>
              <a:rPr lang="lv-LV" sz="1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add_message</a:t>
            </a:r>
            <a:r>
              <a:rPr lang="lv-LV" sz="1800" b="1" dirty="0" err="1">
                <a:solidFill>
                  <a:srgbClr val="00008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(</a:t>
            </a:r>
            <a:r>
              <a:rPr lang="lv-LV" sz="1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messages</a:t>
            </a:r>
            <a:r>
              <a:rPr lang="lv-LV" sz="1800" b="1" dirty="0">
                <a:solidFill>
                  <a:srgbClr val="00008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,</a:t>
            </a:r>
            <a:r>
              <a:rPr lang="lv-LV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lv-LV" sz="1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current_pos</a:t>
            </a:r>
            <a:r>
              <a:rPr lang="lv-LV" sz="1800" b="1" dirty="0">
                <a:solidFill>
                  <a:srgbClr val="00008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,</a:t>
            </a:r>
            <a:r>
              <a:rPr lang="lv-LV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lv-LV" sz="1800" dirty="0">
                <a:solidFill>
                  <a:srgbClr val="80808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"-"</a:t>
            </a:r>
            <a:r>
              <a:rPr lang="lv-LV" sz="1800" b="1" dirty="0">
                <a:solidFill>
                  <a:srgbClr val="00008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,</a:t>
            </a:r>
            <a:r>
              <a:rPr lang="lv-LV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lv-LV" sz="1800" dirty="0">
                <a:solidFill>
                  <a:srgbClr val="FF8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90</a:t>
            </a:r>
            <a:r>
              <a:rPr lang="lv-LV" sz="1800" b="1" dirty="0">
                <a:solidFill>
                  <a:srgbClr val="00008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)</a:t>
            </a:r>
            <a:r>
              <a:rPr lang="lv-LV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1800" b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		</a:t>
            </a:r>
            <a:r>
              <a:rPr lang="lv-LV" sz="1800" b="1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return</a:t>
            </a:r>
            <a:r>
              <a:rPr lang="lv-LV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lv-LV" sz="1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current_pos</a:t>
            </a:r>
            <a:r>
              <a:rPr lang="lv-LV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lv-LV" sz="1800" b="1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end</a:t>
            </a:r>
            <a:r>
              <a:rPr lang="lv-LV" sz="1800" b="1" dirty="0">
                <a:solidFill>
                  <a:srgbClr val="00008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,</a:t>
            </a:r>
            <a:endParaRPr lang="en-US" altLang="lv-LV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parse_variable</a:t>
            </a:r>
            <a:r>
              <a:rPr lang="lv-LV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800" b="1" dirty="0">
                <a:solidFill>
                  <a:srgbClr val="0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lv-LV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800" b="1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lv-LV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800" b="1" dirty="0">
                <a:solidFill>
                  <a:srgbClr val="0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lv-LV" sz="1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message</a:t>
            </a:r>
            <a:r>
              <a:rPr lang="lv-LV" sz="1800" b="1" dirty="0">
                <a:solidFill>
                  <a:srgbClr val="0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lv-LV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current_pos</a:t>
            </a:r>
            <a:r>
              <a:rPr lang="lv-LV" sz="1800" b="1" dirty="0">
                <a:solidFill>
                  <a:srgbClr val="0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lv-LV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v-LV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	</a:t>
            </a:r>
            <a:r>
              <a:rPr lang="lv-LV" sz="1800" b="1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lv-LV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variables</a:t>
            </a:r>
            <a:r>
              <a:rPr lang="lv-LV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800" b="1" dirty="0">
                <a:solidFill>
                  <a:srgbClr val="0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lv-LV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800" b="1" dirty="0">
                <a:solidFill>
                  <a:srgbClr val="0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lv-LV" sz="1800" dirty="0">
                <a:solidFill>
                  <a:srgbClr val="808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"a"</a:t>
            </a:r>
            <a:r>
              <a:rPr lang="lv-LV" sz="1800" b="1" dirty="0">
                <a:solidFill>
                  <a:srgbClr val="0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lv-LV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800" dirty="0">
                <a:solidFill>
                  <a:srgbClr val="808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"b"</a:t>
            </a:r>
            <a:r>
              <a:rPr lang="lv-LV" sz="1800" b="1" dirty="0">
                <a:solidFill>
                  <a:srgbClr val="0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lv-LV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800" dirty="0">
                <a:solidFill>
                  <a:srgbClr val="808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"c"</a:t>
            </a:r>
            <a:r>
              <a:rPr lang="lv-LV" sz="1800" b="1" dirty="0">
                <a:solidFill>
                  <a:srgbClr val="0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lv-LV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800" dirty="0">
                <a:solidFill>
                  <a:srgbClr val="808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"d"</a:t>
            </a:r>
            <a:r>
              <a:rPr lang="lv-LV" sz="1800" b="1" dirty="0">
                <a:solidFill>
                  <a:srgbClr val="0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lv-LV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	</a:t>
            </a:r>
            <a:r>
              <a:rPr lang="lv-LV" sz="1800" b="1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lv-LV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lv-LV" sz="1800" b="1" dirty="0">
                <a:solidFill>
                  <a:srgbClr val="0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lv-LV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lv-LV" sz="1800" b="1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lv-LV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800" b="1" dirty="0" err="1">
                <a:solidFill>
                  <a:srgbClr val="0080C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pairs</a:t>
            </a:r>
            <a:r>
              <a:rPr lang="lv-LV" sz="1800" b="1" dirty="0" err="1">
                <a:solidFill>
                  <a:srgbClr val="0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lv-LV" sz="1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variables</a:t>
            </a:r>
            <a:r>
              <a:rPr lang="lv-LV" sz="1800" b="1" dirty="0">
                <a:solidFill>
                  <a:srgbClr val="0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lv-LV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800" b="1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endParaRPr lang="lv-LV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	</a:t>
            </a:r>
            <a:r>
              <a:rPr lang="lv-LV" sz="1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add_message</a:t>
            </a:r>
            <a:r>
              <a:rPr lang="lv-LV" sz="1800" b="1" dirty="0">
                <a:solidFill>
                  <a:srgbClr val="0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lv-LV" sz="1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messages</a:t>
            </a:r>
            <a:r>
              <a:rPr lang="lv-LV" sz="1800" b="1" dirty="0">
                <a:solidFill>
                  <a:srgbClr val="0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lv-LV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current_pos</a:t>
            </a:r>
            <a:r>
              <a:rPr lang="lv-LV" sz="1800" b="1" dirty="0">
                <a:solidFill>
                  <a:srgbClr val="0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lv-LV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lv-LV" sz="1800" b="1" dirty="0">
                <a:solidFill>
                  <a:srgbClr val="0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lv-LV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800" dirty="0">
                <a:solidFill>
                  <a:srgbClr val="FF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lv-LV" sz="1800" b="1" dirty="0">
                <a:solidFill>
                  <a:srgbClr val="0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lv-LV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	</a:t>
            </a:r>
            <a:r>
              <a:rPr lang="lv-LV" sz="1800" b="1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endParaRPr lang="lv-LV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	</a:t>
            </a:r>
            <a:r>
              <a:rPr lang="lv-LV" sz="1800" b="1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lv-LV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8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current_pos</a:t>
            </a:r>
            <a:r>
              <a:rPr lang="lv-LV" sz="18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800" b="1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endParaRPr lang="lv-LV" altLang="lv-LV" sz="1800" b="1" dirty="0">
              <a:solidFill>
                <a:srgbClr val="000080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marL="0" indent="0" eaLnBrk="0" hangingPunct="0">
              <a:spcBef>
                <a:spcPct val="0"/>
              </a:spcBef>
              <a:buNone/>
            </a:pPr>
            <a:r>
              <a:rPr lang="en-US" altLang="lv-LV" sz="1800" b="1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}</a:t>
            </a:r>
            <a:endParaRPr lang="en-US" altLang="lv-LV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0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Vispārīgs darba raksturojums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9730" y="2057399"/>
            <a:ext cx="6134986" cy="447808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lv-LV" sz="4600" dirty="0"/>
              <a:t>Promocijas darbs veidots kā 24 zinātnisku publikāciju kopums, no kuriem 21 publikācija ir iekļauta SCOPUS datubāzē.</a:t>
            </a:r>
          </a:p>
          <a:p>
            <a:pPr>
              <a:lnSpc>
                <a:spcPct val="110000"/>
              </a:lnSpc>
            </a:pPr>
            <a:r>
              <a:rPr lang="lv-LV" sz="4600" dirty="0"/>
              <a:t>Pētījumu rezultāti tika prezentēti 20 starptautiskās konferencēs un 6 vietēja līmeņa konferences.</a:t>
            </a:r>
          </a:p>
          <a:p>
            <a:pPr marL="45720" indent="0">
              <a:buNone/>
            </a:pPr>
            <a:endParaRPr lang="en-US" sz="4000" dirty="0"/>
          </a:p>
          <a:p>
            <a:pPr marL="45720" indent="0">
              <a:buNone/>
            </a:pP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41042" y="2057399"/>
            <a:ext cx="4976036" cy="4478080"/>
          </a:xfrm>
        </p:spPr>
        <p:txBody>
          <a:bodyPr>
            <a:noAutofit/>
          </a:bodyPr>
          <a:lstStyle/>
          <a:p>
            <a:r>
              <a:rPr lang="lv-LV" sz="1800" dirty="0">
                <a:solidFill>
                  <a:srgbClr val="3B5B75"/>
                </a:solidFill>
              </a:rPr>
              <a:t>ERAF projekts Nr. 2011/0009/2DP/2.1.1.1.0/10/APIA/VIAA/112</a:t>
            </a:r>
          </a:p>
          <a:p>
            <a:r>
              <a:rPr lang="lv-LV" sz="1800" dirty="0">
                <a:solidFill>
                  <a:srgbClr val="3B5B75"/>
                </a:solidFill>
              </a:rPr>
              <a:t>ERAF projekts Nr. 2014/0020/2DP/2.1.1.1.0/14/APIA/VIAA/072 </a:t>
            </a:r>
          </a:p>
          <a:p>
            <a:r>
              <a:rPr lang="lv-LV" sz="1800" dirty="0">
                <a:solidFill>
                  <a:srgbClr val="3B5B75"/>
                </a:solidFill>
              </a:rPr>
              <a:t>Valsts Pētījumu Programma (2014-2017) </a:t>
            </a:r>
            <a:r>
              <a:rPr lang="lv-LV" sz="1800" dirty="0" err="1">
                <a:solidFill>
                  <a:srgbClr val="3B5B75"/>
                </a:solidFill>
              </a:rPr>
              <a:t>NexIT</a:t>
            </a:r>
            <a:r>
              <a:rPr lang="lv-LV" sz="1800" dirty="0">
                <a:solidFill>
                  <a:srgbClr val="3B5B75"/>
                </a:solidFill>
              </a:rPr>
              <a:t>. Projekts Nr.1 “ Ontoloģiju, semantiskā tīmekļa un drošības tehnoloģijas“</a:t>
            </a:r>
          </a:p>
          <a:p>
            <a:r>
              <a:rPr lang="lv-LV" sz="1800" dirty="0">
                <a:solidFill>
                  <a:srgbClr val="3B5B75"/>
                </a:solidFill>
              </a:rPr>
              <a:t>LZP projekts “ Vizuāli uz ontoloģijām balstīti </a:t>
            </a:r>
            <a:r>
              <a:rPr lang="lv-LV" sz="1800" dirty="0" err="1">
                <a:solidFill>
                  <a:srgbClr val="3B5B75"/>
                </a:solidFill>
              </a:rPr>
              <a:t>vaicājumi”(Nr</a:t>
            </a:r>
            <a:r>
              <a:rPr lang="lv-LV" sz="1800" dirty="0">
                <a:solidFill>
                  <a:srgbClr val="3B5B75"/>
                </a:solidFill>
              </a:rPr>
              <a:t>. </a:t>
            </a:r>
            <a:r>
              <a:rPr lang="lv-LV" sz="1800" dirty="0" err="1">
                <a:solidFill>
                  <a:srgbClr val="3B5B75"/>
                </a:solidFill>
              </a:rPr>
              <a:t>lzp-2020</a:t>
            </a:r>
            <a:r>
              <a:rPr lang="lv-LV" sz="1800" dirty="0">
                <a:solidFill>
                  <a:srgbClr val="3B5B75"/>
                </a:solidFill>
              </a:rPr>
              <a:t>/2-0188)</a:t>
            </a:r>
          </a:p>
          <a:p>
            <a:r>
              <a:rPr lang="lv-LV" sz="1800" dirty="0">
                <a:solidFill>
                  <a:srgbClr val="3B5B75"/>
                </a:solidFill>
              </a:rPr>
              <a:t>LZP projekts “Vizuāli vaicājumi dalītos zināšanu grafos” (Nr. </a:t>
            </a:r>
            <a:r>
              <a:rPr lang="lv-LV" sz="1800" dirty="0" err="1">
                <a:solidFill>
                  <a:srgbClr val="3B5B75"/>
                </a:solidFill>
              </a:rPr>
              <a:t>lzp-2021</a:t>
            </a:r>
            <a:r>
              <a:rPr lang="lv-LV" sz="1800" dirty="0">
                <a:solidFill>
                  <a:srgbClr val="3B5B75"/>
                </a:solidFill>
              </a:rPr>
              <a:t>/1-0389)</a:t>
            </a:r>
          </a:p>
          <a:p>
            <a:r>
              <a:rPr lang="lv-LV" sz="1800" dirty="0">
                <a:solidFill>
                  <a:srgbClr val="3B5B75"/>
                </a:solidFill>
              </a:rPr>
              <a:t>Projekts “LU doktorantūras kapacitātes stiprināšana jaunā doktorantūras modeļa ietvarā” (Nr. 8.2.2.0/20/I/006)</a:t>
            </a:r>
          </a:p>
        </p:txBody>
      </p:sp>
    </p:spTree>
    <p:extLst>
      <p:ext uri="{BB962C8B-B14F-4D97-AF65-F5344CB8AC3E}">
        <p14:creationId xmlns:p14="http://schemas.microsoft.com/office/powerpoint/2010/main" val="397111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1774" y="2718619"/>
            <a:ext cx="9875520" cy="1356360"/>
          </a:xfrm>
        </p:spPr>
        <p:txBody>
          <a:bodyPr/>
          <a:lstStyle/>
          <a:p>
            <a:pPr algn="ctr"/>
            <a:r>
              <a:rPr lang="lv-LV" dirty="0"/>
              <a:t>OWLGrEd paplašinājumi</a:t>
            </a:r>
          </a:p>
        </p:txBody>
      </p:sp>
    </p:spTree>
    <p:extLst>
      <p:ext uri="{BB962C8B-B14F-4D97-AF65-F5344CB8AC3E}">
        <p14:creationId xmlns:p14="http://schemas.microsoft.com/office/powerpoint/2010/main" val="8182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300" y="290038"/>
            <a:ext cx="9875520" cy="890580"/>
          </a:xfrm>
        </p:spPr>
        <p:txBody>
          <a:bodyPr>
            <a:normAutofit/>
          </a:bodyPr>
          <a:lstStyle/>
          <a:p>
            <a:r>
              <a:rPr lang="lv-LV" dirty="0"/>
              <a:t>Valodu lauku paplašinājums</a:t>
            </a:r>
          </a:p>
        </p:txBody>
      </p:sp>
      <p:pic>
        <p:nvPicPr>
          <p:cNvPr id="8195" name="Picture 3" descr="cn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9691" y="1278607"/>
            <a:ext cx="5657622" cy="203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cnl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0181" y="3784264"/>
            <a:ext cx="5991380" cy="208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57299" y="5909446"/>
            <a:ext cx="7530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Liepins</a:t>
            </a:r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</a:rPr>
              <a:t>, R., </a:t>
            </a:r>
            <a:r>
              <a:rPr lang="lv-LV" dirty="0" err="1">
                <a:latin typeface="Times New Roman" panose="02020603050405020304" pitchFamily="18" charset="0"/>
                <a:ea typeface="Calibri" panose="020F0502020204030204" pitchFamily="34" charset="0"/>
              </a:rPr>
              <a:t>Gruzitis</a:t>
            </a:r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</a:rPr>
              <a:t>, N., </a:t>
            </a:r>
            <a:r>
              <a:rPr lang="lv-LV" dirty="0" err="1">
                <a:latin typeface="Times New Roman" panose="02020603050405020304" pitchFamily="18" charset="0"/>
                <a:ea typeface="Calibri" panose="020F0502020204030204" pitchFamily="34" charset="0"/>
              </a:rPr>
              <a:t>Cerans</a:t>
            </a:r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</a:rPr>
              <a:t>, K., </a:t>
            </a:r>
            <a:r>
              <a:rPr lang="lv-LV" dirty="0" err="1">
                <a:latin typeface="Times New Roman" panose="02020603050405020304" pitchFamily="18" charset="0"/>
                <a:ea typeface="Calibri" panose="020F0502020204030204" pitchFamily="34" charset="0"/>
              </a:rPr>
              <a:t>Ovcinnikova</a:t>
            </a:r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</a:rPr>
              <a:t>, J., </a:t>
            </a:r>
            <a:r>
              <a:rPr lang="lv-LV" dirty="0" err="1">
                <a:latin typeface="Times New Roman" panose="02020603050405020304" pitchFamily="18" charset="0"/>
                <a:ea typeface="Calibri" panose="020F0502020204030204" pitchFamily="34" charset="0"/>
              </a:rPr>
              <a:t>Bojars</a:t>
            </a:r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</a:rPr>
              <a:t>, U., Celms, E. (2016). </a:t>
            </a:r>
            <a:r>
              <a:rPr lang="lv-LV" dirty="0" err="1">
                <a:latin typeface="Times New Roman" panose="02020603050405020304" pitchFamily="18" charset="0"/>
                <a:ea typeface="Calibri" panose="020F0502020204030204" pitchFamily="34" charset="0"/>
              </a:rPr>
              <a:t>Adding</a:t>
            </a:r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lv-LV" dirty="0" err="1">
                <a:latin typeface="Times New Roman" panose="02020603050405020304" pitchFamily="18" charset="0"/>
                <a:ea typeface="Calibri" panose="020F0502020204030204" pitchFamily="34" charset="0"/>
              </a:rPr>
              <a:t>Verbalization</a:t>
            </a:r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</a:rPr>
              <a:t> to </a:t>
            </a:r>
            <a:r>
              <a:rPr lang="lv-LV" dirty="0" err="1">
                <a:latin typeface="Times New Roman" panose="02020603050405020304" pitchFamily="18" charset="0"/>
                <a:ea typeface="Calibri" panose="020F0502020204030204" pitchFamily="34" charset="0"/>
              </a:rPr>
              <a:t>Graphical</a:t>
            </a:r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lv-LV" dirty="0" err="1">
                <a:latin typeface="Times New Roman" panose="02020603050405020304" pitchFamily="18" charset="0"/>
                <a:ea typeface="Calibri" panose="020F0502020204030204" pitchFamily="34" charset="0"/>
              </a:rPr>
              <a:t>Ontology</a:t>
            </a:r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lv-LV" dirty="0" err="1">
                <a:latin typeface="Times New Roman" panose="02020603050405020304" pitchFamily="18" charset="0"/>
                <a:ea typeface="Calibri" panose="020F0502020204030204" pitchFamily="34" charset="0"/>
              </a:rPr>
              <a:t>Editor</a:t>
            </a:r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</a:rPr>
              <a:t> OWLGrEd</a:t>
            </a:r>
            <a:endParaRPr lang="en-GB" dirty="0"/>
          </a:p>
        </p:txBody>
      </p:sp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97" y="1245996"/>
            <a:ext cx="4709381" cy="456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960" y="274638"/>
            <a:ext cx="10753494" cy="868346"/>
          </a:xfrm>
        </p:spPr>
        <p:txBody>
          <a:bodyPr>
            <a:noAutofit/>
          </a:bodyPr>
          <a:lstStyle/>
          <a:p>
            <a:r>
              <a:rPr lang="en-US" dirty="0" err="1"/>
              <a:t>Informatīvā</a:t>
            </a:r>
            <a:r>
              <a:rPr lang="en-US" dirty="0"/>
              <a:t> </a:t>
            </a:r>
            <a:r>
              <a:rPr lang="en-US" dirty="0" err="1"/>
              <a:t>sistēma</a:t>
            </a:r>
            <a:r>
              <a:rPr lang="en-US" dirty="0"/>
              <a:t> bez </a:t>
            </a:r>
            <a:r>
              <a:rPr lang="en-US" dirty="0" err="1"/>
              <a:t>programmēšanas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69581" y="1554516"/>
            <a:ext cx="3071834" cy="24744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i="1" dirty="0" err="1"/>
              <a:t>obis:isAbstract</a:t>
            </a:r>
            <a:endParaRPr lang="lv-LV" sz="3000" i="1" dirty="0"/>
          </a:p>
          <a:p>
            <a:pPr>
              <a:buNone/>
            </a:pPr>
            <a:r>
              <a:rPr lang="lv-LV" sz="3000" i="1" dirty="0" err="1"/>
              <a:t>obis:isDerived</a:t>
            </a:r>
            <a:endParaRPr lang="en-GB" sz="3000" i="1" dirty="0"/>
          </a:p>
          <a:p>
            <a:pPr>
              <a:buNone/>
            </a:pPr>
            <a:r>
              <a:rPr lang="lv-LV" sz="3000" i="1" dirty="0" err="1"/>
              <a:t>obis:isEnumerated</a:t>
            </a:r>
            <a:r>
              <a:rPr lang="lv-LV" sz="3000" i="1" dirty="0"/>
              <a:t> </a:t>
            </a:r>
            <a:endParaRPr lang="en-GB" sz="3000" i="1" dirty="0"/>
          </a:p>
          <a:p>
            <a:pPr>
              <a:buNone/>
            </a:pPr>
            <a:r>
              <a:rPr lang="en-US" sz="3000" i="1" dirty="0" err="1"/>
              <a:t>obis:defaultOrder</a:t>
            </a:r>
            <a:r>
              <a:rPr lang="en-US" sz="3000" dirty="0"/>
              <a:t> </a:t>
            </a:r>
            <a:endParaRPr lang="lv-LV" sz="3000" dirty="0"/>
          </a:p>
          <a:p>
            <a:pPr>
              <a:buNone/>
            </a:pPr>
            <a:endParaRPr lang="lv-LV" sz="3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2490" y="1092543"/>
            <a:ext cx="5408613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960" y="4474723"/>
            <a:ext cx="6811210" cy="1744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635795" y="6018419"/>
            <a:ext cx="7499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>
                <a:latin typeface="Times New Roman" panose="02020603050405020304" pitchFamily="18" charset="0"/>
                <a:ea typeface="Times New Roman" panose="02020603050405020304" pitchFamily="18" charset="0"/>
              </a:rPr>
              <a:t>K. </a:t>
            </a:r>
            <a:r>
              <a:rPr lang="lv-LV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Čerāns</a:t>
            </a:r>
            <a:r>
              <a:rPr lang="lv-LV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G. </a:t>
            </a:r>
            <a:r>
              <a:rPr lang="lv-LV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Bārzdiņš</a:t>
            </a:r>
            <a:r>
              <a:rPr lang="lv-LV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G. </a:t>
            </a:r>
            <a:r>
              <a:rPr lang="lv-LV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Būmans</a:t>
            </a:r>
            <a:r>
              <a:rPr lang="lv-LV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J. </a:t>
            </a:r>
            <a:r>
              <a:rPr lang="lv-LV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Ovčiņņikova</a:t>
            </a:r>
            <a:r>
              <a:rPr lang="lv-LV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S. </a:t>
            </a:r>
            <a:r>
              <a:rPr lang="lv-LV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Rikačovs</a:t>
            </a:r>
            <a:r>
              <a:rPr lang="lv-LV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A. Romāne. </a:t>
            </a:r>
            <a:r>
              <a:rPr lang="lv-LV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On</a:t>
            </a:r>
            <a:r>
              <a:rPr lang="lv-LV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v-LV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Semantic</a:t>
            </a:r>
            <a:r>
              <a:rPr lang="lv-LV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Re-</a:t>
            </a:r>
            <a:r>
              <a:rPr lang="lv-LV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Engineering</a:t>
            </a:r>
            <a:r>
              <a:rPr lang="lv-LV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v-LV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lv-LV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v-LV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Relational</a:t>
            </a:r>
            <a:r>
              <a:rPr lang="lv-LV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v-LV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Databases</a:t>
            </a:r>
            <a:r>
              <a:rPr lang="lv-LV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803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566598" y="250789"/>
            <a:ext cx="11150996" cy="958579"/>
          </a:xfrm>
        </p:spPr>
        <p:txBody>
          <a:bodyPr/>
          <a:lstStyle/>
          <a:p>
            <a:r>
              <a:rPr lang="en-GB" altLang="lv-LV" dirty="0" err="1"/>
              <a:t>Relāciju</a:t>
            </a:r>
            <a:r>
              <a:rPr lang="en-GB" altLang="lv-LV" dirty="0"/>
              <a:t> </a:t>
            </a:r>
            <a:r>
              <a:rPr lang="en-GB" altLang="lv-LV" dirty="0" err="1"/>
              <a:t>datu</a:t>
            </a:r>
            <a:r>
              <a:rPr lang="en-GB" altLang="lv-LV" dirty="0"/>
              <a:t> </a:t>
            </a:r>
            <a:r>
              <a:rPr lang="en-GB" altLang="lv-LV" dirty="0" err="1"/>
              <a:t>bāzes</a:t>
            </a:r>
            <a:r>
              <a:rPr lang="en-GB" altLang="lv-LV" dirty="0"/>
              <a:t> </a:t>
            </a:r>
            <a:r>
              <a:rPr lang="en-GB" altLang="lv-LV" dirty="0" err="1"/>
              <a:t>piesaistes</a:t>
            </a:r>
            <a:r>
              <a:rPr lang="en-GB" altLang="lv-LV" dirty="0"/>
              <a:t> </a:t>
            </a:r>
            <a:r>
              <a:rPr lang="en-GB" altLang="lv-LV" dirty="0" err="1"/>
              <a:t>paplašinājums</a:t>
            </a:r>
            <a:endParaRPr lang="ru-RU" altLang="lv-LV" dirty="0"/>
          </a:p>
        </p:txBody>
      </p:sp>
      <p:pic>
        <p:nvPicPr>
          <p:cNvPr id="24583" name="Picture 7" descr="Ex2_Simple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91" y="1347609"/>
            <a:ext cx="7439025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5974" y="6269719"/>
            <a:ext cx="1171021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K. </a:t>
            </a:r>
            <a:r>
              <a:rPr lang="lv-LV" sz="1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Čerāns</a:t>
            </a:r>
            <a:r>
              <a:rPr lang="lv-LV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G. </a:t>
            </a:r>
            <a:r>
              <a:rPr lang="lv-LV" sz="1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Bārzdiņš</a:t>
            </a:r>
            <a:r>
              <a:rPr lang="lv-LV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G. </a:t>
            </a:r>
            <a:r>
              <a:rPr lang="lv-LV" sz="1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Būmans</a:t>
            </a:r>
            <a:r>
              <a:rPr lang="lv-LV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J. </a:t>
            </a:r>
            <a:r>
              <a:rPr lang="lv-LV" sz="1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Ovčiņņikova</a:t>
            </a:r>
            <a:r>
              <a:rPr lang="lv-LV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S. </a:t>
            </a:r>
            <a:r>
              <a:rPr lang="lv-LV" sz="1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Rikačovs</a:t>
            </a:r>
            <a:r>
              <a:rPr lang="lv-LV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A. Romāne. </a:t>
            </a:r>
            <a:r>
              <a:rPr lang="lv-LV" sz="1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On</a:t>
            </a:r>
            <a:r>
              <a:rPr lang="lv-LV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v-LV" sz="1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Semantic</a:t>
            </a:r>
            <a:r>
              <a:rPr lang="lv-LV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Re-</a:t>
            </a:r>
            <a:r>
              <a:rPr lang="lv-LV" sz="1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Engineering</a:t>
            </a:r>
            <a:r>
              <a:rPr lang="lv-LV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v-LV" sz="1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lv-LV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v-LV" sz="1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Relational</a:t>
            </a:r>
            <a:r>
              <a:rPr lang="lv-LV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v-LV" sz="1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Databases</a:t>
            </a:r>
            <a:r>
              <a:rPr lang="lv-LV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GB" sz="1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98" y="2999246"/>
            <a:ext cx="6816995" cy="33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5749" y="1362157"/>
            <a:ext cx="3615658" cy="437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9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744" y="412830"/>
            <a:ext cx="9875520" cy="1149752"/>
          </a:xfrm>
        </p:spPr>
        <p:txBody>
          <a:bodyPr/>
          <a:lstStyle/>
          <a:p>
            <a:r>
              <a:rPr lang="lv-LV" dirty="0" err="1"/>
              <a:t>RefactoringServices</a:t>
            </a:r>
            <a:r>
              <a:rPr lang="lv-LV" dirty="0"/>
              <a:t> paplašinājums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0744" y="1926217"/>
            <a:ext cx="11042279" cy="3836629"/>
          </a:xfrm>
        </p:spPr>
        <p:txBody>
          <a:bodyPr>
            <a:noAutofit/>
          </a:bodyPr>
          <a:lstStyle/>
          <a:p>
            <a:r>
              <a:rPr lang="lv-LV" sz="3600" dirty="0"/>
              <a:t>Pārslēgšanās starp tekstuālo un grafisko prezentācijas formu objekta īpašībai un objekta īpašību ierobežojumam;</a:t>
            </a:r>
          </a:p>
          <a:p>
            <a:r>
              <a:rPr lang="lv-LV" sz="3600" dirty="0"/>
              <a:t>Atsevišķu nepārklājošo (</a:t>
            </a:r>
            <a:r>
              <a:rPr lang="lv-LV" sz="3600" dirty="0" err="1"/>
              <a:t>Disjoint</a:t>
            </a:r>
            <a:r>
              <a:rPr lang="lv-LV" sz="3600" dirty="0"/>
              <a:t>) klašu apgalvojumu prezentācijas </a:t>
            </a:r>
            <a:r>
              <a:rPr lang="lv-LV" sz="3600" dirty="0" err="1"/>
              <a:t>refaktorēšana</a:t>
            </a:r>
            <a:r>
              <a:rPr lang="lv-LV" sz="3600" dirty="0"/>
              <a:t>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63610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1488" y="262328"/>
            <a:ext cx="10356367" cy="712033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Latvijas Uzņēmumu reģistra datu modelēšana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1488" y="1025875"/>
            <a:ext cx="11425732" cy="554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29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60987" y="2512142"/>
            <a:ext cx="9875520" cy="1356360"/>
          </a:xfrm>
        </p:spPr>
        <p:txBody>
          <a:bodyPr/>
          <a:lstStyle/>
          <a:p>
            <a:pPr algn="ctr"/>
            <a:r>
              <a:rPr lang="lv-LV" dirty="0"/>
              <a:t>Vizuālo vaicājumu rīks: ViziQuer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91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637" y="446769"/>
            <a:ext cx="9875520" cy="941408"/>
          </a:xfrm>
        </p:spPr>
        <p:txBody>
          <a:bodyPr/>
          <a:lstStyle/>
          <a:p>
            <a:r>
              <a:rPr lang="lv-LV" dirty="0"/>
              <a:t>Vizuālo vaicājumu rīks: ViziQuer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45" y="1551008"/>
            <a:ext cx="8070350" cy="4389637"/>
          </a:xfrm>
        </p:spPr>
        <p:txBody>
          <a:bodyPr>
            <a:normAutofit/>
          </a:bodyPr>
          <a:lstStyle/>
          <a:p>
            <a:r>
              <a:rPr lang="lv-LV" sz="3000" dirty="0"/>
              <a:t>ViziQuer ir rīks datu analīzes vaicājumu definēšanai un tulkošanai SPARQL valodā.</a:t>
            </a:r>
          </a:p>
          <a:p>
            <a:endParaRPr lang="lv-LV" sz="3000" dirty="0"/>
          </a:p>
          <a:p>
            <a:pPr lvl="1"/>
            <a:r>
              <a:rPr lang="lv-LV" sz="3000" dirty="0"/>
              <a:t>datu agregācijas </a:t>
            </a:r>
          </a:p>
          <a:p>
            <a:pPr lvl="1"/>
            <a:r>
              <a:rPr lang="lv-LV" sz="3200" dirty="0" err="1"/>
              <a:t>apakšvaicājumi</a:t>
            </a:r>
            <a:endParaRPr lang="lv-LV" sz="3000" dirty="0"/>
          </a:p>
          <a:p>
            <a:pPr lvl="1"/>
            <a:r>
              <a:rPr lang="lv-LV" sz="3000" dirty="0"/>
              <a:t>bagātīga izteiksmju valoda</a:t>
            </a:r>
          </a:p>
        </p:txBody>
      </p:sp>
      <p:pic>
        <p:nvPicPr>
          <p:cNvPr id="1026" name="Picture 2" descr="https://viziquer.lumii.lv/images/Fragm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397" y="2505562"/>
            <a:ext cx="6524760" cy="411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23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/>
          <p:nvPr/>
        </p:nvPicPr>
        <p:blipFill>
          <a:blip r:embed="rId3"/>
          <a:stretch>
            <a:fillRect/>
          </a:stretch>
        </p:blipFill>
        <p:spPr>
          <a:xfrm>
            <a:off x="358194" y="4271061"/>
            <a:ext cx="5279878" cy="1887437"/>
          </a:xfrm>
          <a:prstGeom prst="rect">
            <a:avLst/>
          </a:prstGeom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019" y="911131"/>
            <a:ext cx="6281223" cy="383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020" y="4746525"/>
            <a:ext cx="6268969" cy="144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5058136" y="1804887"/>
            <a:ext cx="13900479" cy="705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11" name="Rectangle 10"/>
          <p:cNvSpPr/>
          <p:nvPr/>
        </p:nvSpPr>
        <p:spPr>
          <a:xfrm>
            <a:off x="439219" y="388077"/>
            <a:ext cx="51282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3200" dirty="0"/>
              <a:t>Atlasīt 10 visdārgākās slimnīcas epizodes, kas ilgst vismaz četras dienas, kurām ir norādīts izrakstīšanas iemesls un pacientam nav nevienas ambulatorās epizodes</a:t>
            </a:r>
          </a:p>
        </p:txBody>
      </p:sp>
    </p:spTree>
    <p:extLst>
      <p:ext uri="{BB962C8B-B14F-4D97-AF65-F5344CB8AC3E}">
        <p14:creationId xmlns:p14="http://schemas.microsoft.com/office/powerpoint/2010/main" val="280914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270934"/>
            <a:ext cx="11522439" cy="1138142"/>
          </a:xfrm>
        </p:spPr>
        <p:txBody>
          <a:bodyPr>
            <a:normAutofit/>
          </a:bodyPr>
          <a:lstStyle/>
          <a:p>
            <a:r>
              <a:rPr lang="lv-LV" sz="3200" dirty="0">
                <a:latin typeface="+mn-lt"/>
                <a:ea typeface="+mn-ea"/>
                <a:cs typeface="+mn-cs"/>
              </a:rPr>
              <a:t>Atlasīt visas slimnīcas epizodes ar vismaz 4 ārstniecības nodaļām, parādīt </a:t>
            </a:r>
            <a:r>
              <a:rPr lang="lv-LV" sz="3200" dirty="0" smtClean="0">
                <a:latin typeface="+mn-lt"/>
                <a:ea typeface="+mn-ea"/>
                <a:cs typeface="+mn-cs"/>
              </a:rPr>
              <a:t>ārstniecības nodaļu skaitu un </a:t>
            </a:r>
            <a:r>
              <a:rPr lang="lv-LV" sz="3200" dirty="0"/>
              <a:t>diagnožu skaitu</a:t>
            </a:r>
            <a:endParaRPr lang="en-GB" sz="3200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14" y="1484026"/>
            <a:ext cx="10640973" cy="5043145"/>
          </a:xfrm>
        </p:spPr>
      </p:pic>
    </p:spTree>
    <p:extLst>
      <p:ext uri="{BB962C8B-B14F-4D97-AF65-F5344CB8AC3E}">
        <p14:creationId xmlns:p14="http://schemas.microsoft.com/office/powerpoint/2010/main" val="397712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Pētījuma mērķis ir parādīt, ka: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399"/>
            <a:ext cx="9872871" cy="4396563"/>
          </a:xfrm>
        </p:spPr>
        <p:txBody>
          <a:bodyPr>
            <a:normAutofit lnSpcReduction="10000"/>
          </a:bodyPr>
          <a:lstStyle/>
          <a:p>
            <a:pPr marL="45720" indent="0" algn="just">
              <a:lnSpc>
                <a:spcPct val="114000"/>
              </a:lnSpc>
              <a:buNone/>
            </a:pPr>
            <a:r>
              <a:rPr lang="lv-LV" sz="3200" dirty="0"/>
              <a:t>paplašināta UML klašu diagrammu notācija un universālas rīku būves platformas ir piemērotas, lai veidotu rīkus darbam ar bagātīgiem semantisko datu modeļiem (ontoloģijām) un vaicājumiem pār strukturētiem semantiskajiem datiem.</a:t>
            </a:r>
          </a:p>
          <a:p>
            <a:pPr marL="45720" indent="0" algn="just">
              <a:lnSpc>
                <a:spcPct val="114000"/>
              </a:lnSpc>
              <a:buNone/>
            </a:pPr>
            <a:endParaRPr lang="lv-LV" sz="3200" dirty="0"/>
          </a:p>
          <a:p>
            <a:pPr lvl="1" algn="just">
              <a:lnSpc>
                <a:spcPct val="114000"/>
              </a:lnSpc>
            </a:pPr>
            <a:r>
              <a:rPr lang="lv-LV" sz="3000" dirty="0"/>
              <a:t>Ontoloģiju vizuāla modelēšana</a:t>
            </a:r>
          </a:p>
          <a:p>
            <a:pPr lvl="1" algn="just">
              <a:lnSpc>
                <a:spcPct val="114000"/>
              </a:lnSpc>
            </a:pPr>
            <a:r>
              <a:rPr lang="lv-LV" sz="3000" dirty="0"/>
              <a:t>Vizuālie vaicājumi</a:t>
            </a:r>
          </a:p>
        </p:txBody>
      </p:sp>
    </p:spTree>
    <p:extLst>
      <p:ext uri="{BB962C8B-B14F-4D97-AF65-F5344CB8AC3E}">
        <p14:creationId xmlns:p14="http://schemas.microsoft.com/office/powerpoint/2010/main" val="267679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7145079" y="311889"/>
            <a:ext cx="4716853" cy="62837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886" y="311889"/>
            <a:ext cx="8077202" cy="921487"/>
          </a:xfrm>
        </p:spPr>
        <p:txBody>
          <a:bodyPr>
            <a:normAutofit/>
          </a:bodyPr>
          <a:lstStyle/>
          <a:p>
            <a:r>
              <a:rPr lang="lv-LV" dirty="0"/>
              <a:t>Vaicājuma struktūras attēlojums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27603" y="1436799"/>
            <a:ext cx="64260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3200" b="1" dirty="0"/>
              <a:t>Abstraktās sintakses koks </a:t>
            </a:r>
            <a:r>
              <a:rPr lang="lv-LV" sz="3200" dirty="0"/>
              <a:t>- kodē vaicājuma informāciju atbilstoši konceptuālajām vizuālajām vaicājuma komponentēm</a:t>
            </a:r>
          </a:p>
          <a:p>
            <a:endParaRPr lang="lv-LV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3200" b="1" dirty="0"/>
              <a:t>Simbolu tabula </a:t>
            </a:r>
            <a:r>
              <a:rPr lang="lv-LV" sz="3200" dirty="0"/>
              <a:t>palīdz atšķirt dažādās lomas, kuras var ieņemt vārds vaicājumā</a:t>
            </a:r>
          </a:p>
        </p:txBody>
      </p:sp>
    </p:spTree>
    <p:extLst>
      <p:ext uri="{BB962C8B-B14F-4D97-AF65-F5344CB8AC3E}">
        <p14:creationId xmlns:p14="http://schemas.microsoft.com/office/powerpoint/2010/main" val="72625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395" y="301256"/>
            <a:ext cx="9875520" cy="730102"/>
          </a:xfrm>
        </p:spPr>
        <p:txBody>
          <a:bodyPr/>
          <a:lstStyle/>
          <a:p>
            <a:r>
              <a:rPr lang="lv-LV" dirty="0"/>
              <a:t>Izteiksmes </a:t>
            </a:r>
            <a:r>
              <a:rPr lang="lv-LV" dirty="0" smtClean="0"/>
              <a:t>veidošana</a:t>
            </a:r>
            <a:endParaRPr lang="lv-LV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469598"/>
              </p:ext>
            </p:extLst>
          </p:nvPr>
        </p:nvGraphicFramePr>
        <p:xfrm>
          <a:off x="463030" y="2086555"/>
          <a:ext cx="11323676" cy="2928664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6618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618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24090">
                <a:tc>
                  <a:txBody>
                    <a:bodyPr/>
                    <a:lstStyle/>
                    <a:p>
                      <a:r>
                        <a:rPr lang="lv-LV" dirty="0"/>
                        <a:t>SPARQL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ViziQuer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52287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52287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546" y="2522599"/>
            <a:ext cx="2966816" cy="12076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634" y="3013404"/>
            <a:ext cx="5502792" cy="3452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5546" y="3772798"/>
            <a:ext cx="2966816" cy="12332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634" y="4262776"/>
            <a:ext cx="4341130" cy="38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973" y="243840"/>
            <a:ext cx="6522665" cy="1356360"/>
          </a:xfrm>
        </p:spPr>
        <p:txBody>
          <a:bodyPr>
            <a:normAutofit/>
          </a:bodyPr>
          <a:lstStyle/>
          <a:p>
            <a:r>
              <a:rPr lang="lv-LV" dirty="0"/>
              <a:t>SPARQL vaicājumu ģenerēšanas modelis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36697" y="1704912"/>
            <a:ext cx="6395942" cy="4908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lv-LV" sz="2100" i="1" dirty="0" err="1">
                <a:latin typeface="Corbel (Body)"/>
                <a:ea typeface="Calibri" panose="020F0502020204030204" pitchFamily="34" charset="0"/>
                <a:cs typeface="Times New Roman" panose="02020603050405020304" pitchFamily="18" charset="0"/>
              </a:rPr>
              <a:t>Node</a:t>
            </a:r>
            <a:r>
              <a:rPr lang="lv-LV" sz="2100" i="1" dirty="0">
                <a:latin typeface="Corbe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100" dirty="0">
                <a:latin typeface="Corbel (Body)"/>
                <a:ea typeface="Calibri" panose="020F0502020204030204" pitchFamily="34" charset="0"/>
                <a:cs typeface="Times New Roman" panose="02020603050405020304" pitchFamily="18" charset="0"/>
              </a:rPr>
              <a:t>klase attēlo ViziQuer grafiskā vaicājuma virsotni.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lv-LV" sz="2100" i="1" dirty="0">
              <a:latin typeface="Corbel (Body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lv-LV" sz="2100" i="1" dirty="0" err="1">
                <a:latin typeface="Corbel (Body)"/>
                <a:ea typeface="Calibri" panose="020F0502020204030204" pitchFamily="34" charset="0"/>
                <a:cs typeface="Times New Roman" panose="02020603050405020304" pitchFamily="18" charset="0"/>
              </a:rPr>
              <a:t>Select</a:t>
            </a:r>
            <a:r>
              <a:rPr lang="lv-LV" sz="2100" dirty="0">
                <a:latin typeface="Corbe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100" dirty="0">
                <a:latin typeface="Corbel (Body)"/>
                <a:ea typeface="Calibri" panose="020F0502020204030204" pitchFamily="34" charset="0"/>
              </a:rPr>
              <a:t>satur</a:t>
            </a:r>
            <a:r>
              <a:rPr lang="lv-LV" sz="2100" dirty="0">
                <a:latin typeface="Corbel (Body)"/>
                <a:ea typeface="Calibri" panose="020F0502020204030204" pitchFamily="34" charset="0"/>
                <a:cs typeface="Times New Roman" panose="02020603050405020304" pitchFamily="18" charset="0"/>
              </a:rPr>
              <a:t> mainīgos, kas ir iekļauti vaicājuma atlases klauzulā: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lv-LV" sz="2100" dirty="0">
                <a:latin typeface="Corbel (Body)"/>
                <a:ea typeface="Calibri" panose="020F0502020204030204" pitchFamily="34" charset="0"/>
                <a:cs typeface="Times New Roman" panose="02020603050405020304" pitchFamily="18" charset="0"/>
              </a:rPr>
              <a:t>vienkārši mainīgie,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lv-LV" sz="2100" dirty="0">
                <a:latin typeface="Corbel (Body)"/>
                <a:ea typeface="Calibri" panose="020F0502020204030204" pitchFamily="34" charset="0"/>
                <a:cs typeface="Times New Roman" panose="02020603050405020304" pitchFamily="18" charset="0"/>
              </a:rPr>
              <a:t>agregācijas mainīgie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lv-LV" sz="2100" dirty="0">
              <a:latin typeface="Corbel (Body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lv-LV" sz="2100" i="1" dirty="0" err="1">
                <a:latin typeface="Corbel (Body)"/>
                <a:ea typeface="Calibri" panose="020F0502020204030204" pitchFamily="34" charset="0"/>
              </a:rPr>
              <a:t>AttributeDefinition</a:t>
            </a:r>
            <a:r>
              <a:rPr lang="lv-LV" sz="2100" dirty="0">
                <a:latin typeface="Corbel (Body)"/>
                <a:ea typeface="Calibri" panose="020F0502020204030204" pitchFamily="34" charset="0"/>
              </a:rPr>
              <a:t> satur SPARQL klauzulas, kas apraksta virsotnes atribūta lauku.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lv-LV" sz="2100" dirty="0">
              <a:latin typeface="Corbel (Body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lv-LV" sz="2100" i="1" dirty="0" err="1">
                <a:latin typeface="Corbel (Body)"/>
                <a:ea typeface="Calibri" panose="020F0502020204030204" pitchFamily="34" charset="0"/>
              </a:rPr>
              <a:t>FilterExpression</a:t>
            </a:r>
            <a:r>
              <a:rPr lang="lv-LV" sz="2100" dirty="0">
                <a:latin typeface="Corbel (Body)"/>
                <a:ea typeface="Calibri" panose="020F0502020204030204" pitchFamily="34" charset="0"/>
              </a:rPr>
              <a:t> sastāv no filtra izteiksmes un trijnieka šabloniem, kas apraksta visas nosacījuma izteiksmē iekļautās īpašības.</a:t>
            </a:r>
            <a:endParaRPr lang="lv-LV" sz="2100" dirty="0">
              <a:effectLst/>
              <a:latin typeface="Corbel (Body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098" y="199596"/>
            <a:ext cx="5217214" cy="648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8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34781" y="197767"/>
            <a:ext cx="6334431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"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classInstance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": "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?H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"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classDefinition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": "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?H a :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HospitalEpisode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.",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"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filterExpression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": ["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FILTER(?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T_Count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&gt;= 4)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"],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"select": [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lv-LV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simpleVariables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":[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lv-LV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{"name": "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caseRecordNo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"},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lv-LV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{"name": "?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T_Count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"}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lv-LV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]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],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"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attributedefinition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": [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lv-LV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{"triple": [ "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?H :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caseRecordNo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?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caseRecordNo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" ]}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],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"order": {"orders": "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DESC(?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T_Count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&gt;= 4) 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"},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"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childNodes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": [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classInstance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": "?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TreatmentInWard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classDefinition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": "?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TreatmentInWard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a :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TreatmentInWard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.",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linkDefinition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": "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?H :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treatmentInWard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?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TreatmentInWard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linkMode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": "REQUIRED",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isSubQuery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": true,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"select": [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lv-LV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aggregateVariables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": [ 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lv-LV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lv-LV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"alias": "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T_Count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lv-LV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"value": "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COUNT(?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TreatmentInWard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lv-LV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lv-LV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lv-LV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],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implicitGroupBy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": ["?H"]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}],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6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0895" y="776101"/>
            <a:ext cx="2327493" cy="55374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Google Shape;99;p1"/>
          <p:cNvCxnSpPr/>
          <p:nvPr/>
        </p:nvCxnSpPr>
        <p:spPr>
          <a:xfrm flipV="1">
            <a:off x="3886200" y="660851"/>
            <a:ext cx="1846950" cy="369773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0" name="Google Shape;88;p1"/>
          <p:cNvCxnSpPr/>
          <p:nvPr/>
        </p:nvCxnSpPr>
        <p:spPr>
          <a:xfrm flipV="1">
            <a:off x="2924642" y="916673"/>
            <a:ext cx="2808508" cy="558166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" name="Google Shape;91;p1"/>
          <p:cNvCxnSpPr/>
          <p:nvPr/>
        </p:nvCxnSpPr>
        <p:spPr>
          <a:xfrm flipV="1">
            <a:off x="3030794" y="1526458"/>
            <a:ext cx="3052916" cy="204204"/>
          </a:xfrm>
          <a:prstGeom prst="straightConnector1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" name="Google Shape;91;p1"/>
          <p:cNvCxnSpPr/>
          <p:nvPr/>
        </p:nvCxnSpPr>
        <p:spPr>
          <a:xfrm>
            <a:off x="3030794" y="1730662"/>
            <a:ext cx="2905432" cy="770526"/>
          </a:xfrm>
          <a:prstGeom prst="straightConnector1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" name="Google Shape;94;p1"/>
          <p:cNvCxnSpPr/>
          <p:nvPr/>
        </p:nvCxnSpPr>
        <p:spPr>
          <a:xfrm>
            <a:off x="3478428" y="2134340"/>
            <a:ext cx="2254722" cy="784601"/>
          </a:xfrm>
          <a:prstGeom prst="straightConnector1">
            <a:avLst/>
          </a:prstGeom>
          <a:noFill/>
          <a:ln w="12700" cap="flat" cmpd="sng">
            <a:solidFill>
              <a:srgbClr val="7030A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" name="Google Shape;96;p1"/>
          <p:cNvCxnSpPr/>
          <p:nvPr/>
        </p:nvCxnSpPr>
        <p:spPr>
          <a:xfrm>
            <a:off x="2738382" y="3807370"/>
            <a:ext cx="3197844" cy="112781"/>
          </a:xfrm>
          <a:prstGeom prst="straightConnector1">
            <a:avLst/>
          </a:prstGeom>
          <a:noFill/>
          <a:ln w="12700" cap="flat" cmpd="sng">
            <a:solidFill>
              <a:srgbClr val="ED7D3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" name="Google Shape;98;p1"/>
          <p:cNvCxnSpPr/>
          <p:nvPr/>
        </p:nvCxnSpPr>
        <p:spPr>
          <a:xfrm flipV="1">
            <a:off x="3228900" y="5226333"/>
            <a:ext cx="3061287" cy="415381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88327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660" y="396949"/>
            <a:ext cx="9875520" cy="836428"/>
          </a:xfrm>
        </p:spPr>
        <p:txBody>
          <a:bodyPr>
            <a:normAutofit/>
          </a:bodyPr>
          <a:lstStyle/>
          <a:p>
            <a:r>
              <a:rPr lang="lv-LV" dirty="0"/>
              <a:t>SPARQL vaicājumu teksta ģenerēšana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1404" y="1233377"/>
            <a:ext cx="5086261" cy="5329981"/>
          </a:xfrm>
        </p:spPr>
        <p:txBody>
          <a:bodyPr>
            <a:noAutofit/>
          </a:bodyPr>
          <a:lstStyle/>
          <a:p>
            <a:r>
              <a:rPr lang="lv-LV" sz="2800" b="1" dirty="0"/>
              <a:t>SELECT klauzula</a:t>
            </a:r>
            <a:r>
              <a:rPr lang="lv-LV" sz="2800" dirty="0"/>
              <a:t>:</a:t>
            </a:r>
          </a:p>
          <a:p>
            <a:pPr lvl="1"/>
            <a:r>
              <a:rPr lang="lv-LV" sz="2800" dirty="0"/>
              <a:t>vienkāršie mainīgie,</a:t>
            </a:r>
          </a:p>
          <a:p>
            <a:pPr lvl="1"/>
            <a:r>
              <a:rPr lang="lv-LV" sz="2800" dirty="0"/>
              <a:t>agregācijas mainīgie</a:t>
            </a:r>
          </a:p>
          <a:p>
            <a:pPr marL="274320" lvl="1" indent="0">
              <a:buNone/>
            </a:pPr>
            <a:endParaRPr lang="lv-LV" sz="2800" dirty="0"/>
          </a:p>
          <a:p>
            <a:endParaRPr lang="lv-LV" sz="2800" dirty="0"/>
          </a:p>
          <a:p>
            <a:endParaRPr lang="lv-LV" sz="2800" dirty="0"/>
          </a:p>
          <a:p>
            <a:endParaRPr lang="lv-LV" sz="2800" dirty="0"/>
          </a:p>
          <a:p>
            <a:endParaRPr lang="lv-LV" sz="2800" dirty="0"/>
          </a:p>
          <a:p>
            <a:r>
              <a:rPr lang="lv-LV" sz="2800" dirty="0"/>
              <a:t>GROUP BY, ORDER BY, OFFSET un LIMIT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7665" y="1233377"/>
            <a:ext cx="6007395" cy="5329981"/>
          </a:xfrm>
        </p:spPr>
        <p:txBody>
          <a:bodyPr>
            <a:noAutofit/>
          </a:bodyPr>
          <a:lstStyle/>
          <a:p>
            <a:r>
              <a:rPr lang="lv-LV" sz="2800" b="1" dirty="0"/>
              <a:t>WHERE klauzula</a:t>
            </a:r>
            <a:r>
              <a:rPr lang="lv-LV" sz="2800" dirty="0"/>
              <a:t>:</a:t>
            </a:r>
            <a:endParaRPr lang="en-US" sz="2800" dirty="0"/>
          </a:p>
          <a:p>
            <a:pPr lvl="1"/>
            <a:r>
              <a:rPr lang="lv-LV" sz="2800" dirty="0"/>
              <a:t>1. posms. Sākotnējā struktūra;</a:t>
            </a:r>
          </a:p>
          <a:p>
            <a:pPr lvl="1"/>
            <a:r>
              <a:rPr lang="lv-LV" sz="2800" dirty="0"/>
              <a:t>2.posms. Obligātie un neobligātie </a:t>
            </a:r>
            <a:r>
              <a:rPr lang="lv-LV" sz="2800" dirty="0" err="1"/>
              <a:t>apakšvaicājumi</a:t>
            </a:r>
            <a:r>
              <a:rPr lang="lv-LV" sz="2800" dirty="0"/>
              <a:t>;</a:t>
            </a:r>
          </a:p>
          <a:p>
            <a:pPr lvl="1"/>
            <a:r>
              <a:rPr lang="lv-LV" sz="2800" dirty="0"/>
              <a:t>3. posms. Galvenā apstaigāšana:</a:t>
            </a:r>
          </a:p>
          <a:p>
            <a:pPr lvl="2"/>
            <a:r>
              <a:rPr lang="lv-LV" sz="2800" dirty="0"/>
              <a:t>Bērnu virsotnes,</a:t>
            </a:r>
          </a:p>
          <a:p>
            <a:pPr lvl="2"/>
            <a:r>
              <a:rPr lang="lv-LV" sz="2800" dirty="0"/>
              <a:t>Neobligātas (</a:t>
            </a:r>
            <a:r>
              <a:rPr lang="lv-LV" sz="2800" i="1" dirty="0"/>
              <a:t>OPTIONAL</a:t>
            </a:r>
            <a:r>
              <a:rPr lang="lv-LV" sz="2800" dirty="0"/>
              <a:t>) saites un virsotnei piesaistīte UNION bloki,</a:t>
            </a:r>
          </a:p>
          <a:p>
            <a:pPr lvl="2"/>
            <a:r>
              <a:rPr lang="lv-LV" sz="2800" dirty="0"/>
              <a:t>Virsotnē ierakstītie lauki (atribūti) ,</a:t>
            </a:r>
          </a:p>
          <a:p>
            <a:pPr lvl="2"/>
            <a:r>
              <a:rPr lang="lv-LV" sz="2800" dirty="0"/>
              <a:t>Filtru informācija,</a:t>
            </a:r>
          </a:p>
          <a:p>
            <a:pPr lvl="2"/>
            <a:r>
              <a:rPr lang="lv-LV" sz="2800" dirty="0"/>
              <a:t>Agregāciju SPARQL bāzes trijnieku definīcijas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400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SPARQL vaicājums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825" y="2057400"/>
            <a:ext cx="8655012" cy="4038600"/>
          </a:xfrm>
        </p:spPr>
      </p:pic>
    </p:spTree>
    <p:extLst>
      <p:ext uri="{BB962C8B-B14F-4D97-AF65-F5344CB8AC3E}">
        <p14:creationId xmlns:p14="http://schemas.microsoft.com/office/powerpoint/2010/main" val="221640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Izteiksmju priekšā-teikšana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8721" y="1973226"/>
            <a:ext cx="11355744" cy="4533900"/>
          </a:xfrm>
        </p:spPr>
        <p:txBody>
          <a:bodyPr>
            <a:normAutofit/>
          </a:bodyPr>
          <a:lstStyle/>
          <a:p>
            <a:r>
              <a:rPr lang="lv-LV" sz="3600" dirty="0"/>
              <a:t>ViziQuer/web izteiksmes gramatika veidota kā </a:t>
            </a:r>
            <a:r>
              <a:rPr lang="lv-LV" sz="3600" dirty="0" err="1"/>
              <a:t>JavaScript</a:t>
            </a:r>
            <a:r>
              <a:rPr lang="lv-LV" sz="3600" dirty="0"/>
              <a:t> PEG gramatika</a:t>
            </a:r>
          </a:p>
          <a:p>
            <a:r>
              <a:rPr lang="lv-LV" sz="3600" dirty="0"/>
              <a:t>Turpinājumi no shēmas un vizuālā vaicājuma</a:t>
            </a:r>
          </a:p>
          <a:p>
            <a:pPr lvl="1"/>
            <a:r>
              <a:rPr lang="lv-LV" sz="3600" dirty="0"/>
              <a:t>Klases vārdiem</a:t>
            </a:r>
          </a:p>
          <a:p>
            <a:pPr lvl="1"/>
            <a:r>
              <a:rPr lang="lv-LV" sz="3600" dirty="0"/>
              <a:t>Īpašībām</a:t>
            </a:r>
          </a:p>
          <a:p>
            <a:pPr lvl="1"/>
            <a:r>
              <a:rPr lang="lv-LV" sz="3600" dirty="0"/>
              <a:t>Atsaucēm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969" y="3671886"/>
            <a:ext cx="5060118" cy="28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3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225" y="425302"/>
            <a:ext cx="9875520" cy="723014"/>
          </a:xfrm>
        </p:spPr>
        <p:txBody>
          <a:bodyPr/>
          <a:lstStyle/>
          <a:p>
            <a:r>
              <a:rPr lang="lv-LV" dirty="0"/>
              <a:t>Lietojamības novērtēšana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6" y="1371599"/>
            <a:ext cx="11674549" cy="5348177"/>
          </a:xfrm>
        </p:spPr>
        <p:txBody>
          <a:bodyPr>
            <a:noAutofit/>
          </a:bodyPr>
          <a:lstStyle/>
          <a:p>
            <a:r>
              <a:rPr lang="lv-LV" sz="3200" dirty="0"/>
              <a:t>Cilvēki bez iepriekšējās IT apmācības, kas tika iepazīstināti ar </a:t>
            </a:r>
            <a:r>
              <a:rPr lang="lv-LV" sz="3200" dirty="0" err="1"/>
              <a:t>ViziQuer</a:t>
            </a:r>
            <a:r>
              <a:rPr lang="lv-LV" sz="3200" dirty="0"/>
              <a:t> notāciju, var interpretēt vizuālus vaicājumus.</a:t>
            </a:r>
          </a:p>
          <a:p>
            <a:r>
              <a:rPr lang="lv-LV" sz="3200" dirty="0"/>
              <a:t>Ir virkne datu analīzes vaicājumu par RDF datiem, kurus IT apmācītiem lietotājiem ir vieglāk izveidot vizuālajā notācijā, nevis rakstīt tekstuālajā SPARQL notācijā. </a:t>
            </a:r>
          </a:p>
          <a:p>
            <a:r>
              <a:rPr lang="lv-LV" sz="3200" dirty="0"/>
              <a:t>Vizuālo vaicājumu notācijas uzlabojumi.</a:t>
            </a:r>
          </a:p>
          <a:p>
            <a:r>
              <a:rPr lang="lv-LV" sz="3200" dirty="0"/>
              <a:t>Vizuālā vaicājumu vide ir piemērota vaicājumu veidošanai par </a:t>
            </a:r>
            <a:r>
              <a:rPr lang="lv-LV" sz="3200" dirty="0" err="1"/>
              <a:t>DBPedia</a:t>
            </a:r>
            <a:r>
              <a:rPr lang="lv-LV" sz="3200" dirty="0"/>
              <a:t> datu piekļuves punktu.</a:t>
            </a:r>
          </a:p>
        </p:txBody>
      </p:sp>
    </p:spTree>
    <p:extLst>
      <p:ext uri="{BB962C8B-B14F-4D97-AF65-F5344CB8AC3E}">
        <p14:creationId xmlns:p14="http://schemas.microsoft.com/office/powerpoint/2010/main" val="416336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443" y="243622"/>
            <a:ext cx="9875520" cy="847757"/>
          </a:xfrm>
        </p:spPr>
        <p:txBody>
          <a:bodyPr>
            <a:normAutofit/>
          </a:bodyPr>
          <a:lstStyle/>
          <a:p>
            <a:r>
              <a:rPr lang="lv-LV" dirty="0"/>
              <a:t>Darba rezultāti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329" y="1091380"/>
            <a:ext cx="11430000" cy="544215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lv-LV" sz="2600" dirty="0"/>
              <a:t>Praktiskai lietojamībai darbam ar ontoloģijas redaktoru, ir izveidoti:</a:t>
            </a:r>
          </a:p>
          <a:p>
            <a:pPr lvl="1"/>
            <a:r>
              <a:rPr lang="lv-LV" sz="2400" b="1" dirty="0"/>
              <a:t>Lietotāja definēto lauku un skatījumu mehānisms</a:t>
            </a:r>
            <a:r>
              <a:rPr lang="lv-LV" sz="2400" dirty="0"/>
              <a:t>:</a:t>
            </a:r>
          </a:p>
          <a:p>
            <a:pPr lvl="2"/>
            <a:r>
              <a:rPr lang="lv-LV" sz="2400" dirty="0"/>
              <a:t>lietotāja definētas notācijas uzdošana un attēlošana;</a:t>
            </a:r>
          </a:p>
          <a:p>
            <a:pPr lvl="2"/>
            <a:r>
              <a:rPr lang="lv-LV" sz="2400" dirty="0"/>
              <a:t>pamats citiem paplašinājumiem;</a:t>
            </a:r>
          </a:p>
          <a:p>
            <a:pPr lvl="2"/>
            <a:r>
              <a:rPr lang="lv-LV" sz="2400" dirty="0"/>
              <a:t>nemaina rīka pamata funkcionalitāti.</a:t>
            </a:r>
            <a:endParaRPr lang="lv-LV" sz="2200" dirty="0"/>
          </a:p>
          <a:p>
            <a:pPr lvl="1"/>
            <a:r>
              <a:rPr lang="lv-LV" sz="2400" b="1" dirty="0"/>
              <a:t>Ontoloģiju vizualizācijas parametru ietvars</a:t>
            </a:r>
            <a:r>
              <a:rPr lang="lv-LV" sz="2400" dirty="0"/>
              <a:t>, ontoloģiju ielasīšanai lietotājam vēlamā veidā:</a:t>
            </a:r>
          </a:p>
          <a:p>
            <a:pPr lvl="2"/>
            <a:r>
              <a:rPr lang="lv-LV" sz="2400" dirty="0"/>
              <a:t>kādas aksiomās vizualizēt ontoloģijā;</a:t>
            </a:r>
            <a:endParaRPr lang="lv-LV" sz="2200" dirty="0"/>
          </a:p>
          <a:p>
            <a:pPr lvl="2"/>
            <a:r>
              <a:rPr lang="lv-LV" sz="2400" dirty="0"/>
              <a:t>piemērotāks veids, kā attēlot izvelētās aksiomas.</a:t>
            </a:r>
            <a:endParaRPr lang="lv-LV" sz="2200" dirty="0"/>
          </a:p>
          <a:p>
            <a:pPr lvl="1"/>
            <a:r>
              <a:rPr lang="lv-LV" sz="2400" b="1" dirty="0"/>
              <a:t>Eksporta modeļa risinājumi </a:t>
            </a:r>
            <a:r>
              <a:rPr lang="lv-LV" sz="2400" dirty="0"/>
              <a:t>– valoda ontoloģijas aksiomu šablonu definēšanai;</a:t>
            </a:r>
          </a:p>
          <a:p>
            <a:pPr lvl="2"/>
            <a:r>
              <a:rPr lang="lv-LV" sz="2400" dirty="0"/>
              <a:t>viegli pielāgojama citām platformām;</a:t>
            </a:r>
          </a:p>
          <a:p>
            <a:pPr lvl="2"/>
            <a:r>
              <a:rPr lang="lv-LV" sz="2400" dirty="0"/>
              <a:t>ļauj viegli modificēt nosacījumus aksiomu ģenerēšanai.</a:t>
            </a:r>
            <a:endParaRPr lang="lv-LV" sz="2200" dirty="0"/>
          </a:p>
          <a:p>
            <a:pPr lvl="1"/>
            <a:r>
              <a:rPr lang="lv-LV" sz="2400" b="1" dirty="0"/>
              <a:t>Uz gramatikām balstīta priekšā-teikšanas metode</a:t>
            </a:r>
            <a:r>
              <a:rPr lang="lv-LV" sz="2400" dirty="0"/>
              <a:t>:</a:t>
            </a:r>
          </a:p>
          <a:p>
            <a:pPr lvl="2"/>
            <a:r>
              <a:rPr lang="lv-LV" sz="2400" dirty="0"/>
              <a:t>turpinājumi, pamatojoties uz diagrammas datiem un informāciju no repozitorija;</a:t>
            </a:r>
          </a:p>
          <a:p>
            <a:pPr lvl="2"/>
            <a:r>
              <a:rPr lang="lv-LV" sz="2400" dirty="0"/>
              <a:t>viegli modificējama un pārnesama uz citām vidēm.</a:t>
            </a:r>
            <a:endParaRPr lang="lv-LV" sz="2200" dirty="0"/>
          </a:p>
          <a:p>
            <a:pPr lvl="1"/>
            <a:r>
              <a:rPr lang="lv-LV" sz="2400" b="1" dirty="0"/>
              <a:t>Konkrēti uz lietojumiem orientēti papildinājumi</a:t>
            </a:r>
            <a:r>
              <a:rPr lang="lv-LV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039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443" y="243622"/>
            <a:ext cx="9875520" cy="847757"/>
          </a:xfrm>
        </p:spPr>
        <p:txBody>
          <a:bodyPr>
            <a:normAutofit/>
          </a:bodyPr>
          <a:lstStyle/>
          <a:p>
            <a:r>
              <a:rPr lang="lv-LV" dirty="0"/>
              <a:t>Darba rezultāti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329" y="1091380"/>
            <a:ext cx="11430000" cy="544215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lv-LV" sz="2600" dirty="0"/>
              <a:t>Vizuālo vaicājumu atbalsta jomā, ir: </a:t>
            </a:r>
          </a:p>
          <a:p>
            <a:pPr lvl="1"/>
            <a:r>
              <a:rPr lang="lv-LV" sz="2400" b="1" dirty="0"/>
              <a:t>Piedāvāts risinājums vizuālai bagātīgu datu vaicājumu formulēšanai par RDF datubāzēm, un to tulkošanai uz SPARQL standarta valodu</a:t>
            </a:r>
            <a:r>
              <a:rPr lang="lv-LV" sz="2400" dirty="0"/>
              <a:t>:</a:t>
            </a:r>
          </a:p>
          <a:p>
            <a:pPr lvl="2"/>
            <a:r>
              <a:rPr lang="lv-LV" sz="2400" dirty="0"/>
              <a:t>negācijas, </a:t>
            </a:r>
          </a:p>
          <a:p>
            <a:pPr lvl="2"/>
            <a:r>
              <a:rPr lang="lv-LV" sz="2400" dirty="0"/>
              <a:t>agregācijas, </a:t>
            </a:r>
          </a:p>
          <a:p>
            <a:pPr lvl="2"/>
            <a:r>
              <a:rPr lang="lv-LV" sz="2400" dirty="0" err="1"/>
              <a:t>apakšvaicājumi</a:t>
            </a:r>
            <a:r>
              <a:rPr lang="lv-LV" sz="2400" dirty="0"/>
              <a:t>, </a:t>
            </a:r>
          </a:p>
          <a:p>
            <a:pPr lvl="2"/>
            <a:r>
              <a:rPr lang="lv-LV" sz="2400" dirty="0"/>
              <a:t>apvienojumi, </a:t>
            </a:r>
          </a:p>
          <a:p>
            <a:pPr lvl="2"/>
            <a:r>
              <a:rPr lang="lv-LV" sz="2400" dirty="0"/>
              <a:t>tekstuālas izteiksmes</a:t>
            </a:r>
            <a:endParaRPr lang="lv-LV" sz="2200" dirty="0"/>
          </a:p>
          <a:p>
            <a:pPr lvl="1"/>
            <a:r>
              <a:rPr lang="lv-LV" sz="2400" b="1" dirty="0"/>
              <a:t>Izveidots uz gramatikām balstīts risinājums tekstuālu izteiksmju lietošanai vizuālo vaicājumu rīkā</a:t>
            </a:r>
            <a:r>
              <a:rPr lang="lv-LV" sz="2400" dirty="0"/>
              <a:t>:</a:t>
            </a:r>
          </a:p>
          <a:p>
            <a:pPr lvl="2"/>
            <a:r>
              <a:rPr lang="lv-LV" sz="2400" dirty="0"/>
              <a:t>atbalsta plašu SPARQL izteiksmju klāstu;</a:t>
            </a:r>
          </a:p>
          <a:p>
            <a:pPr lvl="2"/>
            <a:r>
              <a:rPr lang="lv-LV" sz="2400" dirty="0"/>
              <a:t>modificē un papildina SPARQL izteiksmju gramatiku ar specifiskām notācijām.</a:t>
            </a:r>
          </a:p>
          <a:p>
            <a:pPr lvl="1"/>
            <a:r>
              <a:rPr lang="lv-LV" sz="2400" b="1" dirty="0"/>
              <a:t>Izstrādātā uz gramatikām balstītā priekšā-teikšanas metode</a:t>
            </a:r>
            <a:r>
              <a:rPr lang="lv-LV" sz="2400" dirty="0"/>
              <a:t>:</a:t>
            </a:r>
          </a:p>
          <a:p>
            <a:pPr lvl="2"/>
            <a:r>
              <a:rPr lang="lv-LV" sz="2400" dirty="0"/>
              <a:t>turpinājumi no valodas konstrukcijām, datu shēmas un paša vizuālā vaicājuma.</a:t>
            </a:r>
            <a:endParaRPr lang="lv-LV" sz="2200" dirty="0"/>
          </a:p>
          <a:p>
            <a:pPr lvl="1"/>
            <a:r>
              <a:rPr lang="lv-LV" sz="2400" b="1" dirty="0"/>
              <a:t>Veikti lietojamības pētījumi</a:t>
            </a:r>
            <a:r>
              <a:rPr lang="lv-LV" sz="2400" dirty="0"/>
              <a:t>.</a:t>
            </a:r>
          </a:p>
          <a:p>
            <a:pPr lvl="1"/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10290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72" y="360899"/>
            <a:ext cx="9978150" cy="1356360"/>
          </a:xfrm>
        </p:spPr>
        <p:txBody>
          <a:bodyPr>
            <a:normAutofit/>
          </a:bodyPr>
          <a:lstStyle/>
          <a:p>
            <a:r>
              <a:rPr lang="en-GB" dirty="0" err="1"/>
              <a:t>Darba</a:t>
            </a:r>
            <a:r>
              <a:rPr lang="en-GB" dirty="0"/>
              <a:t> </a:t>
            </a:r>
            <a:r>
              <a:rPr lang="en-GB" dirty="0" err="1"/>
              <a:t>uzdevumi</a:t>
            </a:r>
            <a:r>
              <a:rPr lang="en-GB" dirty="0"/>
              <a:t>: </a:t>
            </a:r>
            <a:r>
              <a:rPr lang="lv-LV" dirty="0"/>
              <a:t/>
            </a:r>
            <a:br>
              <a:rPr lang="lv-LV" dirty="0"/>
            </a:br>
            <a:r>
              <a:rPr lang="lv-LV" dirty="0"/>
              <a:t>Ontoloģiju vizuālas modelēšanas jomā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972" y="2268278"/>
            <a:ext cx="10906034" cy="4184069"/>
          </a:xfrm>
        </p:spPr>
        <p:txBody>
          <a:bodyPr>
            <a:normAutofit/>
          </a:bodyPr>
          <a:lstStyle/>
          <a:p>
            <a:r>
              <a:rPr lang="lv-LV" sz="2800" dirty="0"/>
              <a:t>Izstrādāt risinājumu OWLGrEd ontoloģiju redaktora papildināšanai ar </a:t>
            </a:r>
            <a:r>
              <a:rPr lang="lv-LV" sz="2800" b="1" dirty="0"/>
              <a:t>lietotāja definētu lauku un skatījumu mehānismu</a:t>
            </a:r>
            <a:r>
              <a:rPr lang="lv-LV" sz="2800" dirty="0"/>
              <a:t>,</a:t>
            </a:r>
          </a:p>
          <a:p>
            <a:r>
              <a:rPr lang="lv-LV" sz="2800" dirty="0"/>
              <a:t>Izstrādāt paplašināmu </a:t>
            </a:r>
            <a:r>
              <a:rPr lang="lv-LV" sz="2800" b="1" dirty="0"/>
              <a:t>ontoloģiju vizualizācijas parametru ietvaru</a:t>
            </a:r>
            <a:r>
              <a:rPr lang="lv-LV" sz="2800" dirty="0"/>
              <a:t>,</a:t>
            </a:r>
          </a:p>
          <a:p>
            <a:r>
              <a:rPr lang="lv-LV" sz="2800" dirty="0"/>
              <a:t>Izstrādāt </a:t>
            </a:r>
            <a:r>
              <a:rPr lang="lv-LV" sz="2800" b="1" dirty="0"/>
              <a:t>uz šabloniem balstītu modulāru eksporta risinājumu</a:t>
            </a:r>
            <a:r>
              <a:rPr lang="lv-LV" sz="2800" dirty="0"/>
              <a:t>, kas izmantojams OWLGrEd rīkā un tā paplašinājumos,</a:t>
            </a:r>
          </a:p>
          <a:p>
            <a:r>
              <a:rPr lang="lv-LV" sz="2800" dirty="0"/>
              <a:t>Izstrādāt </a:t>
            </a:r>
            <a:r>
              <a:rPr lang="lv-LV" sz="2800" b="1" dirty="0"/>
              <a:t>uz gramatikām balstītu metodi teksta turpinājumu priekšā-teikšanai</a:t>
            </a:r>
            <a:r>
              <a:rPr lang="lv-LV" sz="2800" dirty="0"/>
              <a:t>, </a:t>
            </a:r>
          </a:p>
          <a:p>
            <a:r>
              <a:rPr lang="lv-LV" sz="2800" dirty="0"/>
              <a:t>Izstrādāt un aprobēt </a:t>
            </a:r>
            <a:r>
              <a:rPr lang="lv-LV" sz="2800" b="1" dirty="0"/>
              <a:t>OWLGrEd redaktora paplašinājumus</a:t>
            </a:r>
            <a:r>
              <a:rPr lang="lv-LV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308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443" y="243622"/>
            <a:ext cx="9875520" cy="847757"/>
          </a:xfrm>
        </p:spPr>
        <p:txBody>
          <a:bodyPr>
            <a:normAutofit/>
          </a:bodyPr>
          <a:lstStyle/>
          <a:p>
            <a:r>
              <a:rPr lang="lv-LV" dirty="0"/>
              <a:t>Secinājumi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329" y="1091380"/>
            <a:ext cx="11430000" cy="5442156"/>
          </a:xfrm>
        </p:spPr>
        <p:txBody>
          <a:bodyPr>
            <a:normAutofit lnSpcReduction="10000"/>
          </a:bodyPr>
          <a:lstStyle/>
          <a:p>
            <a:pPr lvl="1"/>
            <a:r>
              <a:rPr lang="lv-LV" sz="2800" dirty="0"/>
              <a:t>Promocijas darba mērķis bija </a:t>
            </a:r>
            <a:r>
              <a:rPr lang="pt-BR" sz="2800" dirty="0"/>
              <a:t>parādīt, </a:t>
            </a:r>
            <a:r>
              <a:rPr lang="lv-LV" sz="2800" dirty="0"/>
              <a:t>ka paplašināta UML klašu diagrammu notācija un universālas rīku būves platformas ir piemērotas, lai veidotu rīkus darbam ar bagātīgiem semantisko datu modeļiem un vaicājumiem pār strukturētiem semantiskajiem datiem.</a:t>
            </a:r>
          </a:p>
          <a:p>
            <a:pPr lvl="1"/>
            <a:endParaRPr lang="lv-LV" sz="2800" dirty="0"/>
          </a:p>
          <a:p>
            <a:pPr lvl="1"/>
            <a:r>
              <a:rPr lang="lv-LV" sz="2800" dirty="0"/>
              <a:t>Izveidotie risinājumi:</a:t>
            </a:r>
          </a:p>
          <a:p>
            <a:pPr lvl="2"/>
            <a:r>
              <a:rPr lang="lv-LV" sz="2400" dirty="0"/>
              <a:t>nodrošina vienotu bagātināta OWLGrEd ontoloģiju redaktora funkcionalitāti, </a:t>
            </a:r>
          </a:p>
          <a:p>
            <a:pPr lvl="2"/>
            <a:r>
              <a:rPr lang="lv-LV" sz="2400" dirty="0"/>
              <a:t>piedāvā iespēju veidot bagātīgus UML veida vizuālus vaicājumus pār RDF datubāzēm ViziQuer rīkā. </a:t>
            </a:r>
          </a:p>
          <a:p>
            <a:pPr lvl="1"/>
            <a:endParaRPr lang="lv-LV" sz="2800" dirty="0"/>
          </a:p>
          <a:p>
            <a:pPr lvl="1"/>
            <a:r>
              <a:rPr lang="lv-LV" sz="2800" dirty="0"/>
              <a:t>Izveidotie risinājumi balstās uz paplašinātu UML klašu diagrammu notāciju un tās realizāciju universālās rīku būves platformās, līdz ar to nodemonstrējot šīs pieejas piemērotību augstas sarežģītības vizuālu semantisko tehnoloģiju rīku veidošanā.</a:t>
            </a:r>
          </a:p>
        </p:txBody>
      </p:sp>
    </p:spTree>
    <p:extLst>
      <p:ext uri="{BB962C8B-B14F-4D97-AF65-F5344CB8AC3E}">
        <p14:creationId xmlns:p14="http://schemas.microsoft.com/office/powerpoint/2010/main" val="32877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577" y="609600"/>
            <a:ext cx="10373943" cy="1356360"/>
          </a:xfrm>
        </p:spPr>
        <p:txBody>
          <a:bodyPr/>
          <a:lstStyle/>
          <a:p>
            <a:r>
              <a:rPr lang="lv-LV" dirty="0" smtClean="0"/>
              <a:t>Tālāka attīstība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636" y="2057400"/>
            <a:ext cx="10950315" cy="4038600"/>
          </a:xfrm>
        </p:spPr>
        <p:txBody>
          <a:bodyPr>
            <a:normAutofit/>
          </a:bodyPr>
          <a:lstStyle/>
          <a:p>
            <a:r>
              <a:rPr lang="lv-LV" sz="2800" smtClean="0"/>
              <a:t>Vizuālās </a:t>
            </a:r>
            <a:r>
              <a:rPr lang="lv-LV" sz="2800" dirty="0" smtClean="0"/>
              <a:t>modelēšanas un vaicājumu veidošanas integrācija vienā rikā</a:t>
            </a:r>
          </a:p>
          <a:p>
            <a:r>
              <a:rPr lang="lv-LV" sz="2800" dirty="0" smtClean="0"/>
              <a:t>Vaicājumu vizuālas formas ģenerēšana no tekstuāla SPARQL vaicājuma</a:t>
            </a:r>
          </a:p>
          <a:p>
            <a:r>
              <a:rPr lang="lv-LV" sz="2800" dirty="0" smtClean="0"/>
              <a:t>Notācijas paplašināšana darbam ar dalītiem zināšanu grafiem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964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Paldies par uzmanību!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946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11" y="341456"/>
            <a:ext cx="9875520" cy="1072674"/>
          </a:xfrm>
        </p:spPr>
        <p:txBody>
          <a:bodyPr/>
          <a:lstStyle/>
          <a:p>
            <a:r>
              <a:rPr lang="en-GB" dirty="0" err="1"/>
              <a:t>Darba</a:t>
            </a:r>
            <a:r>
              <a:rPr lang="en-GB" dirty="0"/>
              <a:t> </a:t>
            </a:r>
            <a:r>
              <a:rPr lang="en-GB" dirty="0" err="1"/>
              <a:t>uzdevumi</a:t>
            </a:r>
            <a:r>
              <a:rPr lang="en-GB" dirty="0"/>
              <a:t>: </a:t>
            </a:r>
            <a:r>
              <a:rPr lang="lv-LV" dirty="0"/>
              <a:t>Vizuālo vaicājumu jomā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811" y="1663337"/>
            <a:ext cx="10855107" cy="4763589"/>
          </a:xfrm>
        </p:spPr>
        <p:txBody>
          <a:bodyPr>
            <a:noAutofit/>
          </a:bodyPr>
          <a:lstStyle/>
          <a:p>
            <a:r>
              <a:rPr lang="lv-LV" sz="2800" dirty="0"/>
              <a:t>Izstrādāt risinājumus </a:t>
            </a:r>
            <a:r>
              <a:rPr lang="lv-LV" sz="2800" b="1" dirty="0"/>
              <a:t>vizuālu vaicājumu pār RDF datubāzēm tulkošanai uz izpildāmu SPARQL notāciju</a:t>
            </a:r>
            <a:r>
              <a:rPr lang="lv-LV" sz="2800" dirty="0"/>
              <a:t>.</a:t>
            </a:r>
          </a:p>
          <a:p>
            <a:r>
              <a:rPr lang="lv-LV" sz="2800" dirty="0"/>
              <a:t>Izveidot </a:t>
            </a:r>
            <a:r>
              <a:rPr lang="lv-LV" sz="2800" b="1" dirty="0"/>
              <a:t>gramatiku atbalstu tekstuālo izteiksmju izmantošanai </a:t>
            </a:r>
            <a:r>
              <a:rPr lang="lv-LV" sz="2800" dirty="0"/>
              <a:t>vizuālajā vaicājumu rīkā.</a:t>
            </a:r>
          </a:p>
          <a:p>
            <a:r>
              <a:rPr lang="lv-LV" sz="2800" dirty="0"/>
              <a:t>Izstrādāt risinājumus </a:t>
            </a:r>
            <a:r>
              <a:rPr lang="lv-LV" sz="2800" b="1" dirty="0"/>
              <a:t>izteiksmju teksta priekšā-teikšanai</a:t>
            </a:r>
            <a:r>
              <a:rPr lang="lv-LV" sz="2800" dirty="0"/>
              <a:t>, balstoties uz izmantoto datu avota shēmu un uz šo brīdi izveidotu vaicājuma fragmentu.</a:t>
            </a:r>
          </a:p>
          <a:p>
            <a:r>
              <a:rPr lang="lv-LV" sz="2800" dirty="0"/>
              <a:t>Veikt izstrādāto risinājumu pielāgošanu tīmeklī pieejamiem saistīto datu avotiem un šo risinājumu lietojamības novērtēšanu.</a:t>
            </a:r>
          </a:p>
        </p:txBody>
      </p:sp>
    </p:spTree>
    <p:extLst>
      <p:ext uri="{BB962C8B-B14F-4D97-AF65-F5344CB8AC3E}">
        <p14:creationId xmlns:p14="http://schemas.microsoft.com/office/powerpoint/2010/main" val="386126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61506"/>
            <a:ext cx="9875520" cy="843935"/>
          </a:xfrm>
        </p:spPr>
        <p:txBody>
          <a:bodyPr/>
          <a:lstStyle/>
          <a:p>
            <a:r>
              <a:rPr lang="lv-LV" dirty="0"/>
              <a:t>Semantisko tehnoloģiju pamata valodas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928" y="1290289"/>
            <a:ext cx="5720539" cy="5279844"/>
          </a:xfrm>
        </p:spPr>
        <p:txBody>
          <a:bodyPr>
            <a:normAutofit/>
          </a:bodyPr>
          <a:lstStyle/>
          <a:p>
            <a:r>
              <a:rPr lang="lv-LV" sz="2800" b="1" dirty="0"/>
              <a:t>RDF</a:t>
            </a:r>
            <a:r>
              <a:rPr lang="lv-LV" sz="2800" dirty="0"/>
              <a:t> ir vispārēja nolūka valoda, resursu informācijas attēlošanai timeklī. </a:t>
            </a:r>
          </a:p>
          <a:p>
            <a:r>
              <a:rPr lang="lv-LV" sz="2800" b="1" dirty="0"/>
              <a:t>RDF</a:t>
            </a:r>
            <a:r>
              <a:rPr lang="lv-LV" sz="2800" dirty="0"/>
              <a:t> </a:t>
            </a:r>
            <a:r>
              <a:rPr lang="lv-LV" sz="2800" b="1" dirty="0"/>
              <a:t>shēma</a:t>
            </a:r>
            <a:r>
              <a:rPr lang="lv-LV" sz="2800" dirty="0"/>
              <a:t> nodrošina datu modelēšanas vārdnīcu RDF datiem.</a:t>
            </a:r>
          </a:p>
          <a:p>
            <a:r>
              <a:rPr lang="lv-LV" sz="2800" b="1" dirty="0"/>
              <a:t>OWL</a:t>
            </a:r>
            <a:r>
              <a:rPr lang="lv-LV" sz="2800" dirty="0"/>
              <a:t> ir semantiskā tīmekļa ontoloģiju valoda, kas paredzēta bagātīgu un sarežģītu zināšanu atspoguļošanai par lietām, lietu grupām un attiecībām starp lietām.</a:t>
            </a:r>
          </a:p>
          <a:p>
            <a:r>
              <a:rPr lang="lv-LV" sz="2800" b="1" dirty="0"/>
              <a:t>SPARQL</a:t>
            </a:r>
            <a:r>
              <a:rPr lang="lv-LV" sz="2800" dirty="0"/>
              <a:t> ir vaicājumu valoda par RDF datiem.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87467" y="1290289"/>
            <a:ext cx="3414839" cy="23261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80760" y="3551805"/>
            <a:ext cx="3718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/>
              <a:t>https://www.w3.org/TR/rdf11-primer/</a:t>
            </a:r>
            <a:endParaRPr lang="en-GB" dirty="0"/>
          </a:p>
        </p:txBody>
      </p:sp>
      <p:pic>
        <p:nvPicPr>
          <p:cNvPr id="9" name="Picture 2" descr="Diagram showing that each syntax maps to/from ontologies and ontologies have two semantics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358" y="3909922"/>
            <a:ext cx="3862376" cy="266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104288" y="6517312"/>
            <a:ext cx="3925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/>
              <a:t>https://www.w3.org/TR/owl2-overview/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678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853" y="311889"/>
            <a:ext cx="10909003" cy="1038447"/>
          </a:xfrm>
        </p:spPr>
        <p:txBody>
          <a:bodyPr/>
          <a:lstStyle/>
          <a:p>
            <a:r>
              <a:rPr lang="lv-LV" dirty="0"/>
              <a:t>Esošie rīki un pieejas: </a:t>
            </a:r>
            <a:r>
              <a:rPr lang="lv-LV" b="1" dirty="0"/>
              <a:t>Ontoloģiju vizualizācija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457887"/>
              </p:ext>
            </p:extLst>
          </p:nvPr>
        </p:nvGraphicFramePr>
        <p:xfrm>
          <a:off x="669853" y="1350336"/>
          <a:ext cx="10582016" cy="5154537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4284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6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17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847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4427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6783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1843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7617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6783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8680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89432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1892594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dirty="0">
                          <a:effectLst/>
                        </a:rPr>
                        <a:t> </a:t>
                      </a:r>
                      <a:endParaRPr lang="lv-LV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dirty="0">
                          <a:effectLst/>
                        </a:rPr>
                        <a:t>Klases</a:t>
                      </a:r>
                      <a:endParaRPr lang="lv-LV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>
                          <a:effectLst/>
                        </a:rPr>
                        <a:t>Īpašības</a:t>
                      </a:r>
                      <a:endParaRPr lang="lv-LV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dirty="0">
                          <a:effectLst/>
                        </a:rPr>
                        <a:t>Indivīdi</a:t>
                      </a:r>
                      <a:endParaRPr lang="lv-LV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dirty="0">
                          <a:effectLst/>
                        </a:rPr>
                        <a:t>Apakšklases attiecības</a:t>
                      </a:r>
                      <a:endParaRPr lang="lv-LV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>
                          <a:effectLst/>
                        </a:rPr>
                        <a:t>Kardinalitātes</a:t>
                      </a:r>
                      <a:endParaRPr lang="lv-LV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dirty="0">
                          <a:effectLst/>
                        </a:rPr>
                        <a:t>Īpašību vērtības ierobežojumi</a:t>
                      </a:r>
                      <a:endParaRPr lang="lv-LV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dirty="0">
                          <a:effectLst/>
                        </a:rPr>
                        <a:t>Īpašību raksturojumi</a:t>
                      </a:r>
                      <a:endParaRPr lang="lv-LV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dirty="0">
                          <a:effectLst/>
                        </a:rPr>
                        <a:t>Anotācijas</a:t>
                      </a:r>
                      <a:endParaRPr lang="lv-LV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dirty="0">
                          <a:effectLst/>
                        </a:rPr>
                        <a:t>Kompakts attēlojums</a:t>
                      </a:r>
                      <a:endParaRPr lang="lv-LV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dirty="0">
                          <a:effectLst/>
                        </a:rPr>
                        <a:t>Vizuāla </a:t>
                      </a:r>
                      <a:r>
                        <a:rPr lang="lv-LV" sz="2200" dirty="0" err="1" smtClean="0">
                          <a:effectLst/>
                        </a:rPr>
                        <a:t>rediģešāna</a:t>
                      </a:r>
                      <a:endParaRPr lang="lv-LV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14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>
                          <a:effectLst/>
                        </a:rPr>
                        <a:t>OWLViz</a:t>
                      </a:r>
                      <a:endParaRPr lang="lv-LV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endParaRPr lang="lv-LV" sz="22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lv-LV" sz="22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lv-LV" sz="22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endParaRPr lang="lv-LV" sz="22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lv-LV" sz="22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lv-LV" sz="22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lv-LV" sz="22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lv-LV" sz="22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lv-LV" sz="22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lv-LV" sz="22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14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dirty="0">
                          <a:effectLst/>
                        </a:rPr>
                        <a:t>VOWL </a:t>
                      </a:r>
                      <a:endParaRPr lang="lv-LV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endParaRPr lang="lv-LV" sz="22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endParaRPr lang="lv-LV" sz="22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lv-LV" sz="22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endParaRPr lang="lv-LV" sz="22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lv-LV" sz="22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lv-LV" sz="22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lv-LV" sz="22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lv-LV" sz="22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lv-LV" sz="22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lv-LV" sz="22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17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dirty="0" err="1">
                          <a:effectLst/>
                        </a:rPr>
                        <a:t>TopBraid</a:t>
                      </a:r>
                      <a:r>
                        <a:rPr lang="lv-LV" sz="2200" dirty="0">
                          <a:effectLst/>
                        </a:rPr>
                        <a:t> </a:t>
                      </a:r>
                      <a:r>
                        <a:rPr lang="lv-LV" sz="2200" dirty="0" err="1">
                          <a:effectLst/>
                        </a:rPr>
                        <a:t>Composer</a:t>
                      </a:r>
                      <a:r>
                        <a:rPr lang="lv-LV" sz="2200" dirty="0">
                          <a:effectLst/>
                        </a:rPr>
                        <a:t> (UML)</a:t>
                      </a:r>
                      <a:endParaRPr lang="lv-LV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endParaRPr lang="lv-LV" sz="22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endParaRPr lang="lv-LV" sz="22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endParaRPr lang="lv-LV" sz="22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endParaRPr lang="lv-LV" sz="22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lv-LV" sz="22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lv-LV" sz="22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lv-LV" sz="22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lv-LV" sz="22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lv-LV" sz="22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lv-LV" sz="22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17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dirty="0" err="1">
                          <a:effectLst/>
                        </a:rPr>
                        <a:t>TopBraid</a:t>
                      </a:r>
                      <a:r>
                        <a:rPr lang="lv-LV" sz="2200" dirty="0">
                          <a:effectLst/>
                        </a:rPr>
                        <a:t> </a:t>
                      </a:r>
                      <a:r>
                        <a:rPr lang="lv-LV" sz="2200" dirty="0" err="1">
                          <a:effectLst/>
                        </a:rPr>
                        <a:t>Composer</a:t>
                      </a:r>
                      <a:endParaRPr lang="lv-LV" sz="2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dirty="0">
                          <a:effectLst/>
                        </a:rPr>
                        <a:t>(RDF grafs)</a:t>
                      </a:r>
                      <a:endParaRPr lang="lv-LV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endParaRPr lang="lv-LV" sz="22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endParaRPr lang="lv-LV" sz="22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endParaRPr lang="lv-LV" sz="22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endParaRPr lang="lv-LV" sz="22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lv-LV" sz="22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lv-LV" sz="22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lv-LV" sz="22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lv-LV" sz="22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lv-LV" sz="22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lv-LV" sz="22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14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>
                          <a:effectLst/>
                        </a:rPr>
                        <a:t>OntoDia</a:t>
                      </a:r>
                      <a:endParaRPr lang="lv-LV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endParaRPr lang="lv-LV" sz="22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endParaRPr lang="lv-LV" sz="22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endParaRPr lang="lv-LV" sz="22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endParaRPr lang="lv-LV" sz="22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lv-LV" sz="22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lv-LV" sz="22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lv-LV" sz="22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lv-LV" sz="22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lv-LV" sz="22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lv-LV" sz="22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14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>
                          <a:effectLst/>
                        </a:rPr>
                        <a:t>OntoGraf</a:t>
                      </a:r>
                      <a:endParaRPr lang="lv-LV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endParaRPr lang="lv-LV" sz="22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endParaRPr lang="lv-LV" sz="22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endParaRPr lang="lv-LV" sz="22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endParaRPr lang="lv-LV" sz="22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lv-LV" sz="22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lv-LV" sz="22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lv-LV" sz="22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lv-LV" sz="22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lv-LV" sz="22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lv-LV" sz="22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14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>
                          <a:effectLst/>
                        </a:rPr>
                        <a:t>OntoSphere3D</a:t>
                      </a:r>
                      <a:endParaRPr lang="lv-LV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endParaRPr lang="lv-LV" sz="22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endParaRPr lang="lv-LV" sz="22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endParaRPr lang="lv-LV" sz="22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endParaRPr lang="lv-LV" sz="22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lv-LV" sz="22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lv-LV" sz="22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lv-LV" sz="22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lv-LV" sz="22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lv-LV" sz="22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lv-LV" sz="22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14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>
                          <a:effectLst/>
                        </a:rPr>
                        <a:t>OWLGrEd</a:t>
                      </a:r>
                      <a:endParaRPr lang="lv-LV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endParaRPr lang="lv-LV" sz="22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endParaRPr lang="lv-LV" sz="22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endParaRPr lang="lv-LV" sz="22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endParaRPr lang="lv-LV" sz="22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lv-LV" sz="22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lv-LV" sz="22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lv-LV" sz="22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lv-LV" sz="22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lv-LV" sz="2200" b="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lv-LV" sz="22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19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853" y="311889"/>
            <a:ext cx="10909003" cy="1038447"/>
          </a:xfrm>
        </p:spPr>
        <p:txBody>
          <a:bodyPr>
            <a:normAutofit/>
          </a:bodyPr>
          <a:lstStyle/>
          <a:p>
            <a:r>
              <a:rPr lang="lv-LV" dirty="0"/>
              <a:t>Esošie rīki un pieejas: </a:t>
            </a:r>
            <a:r>
              <a:rPr lang="lv-LV" b="1" dirty="0"/>
              <a:t>Vizuālie vaicājumi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622041"/>
              </p:ext>
            </p:extLst>
          </p:nvPr>
        </p:nvGraphicFramePr>
        <p:xfrm>
          <a:off x="669851" y="1154244"/>
          <a:ext cx="11004697" cy="5062769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5514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157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337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692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4294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2408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6752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2185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effectLst/>
                        </a:rPr>
                        <a:t> </a:t>
                      </a:r>
                      <a:endParaRPr lang="lv-LV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>
                          <a:effectLst/>
                        </a:rPr>
                        <a:t>Neobligāta izteiksme</a:t>
                      </a:r>
                      <a:endParaRPr lang="lv-LV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>
                          <a:effectLst/>
                        </a:rPr>
                        <a:t>Negācija</a:t>
                      </a:r>
                      <a:endParaRPr lang="lv-LV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>
                          <a:effectLst/>
                        </a:rPr>
                        <a:t>Agregācija</a:t>
                      </a:r>
                      <a:endParaRPr lang="lv-LV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 err="1" smtClean="0">
                          <a:effectLst/>
                        </a:rPr>
                        <a:t>Apakšvaicājumi</a:t>
                      </a:r>
                      <a:endParaRPr lang="lv-LV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>
                          <a:effectLst/>
                        </a:rPr>
                        <a:t>Tekstuālas izteiksmes</a:t>
                      </a:r>
                      <a:endParaRPr lang="lv-LV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effectLst/>
                        </a:rPr>
                        <a:t>Kompakts attēlojums</a:t>
                      </a:r>
                      <a:endParaRPr lang="lv-LV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63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 err="1">
                          <a:effectLst/>
                        </a:rPr>
                        <a:t>OptiqueVQS</a:t>
                      </a:r>
                      <a:endParaRPr lang="lv-LV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lv-LV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lv-LV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/ –</a:t>
                      </a:r>
                      <a:endParaRPr lang="lv-LV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lv-LV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lv-LV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lv-LV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63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 err="1">
                          <a:effectLst/>
                        </a:rPr>
                        <a:t>QueryVOWL</a:t>
                      </a:r>
                      <a:endParaRPr lang="lv-LV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lv-LV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lv-LV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lv-LV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lv-LV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lv-LV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lv-LV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63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>
                          <a:effectLst/>
                        </a:rPr>
                        <a:t>RDF Explorer</a:t>
                      </a:r>
                      <a:endParaRPr lang="lv-LV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lv-LV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lv-LV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lv-LV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lv-LV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lv-LV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lv-LV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63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>
                          <a:effectLst/>
                        </a:rPr>
                        <a:t>LinDA Query Designer</a:t>
                      </a:r>
                      <a:endParaRPr lang="lv-LV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/ – </a:t>
                      </a:r>
                      <a:endParaRPr lang="lv-LV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lv-LV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/ – </a:t>
                      </a:r>
                      <a:endParaRPr lang="lv-LV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lv-LV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lv-LV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lv-LV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63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>
                          <a:effectLst/>
                        </a:rPr>
                        <a:t>GRUFF</a:t>
                      </a:r>
                      <a:endParaRPr lang="lv-LV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lv-LV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endParaRPr lang="lv-LV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lv-LV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lv-LV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lv-LV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lv-LV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63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>
                          <a:effectLst/>
                        </a:rPr>
                        <a:t>SPARQLGraph</a:t>
                      </a:r>
                      <a:endParaRPr lang="lv-LV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lv-LV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lv-LV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lv-LV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lv-LV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lv-LV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lv-LV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63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>
                          <a:effectLst/>
                        </a:rPr>
                        <a:t>ViziQuer (2014)</a:t>
                      </a:r>
                      <a:endParaRPr lang="lv-LV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lv-LV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endParaRPr lang="lv-LV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endParaRPr lang="lv-LV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lv-LV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lv-LV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lv-LV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58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056" y="476091"/>
            <a:ext cx="9875520" cy="740651"/>
          </a:xfrm>
        </p:spPr>
        <p:txBody>
          <a:bodyPr/>
          <a:lstStyle/>
          <a:p>
            <a:r>
              <a:rPr lang="lv-LV" dirty="0"/>
              <a:t> Universālas rīku būves platformas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6056" y="1118693"/>
            <a:ext cx="4754880" cy="777240"/>
          </a:xfrm>
        </p:spPr>
        <p:txBody>
          <a:bodyPr/>
          <a:lstStyle/>
          <a:p>
            <a:r>
              <a:rPr lang="lv-LV" b="0" dirty="0" err="1"/>
              <a:t>GrTP</a:t>
            </a:r>
            <a:r>
              <a:rPr lang="lv-LV" b="0" dirty="0"/>
              <a:t>/TDA</a:t>
            </a:r>
            <a:endParaRPr lang="en-GB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263640" y="1118693"/>
            <a:ext cx="4754880" cy="777240"/>
          </a:xfrm>
        </p:spPr>
        <p:txBody>
          <a:bodyPr/>
          <a:lstStyle/>
          <a:p>
            <a:r>
              <a:rPr lang="lv-LV" b="0" dirty="0" err="1"/>
              <a:t>ajoo</a:t>
            </a:r>
            <a:endParaRPr lang="en-GB" b="0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37" y="1572898"/>
            <a:ext cx="5930517" cy="330475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40" y="1754476"/>
            <a:ext cx="5603790" cy="3219333"/>
          </a:xfrm>
        </p:spPr>
      </p:pic>
      <p:sp>
        <p:nvSpPr>
          <p:cNvPr id="3" name="Rectangle 2"/>
          <p:cNvSpPr/>
          <p:nvPr/>
        </p:nvSpPr>
        <p:spPr>
          <a:xfrm>
            <a:off x="305438" y="5061443"/>
            <a:ext cx="114711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dirty="0"/>
              <a:t>Konkrētais rīks uzdots caur konfigurāciju</a:t>
            </a:r>
          </a:p>
          <a:p>
            <a:endParaRPr lang="lv-LV" sz="2400" dirty="0"/>
          </a:p>
          <a:p>
            <a:r>
              <a:rPr lang="lv-LV" sz="2400" dirty="0"/>
              <a:t>Darbā parādīts, ka šādās platformās veidoti rīki var tikt izmantoti bagātīgu semantisko modeļu veidošanā un apstrādē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9374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4537</TotalTime>
  <Words>2043</Words>
  <Application>Microsoft Office PowerPoint</Application>
  <PresentationFormat>Widescreen</PresentationFormat>
  <Paragraphs>470</Paragraphs>
  <Slides>42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Corbel</vt:lpstr>
      <vt:lpstr>Corbel (Body)</vt:lpstr>
      <vt:lpstr>Courier New</vt:lpstr>
      <vt:lpstr>Times New Roman</vt:lpstr>
      <vt:lpstr>Basis</vt:lpstr>
      <vt:lpstr>Vizuāli semantisko tehnoloģiju rīki  Promocijas darbs</vt:lpstr>
      <vt:lpstr>Vispārīgs darba raksturojums</vt:lpstr>
      <vt:lpstr>Pētījuma mērķis ir parādīt, ka:</vt:lpstr>
      <vt:lpstr>Darba uzdevumi:  Ontoloģiju vizuālas modelēšanas jomā</vt:lpstr>
      <vt:lpstr>Darba uzdevumi: Vizuālo vaicājumu jomā</vt:lpstr>
      <vt:lpstr>Semantisko tehnoloģiju pamata valodas</vt:lpstr>
      <vt:lpstr>Esošie rīki un pieejas: Ontoloģiju vizualizācija</vt:lpstr>
      <vt:lpstr>Esošie rīki un pieejas: Vizuālie vaicājumi</vt:lpstr>
      <vt:lpstr> Universālas rīku būves platformas</vt:lpstr>
      <vt:lpstr>OWLGrEd</vt:lpstr>
      <vt:lpstr>Darba ietvaros izveidotie OWLGrEd paplašinājumi un attīstība</vt:lpstr>
      <vt:lpstr>Lietotāja definētu lauku mehānisms</vt:lpstr>
      <vt:lpstr>Lietotāja definētu lauku mehānisms</vt:lpstr>
      <vt:lpstr>Ontoloģiju vizualizācijas parametri</vt:lpstr>
      <vt:lpstr>PowerPoint Presentation</vt:lpstr>
      <vt:lpstr>Modulāra eksporta konfigurācija</vt:lpstr>
      <vt:lpstr>Modulāra eksporta konfigurācija</vt:lpstr>
      <vt:lpstr>Izteiksmju turpinājumu priekšā-teikšana</vt:lpstr>
      <vt:lpstr>PowerPoint Presentation</vt:lpstr>
      <vt:lpstr>OWLGrEd paplašinājumi</vt:lpstr>
      <vt:lpstr>Valodu lauku paplašinājums</vt:lpstr>
      <vt:lpstr>Informatīvā sistēma bez programmēšanas</vt:lpstr>
      <vt:lpstr>Relāciju datu bāzes piesaistes paplašinājums</vt:lpstr>
      <vt:lpstr>RefactoringServices paplašinājums</vt:lpstr>
      <vt:lpstr>Latvijas Uzņēmumu reģistra datu modelēšana</vt:lpstr>
      <vt:lpstr>Vizuālo vaicājumu rīks: ViziQuer</vt:lpstr>
      <vt:lpstr>Vizuālo vaicājumu rīks: ViziQuer</vt:lpstr>
      <vt:lpstr>PowerPoint Presentation</vt:lpstr>
      <vt:lpstr>Atlasīt visas slimnīcas epizodes ar vismaz 4 ārstniecības nodaļām, parādīt ārstniecības nodaļu skaitu un diagnožu skaitu</vt:lpstr>
      <vt:lpstr>Vaicājuma struktūras attēlojums</vt:lpstr>
      <vt:lpstr>Izteiksmes veidošana</vt:lpstr>
      <vt:lpstr>SPARQL vaicājumu ģenerēšanas modelis</vt:lpstr>
      <vt:lpstr>PowerPoint Presentation</vt:lpstr>
      <vt:lpstr>SPARQL vaicājumu teksta ģenerēšana</vt:lpstr>
      <vt:lpstr>SPARQL vaicājums</vt:lpstr>
      <vt:lpstr>Izteiksmju priekšā-teikšana</vt:lpstr>
      <vt:lpstr>Lietojamības novērtēšana</vt:lpstr>
      <vt:lpstr>Darba rezultāti</vt:lpstr>
      <vt:lpstr>Darba rezultāti</vt:lpstr>
      <vt:lpstr>Secinājumi</vt:lpstr>
      <vt:lpstr>Tālāka attīstība </vt:lpstr>
      <vt:lpstr>Paldies par uzmanību!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Graphically-textual model editors interface octoral theses</dc:title>
  <dc:creator>Julija</dc:creator>
  <cp:lastModifiedBy>Julija</cp:lastModifiedBy>
  <cp:revision>400</cp:revision>
  <dcterms:created xsi:type="dcterms:W3CDTF">2019-09-09T09:47:33Z</dcterms:created>
  <dcterms:modified xsi:type="dcterms:W3CDTF">2023-10-23T06:24:34Z</dcterms:modified>
</cp:coreProperties>
</file>